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355" r:id="rId3"/>
    <p:sldId id="418" r:id="rId4"/>
    <p:sldId id="427" r:id="rId5"/>
    <p:sldId id="429" r:id="rId6"/>
    <p:sldId id="430" r:id="rId7"/>
    <p:sldId id="428" r:id="rId8"/>
    <p:sldId id="431" r:id="rId9"/>
    <p:sldId id="419" r:id="rId10"/>
    <p:sldId id="432" r:id="rId11"/>
    <p:sldId id="433" r:id="rId12"/>
    <p:sldId id="420" r:id="rId13"/>
    <p:sldId id="421" r:id="rId14"/>
    <p:sldId id="422" r:id="rId15"/>
    <p:sldId id="423" r:id="rId16"/>
    <p:sldId id="425" r:id="rId17"/>
    <p:sldId id="426" r:id="rId18"/>
    <p:sldId id="424" r:id="rId19"/>
    <p:sldId id="43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1C9D3"/>
    <a:srgbClr val="4C5064"/>
    <a:srgbClr val="5B9BD5"/>
    <a:srgbClr val="FFA164"/>
    <a:srgbClr val="99374E"/>
    <a:srgbClr val="00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88428" autoAdjust="0"/>
  </p:normalViewPr>
  <p:slideViewPr>
    <p:cSldViewPr snapToGrid="0">
      <p:cViewPr varScale="1">
        <p:scale>
          <a:sx n="76" d="100"/>
          <a:sy n="76" d="100"/>
        </p:scale>
        <p:origin x="13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AF6CE-4A1C-4919-878A-5A0ABEB3BAE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BDF68-5B5C-4637-BC88-7439E6E37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3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반갑습니다</a:t>
            </a:r>
            <a:r>
              <a:rPr lang="en-US" altLang="ko-KR" dirty="0"/>
              <a:t>~~ </a:t>
            </a:r>
            <a:r>
              <a:rPr lang="ko-KR" altLang="en-US" dirty="0"/>
              <a:t>저는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 </a:t>
            </a:r>
            <a:r>
              <a:rPr lang="en-US" altLang="ko-KR" dirty="0"/>
              <a:t>16-2 </a:t>
            </a:r>
            <a:r>
              <a:rPr lang="ko-KR" altLang="en-US" dirty="0"/>
              <a:t>발표를 맡게 된 </a:t>
            </a:r>
            <a:r>
              <a:rPr lang="en-US" altLang="ko-KR" dirty="0"/>
              <a:t>20151813 </a:t>
            </a:r>
            <a:r>
              <a:rPr lang="ko-KR" altLang="en-US" dirty="0"/>
              <a:t>노태원입니다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7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강의실 대여를 한다고 칩시다</a:t>
            </a:r>
            <a:r>
              <a:rPr lang="en-US" altLang="ko-KR" dirty="0"/>
              <a:t>. </a:t>
            </a:r>
            <a:r>
              <a:rPr lang="ko-KR" altLang="en-US" dirty="0"/>
              <a:t>강의실 대여 가능한 시간의 부분을 </a:t>
            </a:r>
            <a:r>
              <a:rPr lang="en-US" altLang="ko-KR" dirty="0" err="1"/>
              <a:t>Sij</a:t>
            </a:r>
            <a:r>
              <a:rPr lang="en-US" altLang="ko-KR" dirty="0"/>
              <a:t> </a:t>
            </a:r>
            <a:r>
              <a:rPr lang="ko-KR" altLang="en-US" dirty="0"/>
              <a:t>라고 하면 이렇게 </a:t>
            </a:r>
            <a:r>
              <a:rPr lang="en-US" altLang="ko-KR" dirty="0"/>
              <a:t>3</a:t>
            </a:r>
            <a:r>
              <a:rPr lang="ko-KR" altLang="en-US" dirty="0"/>
              <a:t>개가 강의를 신청했다고 칩시다 그러면 가장 빨리 끝나는 것으로 잡으라는 </a:t>
            </a:r>
            <a:r>
              <a:rPr lang="ko-KR" altLang="en-US" dirty="0" err="1"/>
              <a:t>거에요</a:t>
            </a:r>
            <a:r>
              <a:rPr lang="ko-KR" altLang="en-US" dirty="0"/>
              <a:t> 그래야 더 많이 </a:t>
            </a:r>
            <a:r>
              <a:rPr lang="ko-KR" altLang="en-US" dirty="0" err="1"/>
              <a:t>넣을수</a:t>
            </a:r>
            <a:r>
              <a:rPr lang="ko-KR" altLang="en-US" dirty="0"/>
              <a:t> 있으니까 그렇게 되면 </a:t>
            </a:r>
            <a:r>
              <a:rPr lang="en-US" altLang="ko-KR" dirty="0" err="1"/>
              <a:t>Skj</a:t>
            </a:r>
            <a:r>
              <a:rPr lang="en-US" altLang="ko-KR" dirty="0"/>
              <a:t> </a:t>
            </a:r>
            <a:r>
              <a:rPr lang="ko-KR" altLang="en-US" dirty="0"/>
              <a:t>하나만 고려하면 되죠</a:t>
            </a:r>
            <a:r>
              <a:rPr lang="en-US" altLang="ko-KR" dirty="0"/>
              <a:t>? </a:t>
            </a:r>
            <a:r>
              <a:rPr lang="ko-KR" altLang="en-US" dirty="0"/>
              <a:t>이걸 </a:t>
            </a:r>
            <a:r>
              <a:rPr lang="ko-KR" altLang="en-US" dirty="0" err="1"/>
              <a:t>말하는거에요</a:t>
            </a:r>
            <a:r>
              <a:rPr lang="ko-KR" altLang="en-US" dirty="0"/>
              <a:t> 왜 이렇게 해야 </a:t>
            </a:r>
            <a:r>
              <a:rPr lang="ko-KR" altLang="en-US" dirty="0" err="1"/>
              <a:t>되냐면</a:t>
            </a:r>
            <a:r>
              <a:rPr lang="ko-KR" altLang="en-US" dirty="0"/>
              <a:t> 만약 더 </a:t>
            </a:r>
            <a:r>
              <a:rPr lang="ko-KR" altLang="en-US" dirty="0" err="1"/>
              <a:t>짧은게</a:t>
            </a:r>
            <a:r>
              <a:rPr lang="ko-KR" altLang="en-US" dirty="0"/>
              <a:t> 좋다고 생각해서 이 시간대를 잡았다고 칩시다</a:t>
            </a:r>
            <a:r>
              <a:rPr lang="en-US" altLang="ko-KR" dirty="0"/>
              <a:t>.</a:t>
            </a:r>
            <a:r>
              <a:rPr lang="ko-KR" altLang="en-US" dirty="0"/>
              <a:t> 그러면 </a:t>
            </a:r>
            <a:r>
              <a:rPr lang="en-US" altLang="ko-KR" dirty="0" err="1"/>
              <a:t>sjk</a:t>
            </a:r>
            <a:r>
              <a:rPr lang="ko-KR" altLang="en-US" dirty="0"/>
              <a:t>와 </a:t>
            </a:r>
            <a:r>
              <a:rPr lang="en-US" altLang="ko-KR" dirty="0" err="1"/>
              <a:t>skj</a:t>
            </a:r>
            <a:r>
              <a:rPr lang="en-US" altLang="ko-KR" dirty="0"/>
              <a:t> </a:t>
            </a:r>
            <a:r>
              <a:rPr lang="ko-KR" altLang="en-US" dirty="0"/>
              <a:t>두개의 부분 문제가 발생합니다</a:t>
            </a:r>
            <a:r>
              <a:rPr lang="en-US" altLang="ko-KR" dirty="0"/>
              <a:t>. </a:t>
            </a:r>
            <a:r>
              <a:rPr lang="ko-KR" altLang="en-US" dirty="0"/>
              <a:t>그런데 결국 </a:t>
            </a:r>
            <a:r>
              <a:rPr lang="en-US" altLang="ko-KR" dirty="0" err="1"/>
              <a:t>sik</a:t>
            </a:r>
            <a:r>
              <a:rPr lang="ko-KR" altLang="en-US" dirty="0"/>
              <a:t>가 있으면 가장 끝나는 순서가 짧은 것이 됩니다</a:t>
            </a:r>
            <a:r>
              <a:rPr lang="en-US" altLang="ko-KR" dirty="0"/>
              <a:t>. </a:t>
            </a:r>
            <a:r>
              <a:rPr lang="ko-KR" altLang="en-US" dirty="0"/>
              <a:t>위의 그림같은 경우는 </a:t>
            </a:r>
            <a:r>
              <a:rPr lang="ko-KR" altLang="en-US" dirty="0" err="1"/>
              <a:t>없는건데</a:t>
            </a:r>
            <a:r>
              <a:rPr lang="en-US" altLang="ko-KR" dirty="0"/>
              <a:t>,</a:t>
            </a:r>
            <a:r>
              <a:rPr lang="ko-KR" altLang="en-US" dirty="0"/>
              <a:t> 결론적으로 봤을 때 </a:t>
            </a:r>
            <a:r>
              <a:rPr lang="ko-KR" altLang="en-US" dirty="0" err="1"/>
              <a:t>그리디하게</a:t>
            </a:r>
            <a:r>
              <a:rPr lang="ko-KR" altLang="en-US" dirty="0"/>
              <a:t> 최적해를 </a:t>
            </a:r>
            <a:r>
              <a:rPr lang="ko-KR" altLang="en-US" dirty="0" err="1"/>
              <a:t>도출하는것이</a:t>
            </a:r>
            <a:r>
              <a:rPr lang="ko-KR" altLang="en-US" dirty="0"/>
              <a:t> 가장 많은 강의실을 대여하는 경우의 수이고 그 경우의 수는  부분문제가 하나밖에 없다는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5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두번째로 원래 문제의 최적해 중에서 </a:t>
            </a:r>
            <a:r>
              <a:rPr lang="ko-KR" altLang="en-US" dirty="0" err="1"/>
              <a:t>그리디</a:t>
            </a:r>
            <a:r>
              <a:rPr lang="ko-KR" altLang="en-US" dirty="0"/>
              <a:t> 선택을 하는 것이 반드시 존재한다는 것을 증명하라</a:t>
            </a:r>
            <a:r>
              <a:rPr lang="en-US" altLang="ko-KR" dirty="0"/>
              <a:t>.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 말은 </a:t>
            </a:r>
            <a:r>
              <a:rPr lang="ko-KR" altLang="en-US" dirty="0" err="1"/>
              <a:t>그리디</a:t>
            </a:r>
            <a:r>
              <a:rPr lang="ko-KR" altLang="en-US" dirty="0"/>
              <a:t> 선택을 </a:t>
            </a:r>
            <a:r>
              <a:rPr lang="ko-KR" altLang="en-US" dirty="0" err="1"/>
              <a:t>하는것을</a:t>
            </a:r>
            <a:r>
              <a:rPr lang="ko-KR" altLang="en-US" dirty="0"/>
              <a:t> 확실하고 안전하게 하기 위해서 </a:t>
            </a:r>
            <a:r>
              <a:rPr lang="ko-KR" altLang="en-US" dirty="0" err="1"/>
              <a:t>그리디로</a:t>
            </a:r>
            <a:r>
              <a:rPr lang="ko-KR" altLang="en-US" dirty="0"/>
              <a:t> 선택했을 때 옳은 값이라는 것을 증명하는 것입니다</a:t>
            </a:r>
            <a:r>
              <a:rPr lang="en-US" altLang="ko-KR" dirty="0"/>
              <a:t>. </a:t>
            </a:r>
            <a:r>
              <a:rPr lang="ko-KR" altLang="en-US" dirty="0"/>
              <a:t>그리고 세번째는 </a:t>
            </a:r>
            <a:r>
              <a:rPr lang="ko-KR" altLang="en-US" dirty="0" err="1"/>
              <a:t>그리디로</a:t>
            </a:r>
            <a:r>
              <a:rPr lang="ko-KR" altLang="en-US" dirty="0"/>
              <a:t> 선택해서 푸는 문제가 어쩌다가 </a:t>
            </a:r>
            <a:r>
              <a:rPr lang="ko-KR" altLang="en-US" dirty="0" err="1"/>
              <a:t>그리디로</a:t>
            </a:r>
            <a:r>
              <a:rPr lang="ko-KR" altLang="en-US" dirty="0"/>
              <a:t> 했을 때 되는게 아니라 모든 부분문제의 알고리즘 자체가 현재 가장 탐욕적으로 </a:t>
            </a:r>
            <a:r>
              <a:rPr lang="ko-KR" altLang="en-US" dirty="0" err="1"/>
              <a:t>움직임였을</a:t>
            </a:r>
            <a:r>
              <a:rPr lang="ko-KR" altLang="en-US" dirty="0"/>
              <a:t> 때 최적해가 도출된다는 것을 보이는 것을 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23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알고리즘의 주요 특징을 알아봅시다</a:t>
            </a:r>
            <a:r>
              <a:rPr lang="en-US" altLang="ko-KR" dirty="0"/>
              <a:t>. </a:t>
            </a:r>
            <a:r>
              <a:rPr lang="ko-KR" altLang="en-US" dirty="0"/>
              <a:t>최적부분구조는 </a:t>
            </a:r>
            <a:r>
              <a:rPr lang="en-US" altLang="ko-KR" dirty="0"/>
              <a:t>DP</a:t>
            </a:r>
            <a:r>
              <a:rPr lang="ko-KR" altLang="en-US" dirty="0"/>
              <a:t>때 한번 다루었기 때문에 </a:t>
            </a:r>
            <a:r>
              <a:rPr lang="ko-KR" altLang="en-US" dirty="0" err="1"/>
              <a:t>그리디</a:t>
            </a:r>
            <a:r>
              <a:rPr lang="ko-KR" altLang="en-US" dirty="0"/>
              <a:t> 선택 특성만 확인해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35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방법이 </a:t>
            </a:r>
            <a:r>
              <a:rPr lang="en-US" altLang="ko-KR" dirty="0"/>
              <a:t>DP</a:t>
            </a:r>
            <a:r>
              <a:rPr lang="ko-KR" altLang="en-US" dirty="0"/>
              <a:t>알고리즘과 어떻게 다르냐 하면 가장 크게 두드러지는 특성이 하향식 접근이라는 건데요 </a:t>
            </a:r>
            <a:r>
              <a:rPr lang="en-US" altLang="ko-KR" dirty="0"/>
              <a:t>DP</a:t>
            </a:r>
            <a:r>
              <a:rPr lang="ko-KR" altLang="en-US" dirty="0"/>
              <a:t>알고리즘을 보면 작은 조각들로 시작해서 조각들이 모여서 큰 산을 만들어 내는 방식으로 보통 </a:t>
            </a:r>
            <a:r>
              <a:rPr lang="ko-KR" altLang="en-US" dirty="0" err="1"/>
              <a:t>이루어져있어요</a:t>
            </a:r>
            <a:r>
              <a:rPr lang="ko-KR" altLang="en-US" dirty="0"/>
              <a:t> 그래서 기억 알고리즘이라고 </a:t>
            </a:r>
            <a:r>
              <a:rPr lang="ko-KR" altLang="en-US" dirty="0" err="1"/>
              <a:t>하는건데</a:t>
            </a:r>
            <a:r>
              <a:rPr lang="ko-KR" altLang="en-US" dirty="0"/>
              <a:t> 기억하고 있는 </a:t>
            </a:r>
            <a:r>
              <a:rPr lang="en-US" altLang="ko-KR" dirty="0"/>
              <a:t>Value</a:t>
            </a:r>
            <a:r>
              <a:rPr lang="ko-KR" altLang="en-US" dirty="0"/>
              <a:t>를 사용해서 새로운 </a:t>
            </a:r>
            <a:r>
              <a:rPr lang="en-US" altLang="ko-KR" dirty="0"/>
              <a:t>Value</a:t>
            </a:r>
            <a:r>
              <a:rPr lang="ko-KR" altLang="en-US" dirty="0"/>
              <a:t>를 도출해내는 방식이 </a:t>
            </a:r>
            <a:r>
              <a:rPr lang="en-US" altLang="ko-KR" dirty="0"/>
              <a:t>DP </a:t>
            </a:r>
            <a:r>
              <a:rPr lang="ko-KR" altLang="en-US" dirty="0"/>
              <a:t>알고리즘 </a:t>
            </a:r>
            <a:r>
              <a:rPr lang="ko-KR" altLang="en-US" dirty="0" err="1"/>
              <a:t>이라는거죠</a:t>
            </a:r>
            <a:r>
              <a:rPr lang="ko-KR" altLang="en-US" dirty="0"/>
              <a:t> 이를 상향식 접근이라고 하는데 </a:t>
            </a:r>
            <a:r>
              <a:rPr lang="ko-KR" altLang="en-US" dirty="0" err="1"/>
              <a:t>그리디는</a:t>
            </a:r>
            <a:r>
              <a:rPr lang="ko-KR" altLang="en-US" dirty="0"/>
              <a:t> 반대로 큰 산에서 작은 티끌로 줄어듭니다</a:t>
            </a:r>
            <a:r>
              <a:rPr lang="en-US" altLang="ko-KR" dirty="0"/>
              <a:t>. </a:t>
            </a:r>
            <a:r>
              <a:rPr lang="ko-KR" altLang="en-US" dirty="0" err="1"/>
              <a:t>왜그러냐면</a:t>
            </a:r>
            <a:r>
              <a:rPr lang="ko-KR" altLang="en-US" dirty="0"/>
              <a:t> </a:t>
            </a:r>
            <a:r>
              <a:rPr lang="ko-KR" altLang="en-US" dirty="0" err="1"/>
              <a:t>그리디로</a:t>
            </a:r>
            <a:r>
              <a:rPr lang="ko-KR" altLang="en-US" dirty="0"/>
              <a:t> 푸는 동전 알고리즘을 생각하면 들어갈 수 있는 동전의 가장 큰 값을 구했을 때 전체를 다 채우기 위해서는 남은 값들 또한 </a:t>
            </a:r>
            <a:r>
              <a:rPr lang="ko-KR" altLang="en-US" dirty="0" err="1"/>
              <a:t>그리디로</a:t>
            </a:r>
            <a:r>
              <a:rPr lang="ko-KR" altLang="en-US" dirty="0"/>
              <a:t> 채우죠 즉 큰 값에서 작은 값으로 </a:t>
            </a:r>
            <a:r>
              <a:rPr lang="ko-KR" altLang="en-US" dirty="0" err="1"/>
              <a:t>줄여나가다가</a:t>
            </a:r>
            <a:r>
              <a:rPr lang="ko-KR" altLang="en-US" dirty="0"/>
              <a:t> 최종적으로 </a:t>
            </a:r>
            <a:r>
              <a:rPr lang="en-US" altLang="ko-KR" dirty="0"/>
              <a:t>0</a:t>
            </a:r>
            <a:r>
              <a:rPr lang="ko-KR" altLang="en-US" dirty="0"/>
              <a:t>에 도달하는</a:t>
            </a:r>
            <a:r>
              <a:rPr lang="en-US" altLang="ko-KR" dirty="0"/>
              <a:t>, </a:t>
            </a:r>
            <a:r>
              <a:rPr lang="ko-KR" altLang="en-US" dirty="0"/>
              <a:t>즉 점점 범위가 줄어드는 하향식 접근이라는 것입니다</a:t>
            </a:r>
            <a:r>
              <a:rPr lang="en-US" altLang="ko-KR" dirty="0"/>
              <a:t>. </a:t>
            </a:r>
            <a:r>
              <a:rPr lang="ko-KR" altLang="en-US" dirty="0" err="1"/>
              <a:t>그리디</a:t>
            </a:r>
            <a:r>
              <a:rPr lang="ko-KR" altLang="en-US" dirty="0"/>
              <a:t> 방식은 부분구조가 하나밖에 안 나오기 때문에 점점 줄어들 수 밖에 </a:t>
            </a:r>
            <a:r>
              <a:rPr lang="ko-KR" altLang="en-US" dirty="0" err="1"/>
              <a:t>없구요</a:t>
            </a:r>
            <a:r>
              <a:rPr lang="ko-KR" altLang="en-US" dirty="0"/>
              <a:t> 이처럼 작은방식으로 줄어든다는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93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ko-KR" altLang="en-US" dirty="0" err="1"/>
              <a:t>그리디를</a:t>
            </a:r>
            <a:r>
              <a:rPr lang="ko-KR" altLang="en-US" dirty="0"/>
              <a:t> 쓰려면 각 최적해를 구하는 단계마다 증명을 </a:t>
            </a:r>
            <a:r>
              <a:rPr lang="ko-KR" altLang="en-US" dirty="0" err="1"/>
              <a:t>해야되요</a:t>
            </a:r>
            <a:r>
              <a:rPr lang="ko-KR" altLang="en-US" dirty="0"/>
              <a:t> 어떤 </a:t>
            </a:r>
            <a:r>
              <a:rPr lang="ko-KR" altLang="en-US" dirty="0" err="1"/>
              <a:t>증명이냐면</a:t>
            </a:r>
            <a:r>
              <a:rPr lang="ko-KR" altLang="en-US" dirty="0"/>
              <a:t> 각 단계마다 전체를 봤을 때 다른 것과 </a:t>
            </a:r>
            <a:r>
              <a:rPr lang="ko-KR" altLang="en-US" dirty="0" err="1"/>
              <a:t>대체할게</a:t>
            </a:r>
            <a:r>
              <a:rPr lang="ko-KR" altLang="en-US" dirty="0"/>
              <a:t> 없다는 증명을 </a:t>
            </a:r>
            <a:r>
              <a:rPr lang="ko-KR" altLang="en-US" dirty="0" err="1"/>
              <a:t>해야되는데</a:t>
            </a:r>
            <a:r>
              <a:rPr lang="ko-KR" altLang="en-US" dirty="0"/>
              <a:t> 자르고 </a:t>
            </a:r>
            <a:r>
              <a:rPr lang="ko-KR" altLang="en-US" dirty="0" err="1"/>
              <a:t>붇이기를</a:t>
            </a:r>
            <a:r>
              <a:rPr lang="ko-KR" altLang="en-US" dirty="0"/>
              <a:t> 하면</a:t>
            </a:r>
            <a:r>
              <a:rPr lang="en-US" altLang="ko-KR" dirty="0"/>
              <a:t> </a:t>
            </a:r>
            <a:r>
              <a:rPr lang="ko-KR" altLang="en-US" dirty="0"/>
              <a:t>되는데 </a:t>
            </a:r>
            <a:r>
              <a:rPr lang="ko-KR" altLang="en-US" dirty="0" err="1"/>
              <a:t>그리디로나온</a:t>
            </a:r>
            <a:r>
              <a:rPr lang="ko-KR" altLang="en-US" dirty="0"/>
              <a:t> 최적 해를 </a:t>
            </a:r>
            <a:r>
              <a:rPr lang="ko-KR" altLang="en-US" dirty="0" err="1"/>
              <a:t>다른해로</a:t>
            </a:r>
            <a:r>
              <a:rPr lang="ko-KR" altLang="en-US" dirty="0"/>
              <a:t> </a:t>
            </a:r>
            <a:r>
              <a:rPr lang="ko-KR" altLang="en-US" dirty="0" err="1"/>
              <a:t>바꿔치기</a:t>
            </a:r>
            <a:r>
              <a:rPr lang="ko-KR" altLang="en-US" dirty="0"/>
              <a:t> 했을 때</a:t>
            </a:r>
            <a:r>
              <a:rPr lang="en-US" altLang="ko-KR" dirty="0"/>
              <a:t>, </a:t>
            </a:r>
            <a:r>
              <a:rPr lang="ko-KR" altLang="en-US" dirty="0" err="1"/>
              <a:t>다른해가</a:t>
            </a:r>
            <a:r>
              <a:rPr lang="ko-KR" altLang="en-US" dirty="0"/>
              <a:t> 가정을 배반하면 그게 증명이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65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그러면 </a:t>
            </a:r>
            <a:r>
              <a:rPr lang="ko-KR" altLang="en-US" dirty="0" err="1"/>
              <a:t>그리디와</a:t>
            </a:r>
            <a:r>
              <a:rPr lang="ko-KR" altLang="en-US" dirty="0"/>
              <a:t> 동적프로그래밍</a:t>
            </a:r>
            <a:r>
              <a:rPr lang="en-US" altLang="ko-KR" dirty="0"/>
              <a:t>, </a:t>
            </a:r>
            <a:r>
              <a:rPr lang="ko-KR" altLang="en-US" dirty="0"/>
              <a:t>두가지 기법사이의 미묘한 차이를 알아봅시다</a:t>
            </a:r>
            <a:r>
              <a:rPr lang="en-US" altLang="ko-KR" dirty="0"/>
              <a:t>. </a:t>
            </a:r>
            <a:r>
              <a:rPr lang="ko-KR" altLang="en-US" dirty="0"/>
              <a:t>이 문제는 </a:t>
            </a:r>
            <a:r>
              <a:rPr lang="ko-KR" altLang="en-US" dirty="0" err="1"/>
              <a:t>베낭문제라고</a:t>
            </a:r>
            <a:r>
              <a:rPr lang="ko-KR" altLang="en-US" dirty="0"/>
              <a:t> 다들 들어본 문제입니다</a:t>
            </a:r>
            <a:r>
              <a:rPr lang="en-US" altLang="ko-KR" dirty="0"/>
              <a:t>. </a:t>
            </a:r>
            <a:r>
              <a:rPr lang="ko-KR" altLang="en-US" dirty="0"/>
              <a:t>두 종류의 </a:t>
            </a:r>
            <a:r>
              <a:rPr lang="ko-KR" altLang="en-US" dirty="0" err="1"/>
              <a:t>베낭문제인데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5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배낭문제는 도둑이 빈집을 털러 </a:t>
            </a:r>
            <a:r>
              <a:rPr lang="ko-KR" altLang="en-US" dirty="0" err="1"/>
              <a:t>들어갔어</a:t>
            </a:r>
            <a:r>
              <a:rPr lang="en-US" altLang="ko-KR" dirty="0"/>
              <a:t>, </a:t>
            </a:r>
            <a:r>
              <a:rPr lang="ko-KR" altLang="en-US" dirty="0"/>
              <a:t>근데 가져가려는 물건이 </a:t>
            </a:r>
            <a:r>
              <a:rPr lang="ko-KR" altLang="en-US" dirty="0" err="1"/>
              <a:t>쪼갤수</a:t>
            </a:r>
            <a:r>
              <a:rPr lang="ko-KR" altLang="en-US" dirty="0"/>
              <a:t> 없는 물건들이야 물건 자체를 </a:t>
            </a:r>
            <a:r>
              <a:rPr lang="ko-KR" altLang="en-US" dirty="0" err="1"/>
              <a:t>가져가야되는거지</a:t>
            </a:r>
            <a:r>
              <a:rPr lang="ko-KR" altLang="en-US" dirty="0"/>
              <a:t> 게다가 가방은 최대 중량 제한이 되어있어</a:t>
            </a:r>
            <a:r>
              <a:rPr lang="en-US" altLang="ko-KR" dirty="0"/>
              <a:t>, </a:t>
            </a:r>
            <a:r>
              <a:rPr lang="ko-KR" altLang="en-US" dirty="0"/>
              <a:t>그러면 어떻게 </a:t>
            </a:r>
            <a:r>
              <a:rPr lang="ko-KR" altLang="en-US" dirty="0" err="1"/>
              <a:t>가져가야하는지</a:t>
            </a:r>
            <a:r>
              <a:rPr lang="ko-KR" altLang="en-US" dirty="0"/>
              <a:t> 확인하는 문제고 두번째는 물건을 나눠서 가져갈 수 있는 배낭 </a:t>
            </a:r>
            <a:r>
              <a:rPr lang="ko-KR" altLang="en-US" dirty="0" err="1"/>
              <a:t>문제에요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1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0-1</a:t>
            </a:r>
            <a:r>
              <a:rPr lang="ko-KR" altLang="en-US" dirty="0"/>
              <a:t> </a:t>
            </a:r>
            <a:r>
              <a:rPr lang="ko-KR" altLang="en-US" dirty="0" err="1"/>
              <a:t>베낭문제가</a:t>
            </a:r>
            <a:r>
              <a:rPr lang="ko-KR" altLang="en-US" dirty="0"/>
              <a:t> 구체적으로 주어집니다</a:t>
            </a:r>
            <a:r>
              <a:rPr lang="en-US" altLang="ko-KR" dirty="0"/>
              <a:t>. A,B,C</a:t>
            </a:r>
            <a:r>
              <a:rPr lang="ko-KR" altLang="en-US" dirty="0"/>
              <a:t>물건이 있는데 각 </a:t>
            </a:r>
            <a:r>
              <a:rPr lang="ko-KR" altLang="en-US" dirty="0" err="1"/>
              <a:t>물건중에</a:t>
            </a:r>
            <a:r>
              <a:rPr lang="ko-KR" altLang="en-US" dirty="0"/>
              <a:t> </a:t>
            </a:r>
            <a:r>
              <a:rPr lang="ko-KR" altLang="en-US" dirty="0" err="1"/>
              <a:t>어느것을</a:t>
            </a:r>
            <a:r>
              <a:rPr lang="ko-KR" altLang="en-US" dirty="0"/>
              <a:t> 담아야 하는지 확인하는 문제인데</a:t>
            </a:r>
            <a:r>
              <a:rPr lang="en-US" altLang="ko-KR" dirty="0"/>
              <a:t>, </a:t>
            </a:r>
            <a:r>
              <a:rPr lang="ko-KR" altLang="en-US" dirty="0"/>
              <a:t>이 문제는 물건을 </a:t>
            </a:r>
            <a:r>
              <a:rPr lang="ko-KR" altLang="en-US" dirty="0" err="1"/>
              <a:t>쪼갤수가</a:t>
            </a:r>
            <a:r>
              <a:rPr lang="ko-KR" altLang="en-US" dirty="0"/>
              <a:t> 없어서 하나씩 </a:t>
            </a:r>
            <a:r>
              <a:rPr lang="ko-KR" altLang="en-US" dirty="0" err="1"/>
              <a:t>들고가야되요</a:t>
            </a:r>
            <a:r>
              <a:rPr lang="ko-KR" altLang="en-US" dirty="0"/>
              <a:t> 근데 </a:t>
            </a:r>
            <a:r>
              <a:rPr lang="ko-KR" altLang="en-US" dirty="0" err="1"/>
              <a:t>그리디로</a:t>
            </a:r>
            <a:r>
              <a:rPr lang="ko-KR" altLang="en-US" dirty="0"/>
              <a:t> </a:t>
            </a:r>
            <a:r>
              <a:rPr lang="ko-KR" altLang="en-US" dirty="0" err="1"/>
              <a:t>풀잖아</a:t>
            </a:r>
            <a:r>
              <a:rPr lang="ko-KR" altLang="en-US" dirty="0"/>
              <a:t> 그러면 무조건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ko-KR" altLang="en-US" dirty="0" err="1"/>
              <a:t>가저간담말야</a:t>
            </a:r>
            <a:r>
              <a:rPr lang="ko-KR" altLang="en-US" dirty="0"/>
              <a:t> 근데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ko-KR" altLang="en-US" dirty="0" err="1"/>
              <a:t>가져가잖아</a:t>
            </a:r>
            <a:r>
              <a:rPr lang="ko-KR" altLang="en-US" dirty="0"/>
              <a:t> 그러면 </a:t>
            </a:r>
            <a:r>
              <a:rPr lang="en-US" altLang="ko-KR" dirty="0"/>
              <a:t>B</a:t>
            </a:r>
            <a:r>
              <a:rPr lang="ko-KR" altLang="en-US" dirty="0"/>
              <a:t>랑 </a:t>
            </a:r>
            <a:r>
              <a:rPr lang="en-US" altLang="ko-KR" dirty="0"/>
              <a:t>C</a:t>
            </a:r>
            <a:r>
              <a:rPr lang="ko-KR" altLang="en-US" dirty="0"/>
              <a:t>는 다 가져갈 </a:t>
            </a:r>
            <a:r>
              <a:rPr lang="ko-KR" altLang="en-US" dirty="0" err="1"/>
              <a:t>수없어요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랑 </a:t>
            </a:r>
            <a:r>
              <a:rPr lang="en-US" altLang="ko-KR" dirty="0"/>
              <a:t>B</a:t>
            </a:r>
            <a:r>
              <a:rPr lang="ko-KR" altLang="en-US" dirty="0"/>
              <a:t>나 </a:t>
            </a:r>
            <a:r>
              <a:rPr lang="en-US" altLang="ko-KR" dirty="0"/>
              <a:t>C</a:t>
            </a:r>
            <a:r>
              <a:rPr lang="ko-KR" altLang="en-US" dirty="0"/>
              <a:t>밖에 </a:t>
            </a:r>
            <a:r>
              <a:rPr lang="ko-KR" altLang="en-US" dirty="0" err="1"/>
              <a:t>못가져간다는거지</a:t>
            </a:r>
            <a:r>
              <a:rPr lang="ko-KR" altLang="en-US" dirty="0"/>
              <a:t> 중량을 다 채우지 못합니다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B</a:t>
            </a:r>
            <a:r>
              <a:rPr lang="ko-KR" altLang="en-US" dirty="0"/>
              <a:t>랑 </a:t>
            </a:r>
            <a:r>
              <a:rPr lang="en-US" altLang="ko-KR" dirty="0"/>
              <a:t>C</a:t>
            </a:r>
            <a:r>
              <a:rPr lang="ko-KR" altLang="en-US" dirty="0"/>
              <a:t>를 같이 가져가면 중량을 꽉 채워서 가져갈 수 있다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en-US" altLang="ko-KR" dirty="0"/>
              <a:t>DP</a:t>
            </a:r>
            <a:r>
              <a:rPr lang="ko-KR" altLang="en-US" dirty="0"/>
              <a:t>로 풀어야 하는 문제입니다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82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이거는 두 문제를 </a:t>
            </a:r>
            <a:r>
              <a:rPr lang="ko-KR" altLang="en-US" dirty="0" err="1"/>
              <a:t>비교한건데</a:t>
            </a:r>
            <a:r>
              <a:rPr lang="ko-KR" altLang="en-US" dirty="0"/>
              <a:t> 그림 </a:t>
            </a:r>
            <a:r>
              <a:rPr lang="en-US" altLang="ko-KR" dirty="0"/>
              <a:t>A</a:t>
            </a:r>
            <a:r>
              <a:rPr lang="ko-KR" altLang="en-US" dirty="0"/>
              <a:t>는 주어지는 가방에 넣을 수 있는 무게와 아이템의 무게</a:t>
            </a:r>
            <a:r>
              <a:rPr lang="en-US" altLang="ko-KR" dirty="0"/>
              <a:t>, </a:t>
            </a:r>
            <a:r>
              <a:rPr lang="ko-KR" altLang="en-US" dirty="0"/>
              <a:t>가격이 나와요 근데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0-1 </a:t>
            </a:r>
            <a:r>
              <a:rPr lang="ko-KR" altLang="en-US" dirty="0" err="1"/>
              <a:t>베낭문제입니다</a:t>
            </a:r>
            <a:r>
              <a:rPr lang="ko-KR" altLang="en-US" dirty="0"/>
              <a:t> </a:t>
            </a:r>
            <a:r>
              <a:rPr lang="ko-KR" altLang="en-US" dirty="0" err="1"/>
              <a:t>보다싶이</a:t>
            </a:r>
            <a:r>
              <a:rPr lang="ko-KR" altLang="en-US" dirty="0"/>
              <a:t> 가장 </a:t>
            </a:r>
            <a:r>
              <a:rPr lang="ko-KR" altLang="en-US" dirty="0" err="1"/>
              <a:t>그리디한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ko-KR" altLang="en-US" dirty="0" err="1"/>
              <a:t>못넣고</a:t>
            </a:r>
            <a:r>
              <a:rPr lang="ko-KR" altLang="en-US" dirty="0"/>
              <a:t> 나머지를 </a:t>
            </a:r>
            <a:r>
              <a:rPr lang="ko-KR" altLang="en-US" dirty="0" err="1"/>
              <a:t>넣어야되요</a:t>
            </a:r>
            <a:r>
              <a:rPr lang="ko-KR" altLang="en-US" dirty="0"/>
              <a:t> 근데 </a:t>
            </a:r>
            <a:r>
              <a:rPr lang="en-US" altLang="ko-KR" dirty="0"/>
              <a:t>c </a:t>
            </a:r>
            <a:r>
              <a:rPr lang="ko-KR" altLang="en-US" dirty="0" err="1"/>
              <a:t>같은경우는</a:t>
            </a:r>
            <a:r>
              <a:rPr lang="ko-KR" altLang="en-US" dirty="0"/>
              <a:t> 쪼개는게 가능하기 때문에 </a:t>
            </a:r>
            <a:r>
              <a:rPr lang="ko-KR" altLang="en-US" dirty="0" err="1"/>
              <a:t>그리디하게</a:t>
            </a:r>
            <a:r>
              <a:rPr lang="ko-KR" altLang="en-US" dirty="0"/>
              <a:t> 채워서 가져갈 수 있다는 것이 </a:t>
            </a:r>
            <a:r>
              <a:rPr lang="ko-KR" altLang="en-US" dirty="0" err="1"/>
              <a:t>차이점이라는거죠</a:t>
            </a:r>
            <a:r>
              <a:rPr lang="ko-KR" altLang="en-US" dirty="0"/>
              <a:t> 즉 </a:t>
            </a:r>
            <a:r>
              <a:rPr lang="ko-KR" altLang="en-US" dirty="0" err="1"/>
              <a:t>그리디알고리즘과</a:t>
            </a:r>
            <a:r>
              <a:rPr lang="ko-KR" altLang="en-US" dirty="0"/>
              <a:t> </a:t>
            </a:r>
            <a:r>
              <a:rPr lang="en-US" altLang="ko-KR" dirty="0"/>
              <a:t>DP</a:t>
            </a:r>
            <a:r>
              <a:rPr lang="ko-KR" altLang="en-US" dirty="0"/>
              <a:t>를 바라봤을 때 항상 탐욕적으로 본다면 최종 값까지 전체를 바라봤을 때 </a:t>
            </a:r>
            <a:r>
              <a:rPr lang="ko-KR" altLang="en-US" dirty="0" err="1"/>
              <a:t>그리디하게</a:t>
            </a:r>
            <a:r>
              <a:rPr lang="ko-KR" altLang="en-US" dirty="0"/>
              <a:t> 되는지 확인 했을 때 성립하면 </a:t>
            </a:r>
            <a:r>
              <a:rPr lang="ko-KR" altLang="en-US" dirty="0" err="1"/>
              <a:t>그리디한</a:t>
            </a:r>
            <a:r>
              <a:rPr lang="ko-KR" altLang="en-US" dirty="0"/>
              <a:t> 것이고 </a:t>
            </a:r>
            <a:r>
              <a:rPr lang="ko-KR" altLang="en-US" dirty="0" err="1"/>
              <a:t>아니라고한다면</a:t>
            </a:r>
            <a:r>
              <a:rPr lang="ko-KR" altLang="en-US" dirty="0"/>
              <a:t> </a:t>
            </a:r>
            <a:r>
              <a:rPr lang="en-US" altLang="ko-KR" dirty="0"/>
              <a:t>DP</a:t>
            </a:r>
            <a:r>
              <a:rPr lang="ko-KR" altLang="en-US" dirty="0"/>
              <a:t>임이 차이점으로 볼 수 있다</a:t>
            </a:r>
            <a:r>
              <a:rPr lang="en-US" altLang="ko-KR" dirty="0"/>
              <a:t>. </a:t>
            </a:r>
            <a:r>
              <a:rPr lang="ko-KR" altLang="en-US" dirty="0"/>
              <a:t>이것입니다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40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3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우선은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알고리즘이 무엇인가는 이전 시간에 다뤘기 때문에 저는 어떻게 만들어지는지 과정을 다시 한번 기억해보겠습니다</a:t>
            </a:r>
            <a:endParaRPr lang="en-US" altLang="ko-KR" dirty="0"/>
          </a:p>
          <a:p>
            <a:r>
              <a:rPr lang="ko-KR" altLang="en-US" dirty="0"/>
              <a:t>만들어지는 과정이 이렇게 </a:t>
            </a:r>
            <a:r>
              <a:rPr lang="ko-KR" altLang="en-US" dirty="0" err="1"/>
              <a:t>여섯가지가</a:t>
            </a:r>
            <a:r>
              <a:rPr lang="ko-KR" altLang="en-US" dirty="0"/>
              <a:t> 있어요 이게 무엇이냐 </a:t>
            </a:r>
            <a:r>
              <a:rPr lang="ko-KR" altLang="en-US" dirty="0" err="1"/>
              <a:t>하나하나씩</a:t>
            </a:r>
            <a:r>
              <a:rPr lang="ko-KR" altLang="en-US" dirty="0"/>
              <a:t> 살펴봅시다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6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 문제의 최적 부분구조를 결정한다</a:t>
            </a:r>
            <a:r>
              <a:rPr lang="en-US" altLang="ko-KR" dirty="0"/>
              <a:t>. </a:t>
            </a:r>
            <a:r>
              <a:rPr lang="ko-KR" altLang="en-US" dirty="0"/>
              <a:t>이 말은 이전 </a:t>
            </a:r>
            <a:r>
              <a:rPr lang="en-US" altLang="ko-KR" dirty="0"/>
              <a:t>DP</a:t>
            </a:r>
            <a:r>
              <a:rPr lang="ko-KR" altLang="en-US" dirty="0"/>
              <a:t>때 한번 다뤘었는데요</a:t>
            </a:r>
            <a:r>
              <a:rPr lang="en-US" altLang="ko-KR" dirty="0"/>
              <a:t>~ </a:t>
            </a:r>
            <a:r>
              <a:rPr lang="ko-KR" altLang="en-US" dirty="0"/>
              <a:t>가장 알고리즘을 줄이는데 적합한 부분구조</a:t>
            </a:r>
            <a:r>
              <a:rPr lang="en-US" altLang="ko-KR" dirty="0"/>
              <a:t>, </a:t>
            </a:r>
            <a:r>
              <a:rPr lang="ko-KR" altLang="en-US" dirty="0"/>
              <a:t>즉 가장 적합한 해를 찾아보는 겁니다</a:t>
            </a:r>
            <a:r>
              <a:rPr lang="en-US" altLang="ko-KR" dirty="0"/>
              <a:t>. </a:t>
            </a:r>
            <a:r>
              <a:rPr lang="ko-KR" altLang="en-US" dirty="0"/>
              <a:t>그래서 해를 </a:t>
            </a:r>
            <a:r>
              <a:rPr lang="ko-KR" altLang="en-US" dirty="0" err="1"/>
              <a:t>찾았어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98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일단은 표현해봐 어차피 </a:t>
            </a:r>
            <a:r>
              <a:rPr lang="en-US" altLang="ko-KR" dirty="0"/>
              <a:t>DP</a:t>
            </a:r>
            <a:r>
              <a:rPr lang="ko-KR" altLang="en-US" dirty="0"/>
              <a:t>든 </a:t>
            </a:r>
            <a:r>
              <a:rPr lang="ko-KR" altLang="en-US" dirty="0" err="1"/>
              <a:t>그리디든</a:t>
            </a:r>
            <a:r>
              <a:rPr lang="ko-KR" altLang="en-US" dirty="0"/>
              <a:t> 재귀를 돌릴 수 </a:t>
            </a:r>
            <a:r>
              <a:rPr lang="ko-KR" altLang="en-US" dirty="0" err="1"/>
              <a:t>있을거야</a:t>
            </a:r>
            <a:r>
              <a:rPr lang="ko-KR" altLang="en-US" dirty="0"/>
              <a:t> </a:t>
            </a:r>
            <a:r>
              <a:rPr lang="ko-KR" altLang="en-US" dirty="0" err="1"/>
              <a:t>왜냐</a:t>
            </a:r>
            <a:r>
              <a:rPr lang="ko-KR" altLang="en-US" dirty="0"/>
              <a:t> 최적 구조가 나왔으면  </a:t>
            </a:r>
            <a:r>
              <a:rPr lang="ko-KR" altLang="en-US" dirty="0" err="1"/>
              <a:t>게속</a:t>
            </a:r>
            <a:r>
              <a:rPr lang="ko-KR" altLang="en-US" dirty="0"/>
              <a:t> 부분구조를 만들기 때문에 </a:t>
            </a:r>
            <a:r>
              <a:rPr lang="ko-KR" altLang="en-US" dirty="0" err="1"/>
              <a:t>가능하다는거죠</a:t>
            </a:r>
            <a:r>
              <a:rPr lang="ko-KR" altLang="en-US" dirty="0"/>
              <a:t> 일단 만들면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6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어떠한 식이 </a:t>
            </a:r>
            <a:r>
              <a:rPr lang="ko-KR" altLang="en-US" dirty="0" err="1"/>
              <a:t>나올텐데</a:t>
            </a:r>
            <a:r>
              <a:rPr lang="ko-KR" altLang="en-US" dirty="0"/>
              <a:t> 여기서 각 재귀마다 눈에 보일 때 가장 좋은 알고리즘이 최적이다</a:t>
            </a:r>
            <a:r>
              <a:rPr lang="en-US" altLang="ko-KR" dirty="0"/>
              <a:t>! </a:t>
            </a:r>
            <a:r>
              <a:rPr lang="ko-KR" altLang="en-US" dirty="0"/>
              <a:t>라는 결과가 나온다면</a:t>
            </a:r>
            <a:r>
              <a:rPr lang="en-US" altLang="ko-KR" dirty="0"/>
              <a:t>! </a:t>
            </a:r>
            <a:r>
              <a:rPr lang="ko-KR" altLang="en-US" dirty="0"/>
              <a:t>그거는 </a:t>
            </a:r>
            <a:r>
              <a:rPr lang="ko-KR" altLang="en-US" dirty="0" err="1"/>
              <a:t>그리디라는거죠</a:t>
            </a:r>
            <a:r>
              <a:rPr lang="ko-KR" altLang="en-US" dirty="0"/>
              <a:t> 아래 그림처럼 되면 </a:t>
            </a:r>
            <a:r>
              <a:rPr lang="en-US" altLang="ko-KR" dirty="0"/>
              <a:t>1</a:t>
            </a:r>
            <a:r>
              <a:rPr lang="ko-KR" altLang="en-US" dirty="0"/>
              <a:t>번에서 </a:t>
            </a:r>
            <a:r>
              <a:rPr lang="en-US" altLang="ko-KR" dirty="0"/>
              <a:t>2</a:t>
            </a:r>
            <a:r>
              <a:rPr lang="ko-KR" altLang="en-US" dirty="0"/>
              <a:t>번으로 가장 최적하고 </a:t>
            </a:r>
            <a:r>
              <a:rPr lang="en-US" altLang="ko-KR" dirty="0"/>
              <a:t>2</a:t>
            </a:r>
            <a:r>
              <a:rPr lang="ko-KR" altLang="en-US" dirty="0"/>
              <a:t>번에서 </a:t>
            </a:r>
            <a:r>
              <a:rPr lang="en-US" altLang="ko-KR" dirty="0"/>
              <a:t>4</a:t>
            </a:r>
            <a:r>
              <a:rPr lang="ko-KR" altLang="en-US" dirty="0"/>
              <a:t>번으로 가는게 </a:t>
            </a:r>
            <a:r>
              <a:rPr lang="ko-KR" altLang="en-US" dirty="0" err="1"/>
              <a:t>가장짧죠</a:t>
            </a:r>
            <a:r>
              <a:rPr lang="ko-KR" altLang="en-US" dirty="0"/>
              <a:t> 근데 여기서 </a:t>
            </a:r>
            <a:r>
              <a:rPr lang="en-US" altLang="ko-KR" dirty="0"/>
              <a:t>4</a:t>
            </a:r>
            <a:r>
              <a:rPr lang="ko-KR" altLang="en-US" dirty="0"/>
              <a:t>번에서는 </a:t>
            </a:r>
            <a:r>
              <a:rPr lang="en-US" altLang="ko-KR" dirty="0"/>
              <a:t>3</a:t>
            </a:r>
            <a:r>
              <a:rPr lang="ko-KR" altLang="en-US" dirty="0"/>
              <a:t>번으로 가는게 </a:t>
            </a:r>
            <a:r>
              <a:rPr lang="ko-KR" altLang="en-US" dirty="0" err="1"/>
              <a:t>가장짧으니까</a:t>
            </a:r>
            <a:r>
              <a:rPr lang="ko-KR" altLang="en-US" dirty="0"/>
              <a:t> 위의 그래프는 </a:t>
            </a:r>
            <a:r>
              <a:rPr lang="ko-KR" altLang="en-US" dirty="0" err="1"/>
              <a:t>그리디가</a:t>
            </a:r>
            <a:r>
              <a:rPr lang="ko-KR" altLang="en-US" dirty="0"/>
              <a:t> 아니죠</a:t>
            </a:r>
            <a:r>
              <a:rPr lang="en-US" altLang="ko-KR" dirty="0"/>
              <a:t>! </a:t>
            </a:r>
            <a:r>
              <a:rPr lang="ko-KR" altLang="en-US" dirty="0" err="1"/>
              <a:t>예를들자면</a:t>
            </a:r>
            <a:r>
              <a:rPr lang="ko-KR" altLang="en-US" dirty="0"/>
              <a:t> 이게 </a:t>
            </a:r>
            <a:r>
              <a:rPr lang="en-US" altLang="ko-KR" dirty="0"/>
              <a:t>4- 7</a:t>
            </a:r>
            <a:r>
              <a:rPr lang="ko-KR" altLang="en-US" dirty="0"/>
              <a:t>번으로 가는게 더 짧다면 </a:t>
            </a:r>
            <a:r>
              <a:rPr lang="ko-KR" altLang="en-US" dirty="0" err="1"/>
              <a:t>그리디라는것입니다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1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말은 </a:t>
            </a:r>
            <a:r>
              <a:rPr lang="ko-KR" altLang="en-US" dirty="0" err="1"/>
              <a:t>그리디로</a:t>
            </a:r>
            <a:r>
              <a:rPr lang="ko-KR" altLang="en-US" dirty="0"/>
              <a:t> 최적해를 선택했을 때 다른 선택을 했다면 어떻게 </a:t>
            </a:r>
            <a:r>
              <a:rPr lang="ko-KR" altLang="en-US" dirty="0" err="1"/>
              <a:t>되냐는건데</a:t>
            </a:r>
            <a:r>
              <a:rPr lang="ko-KR" altLang="en-US" dirty="0"/>
              <a:t> 더 빨라지는게 </a:t>
            </a:r>
            <a:r>
              <a:rPr lang="ko-KR" altLang="en-US" dirty="0" err="1"/>
              <a:t>없다는거죠</a:t>
            </a:r>
            <a:r>
              <a:rPr lang="ko-KR" altLang="en-US" dirty="0"/>
              <a:t> 그것을 증명하면 되고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6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알고리즘을 </a:t>
            </a:r>
            <a:r>
              <a:rPr lang="ko-KR" altLang="en-US" dirty="0" err="1"/>
              <a:t>그리디하게</a:t>
            </a:r>
            <a:r>
              <a:rPr lang="ko-KR" altLang="en-US" dirty="0"/>
              <a:t> 코드를 수정하고 반복을 시켜서 최종 값에 도달하면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19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그런데 </a:t>
            </a:r>
            <a:r>
              <a:rPr lang="en-US" altLang="ko-KR" dirty="0"/>
              <a:t>6</a:t>
            </a:r>
            <a:r>
              <a:rPr lang="ko-KR" altLang="en-US" dirty="0"/>
              <a:t>가지는 너무 많아요</a:t>
            </a:r>
            <a:r>
              <a:rPr lang="en-US" altLang="ko-KR" dirty="0"/>
              <a:t>! </a:t>
            </a:r>
            <a:r>
              <a:rPr lang="ko-KR" altLang="en-US" dirty="0"/>
              <a:t>그래서 실제로 </a:t>
            </a:r>
            <a:r>
              <a:rPr lang="ko-KR" altLang="en-US" dirty="0" err="1"/>
              <a:t>설계할때는</a:t>
            </a:r>
            <a:r>
              <a:rPr lang="ko-KR" altLang="en-US" dirty="0"/>
              <a:t> 더 줄여서 사용을 합니다</a:t>
            </a:r>
            <a:r>
              <a:rPr lang="en-US" altLang="ko-KR" dirty="0"/>
              <a:t>.  3</a:t>
            </a:r>
            <a:r>
              <a:rPr lang="ko-KR" altLang="en-US" dirty="0"/>
              <a:t>가지로 줄일수가 있는데</a:t>
            </a:r>
            <a:r>
              <a:rPr lang="en-US" altLang="ko-KR" dirty="0"/>
              <a:t>, </a:t>
            </a:r>
            <a:r>
              <a:rPr lang="ko-KR" altLang="en-US" dirty="0"/>
              <a:t>첫번째 </a:t>
            </a:r>
            <a:r>
              <a:rPr lang="ko-KR" altLang="en-US" dirty="0" err="1"/>
              <a:t>내용부터보면</a:t>
            </a:r>
            <a:r>
              <a:rPr lang="ko-KR" altLang="en-US" dirty="0"/>
              <a:t> 최적화 문제를 하나 선택하면 풀어야 될 문제도 하나만 남게 되도록 바꾸어라</a:t>
            </a:r>
            <a:r>
              <a:rPr lang="en-US" altLang="ko-KR" dirty="0"/>
              <a:t>! </a:t>
            </a:r>
            <a:r>
              <a:rPr lang="ko-KR" altLang="en-US" dirty="0"/>
              <a:t>이게 </a:t>
            </a:r>
            <a:r>
              <a:rPr lang="ko-KR" altLang="en-US" dirty="0" err="1"/>
              <a:t>무슨말이냐</a:t>
            </a:r>
            <a:r>
              <a:rPr lang="ko-KR" altLang="en-US" dirty="0"/>
              <a:t> 하면 </a:t>
            </a:r>
            <a:r>
              <a:rPr lang="ko-KR" altLang="en-US" dirty="0" err="1"/>
              <a:t>그리디문제를</a:t>
            </a:r>
            <a:r>
              <a:rPr lang="ko-KR" altLang="en-US" dirty="0"/>
              <a:t> 풀기 위해서 문제를 처음에 접했을 때 최적 부분 문제를 </a:t>
            </a:r>
            <a:r>
              <a:rPr lang="ko-KR" altLang="en-US" dirty="0" err="1"/>
              <a:t>만들잖아요</a:t>
            </a:r>
            <a:r>
              <a:rPr lang="ko-KR" altLang="en-US" dirty="0"/>
              <a:t> 이때</a:t>
            </a:r>
            <a:r>
              <a:rPr lang="en-US" altLang="ko-KR" dirty="0"/>
              <a:t>, </a:t>
            </a:r>
            <a:r>
              <a:rPr lang="ko-KR" altLang="en-US" dirty="0"/>
              <a:t>부분문제가 하나만 남도록 부분문제를 </a:t>
            </a:r>
            <a:r>
              <a:rPr lang="ko-KR" altLang="en-US" dirty="0" err="1"/>
              <a:t>구성하는건데</a:t>
            </a:r>
            <a:r>
              <a:rPr lang="ko-KR" altLang="en-US" dirty="0"/>
              <a:t> 이게 </a:t>
            </a:r>
            <a:r>
              <a:rPr lang="ko-KR" altLang="en-US" dirty="0" err="1"/>
              <a:t>뭐냐면</a:t>
            </a:r>
            <a:r>
              <a:rPr lang="ko-KR" altLang="en-US" dirty="0"/>
              <a:t> </a:t>
            </a:r>
            <a:r>
              <a:rPr lang="ko-KR" altLang="en-US" dirty="0" err="1"/>
              <a:t>예를들어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8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8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0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5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1B33D17-0476-4885-AEF7-904AA5BDF3B5}"/>
              </a:ext>
            </a:extLst>
          </p:cNvPr>
          <p:cNvGrpSpPr/>
          <p:nvPr/>
        </p:nvGrpSpPr>
        <p:grpSpPr>
          <a:xfrm>
            <a:off x="6042476" y="-6350"/>
            <a:ext cx="4270757" cy="2997972"/>
            <a:chOff x="6042476" y="-6350"/>
            <a:chExt cx="4270757" cy="29979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168A6E8-D993-4810-9740-4B7422CE746E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6" name="자유형 25"/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 13"/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자유형 10"/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6042476" y="291979"/>
              <a:ext cx="371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6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6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12" y="1496789"/>
            <a:ext cx="1576614" cy="9416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020533" y="2841179"/>
            <a:ext cx="373017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20151813 </a:t>
            </a:r>
          </a:p>
          <a:p>
            <a:pPr lvl="0"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노태원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265030" y="2229054"/>
            <a:ext cx="439763" cy="439763"/>
            <a:chOff x="4383803" y="3944581"/>
            <a:chExt cx="863816" cy="863816"/>
          </a:xfrm>
        </p:grpSpPr>
        <p:sp>
          <p:nvSpPr>
            <p:cNvPr id="64" name="타원 63"/>
            <p:cNvSpPr/>
            <p:nvPr/>
          </p:nvSpPr>
          <p:spPr>
            <a:xfrm>
              <a:off x="4383803" y="3944581"/>
              <a:ext cx="863816" cy="8638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5" name="Freeform 11"/>
            <p:cNvSpPr>
              <a:spLocks noEditPoints="1"/>
            </p:cNvSpPr>
            <p:nvPr/>
          </p:nvSpPr>
          <p:spPr bwMode="auto">
            <a:xfrm>
              <a:off x="4667916" y="4195034"/>
              <a:ext cx="295593" cy="36290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02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실제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알고리즘의 디자인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00111B-7B20-4D6F-A288-721B9DE9E46F}"/>
              </a:ext>
            </a:extLst>
          </p:cNvPr>
          <p:cNvSpPr/>
          <p:nvPr/>
        </p:nvSpPr>
        <p:spPr>
          <a:xfrm>
            <a:off x="9158167" y="2682910"/>
            <a:ext cx="1061008" cy="6732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 </a:t>
            </a:r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CB7795-2ADB-4B5B-948C-A11B1D3B7BF7}"/>
              </a:ext>
            </a:extLst>
          </p:cNvPr>
          <p:cNvSpPr/>
          <p:nvPr/>
        </p:nvSpPr>
        <p:spPr>
          <a:xfrm>
            <a:off x="3932809" y="2682909"/>
            <a:ext cx="1061008" cy="6732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 </a:t>
            </a:r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637D96-321B-439B-8B4F-B166BC7FEF84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4993817" y="3019529"/>
            <a:ext cx="4164350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99BBA0-5C22-48B1-B730-4C027E597EBA}"/>
              </a:ext>
            </a:extLst>
          </p:cNvPr>
          <p:cNvCxnSpPr>
            <a:cxnSpLocks/>
          </p:cNvCxnSpPr>
          <p:nvPr/>
        </p:nvCxnSpPr>
        <p:spPr>
          <a:xfrm>
            <a:off x="5094514" y="3205424"/>
            <a:ext cx="3516923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88001FB-1A97-4892-BBA8-F47402542DCA}"/>
              </a:ext>
            </a:extLst>
          </p:cNvPr>
          <p:cNvCxnSpPr>
            <a:cxnSpLocks/>
          </p:cNvCxnSpPr>
          <p:nvPr/>
        </p:nvCxnSpPr>
        <p:spPr>
          <a:xfrm>
            <a:off x="5094514" y="3429000"/>
            <a:ext cx="198147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29F91BB-FC5D-4DB5-B9E4-FFD31ED6C75A}"/>
              </a:ext>
            </a:extLst>
          </p:cNvPr>
          <p:cNvCxnSpPr>
            <a:cxnSpLocks/>
          </p:cNvCxnSpPr>
          <p:nvPr/>
        </p:nvCxnSpPr>
        <p:spPr>
          <a:xfrm>
            <a:off x="5479979" y="3691932"/>
            <a:ext cx="108159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0267597-0C6F-4F65-B408-6DC2DA2DF321}"/>
              </a:ext>
            </a:extLst>
          </p:cNvPr>
          <p:cNvCxnSpPr>
            <a:cxnSpLocks/>
          </p:cNvCxnSpPr>
          <p:nvPr/>
        </p:nvCxnSpPr>
        <p:spPr>
          <a:xfrm>
            <a:off x="6535194" y="2733826"/>
            <a:ext cx="108159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8BFF971-A515-476A-97B1-01CCB750E8DE}"/>
              </a:ext>
            </a:extLst>
          </p:cNvPr>
          <p:cNvCxnSpPr>
            <a:cxnSpLocks/>
          </p:cNvCxnSpPr>
          <p:nvPr/>
        </p:nvCxnSpPr>
        <p:spPr>
          <a:xfrm>
            <a:off x="7662284" y="2717916"/>
            <a:ext cx="108159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67C531-EE4A-4A12-8964-EE1E08A287E0}"/>
              </a:ext>
            </a:extLst>
          </p:cNvPr>
          <p:cNvCxnSpPr/>
          <p:nvPr/>
        </p:nvCxnSpPr>
        <p:spPr>
          <a:xfrm>
            <a:off x="6535194" y="2509080"/>
            <a:ext cx="0" cy="26859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9D85A9F-8E5F-4BCF-A4F4-4D5E496FCA28}"/>
              </a:ext>
            </a:extLst>
          </p:cNvPr>
          <p:cNvCxnSpPr>
            <a:cxnSpLocks/>
          </p:cNvCxnSpPr>
          <p:nvPr/>
        </p:nvCxnSpPr>
        <p:spPr>
          <a:xfrm flipV="1">
            <a:off x="6561574" y="2560284"/>
            <a:ext cx="2596593" cy="52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657B27-BC5F-4C49-AD1F-1CE8953DF5BB}"/>
              </a:ext>
            </a:extLst>
          </p:cNvPr>
          <p:cNvSpPr/>
          <p:nvPr/>
        </p:nvSpPr>
        <p:spPr>
          <a:xfrm>
            <a:off x="6067178" y="1769652"/>
            <a:ext cx="1061008" cy="6732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 </a:t>
            </a:r>
            <a:r>
              <a:rPr lang="en-US" altLang="ko-KR" dirty="0"/>
              <a:t>K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9BA7C7-C79A-416B-92BB-7FBB7304E191}"/>
              </a:ext>
            </a:extLst>
          </p:cNvPr>
          <p:cNvCxnSpPr>
            <a:cxnSpLocks/>
          </p:cNvCxnSpPr>
          <p:nvPr/>
        </p:nvCxnSpPr>
        <p:spPr>
          <a:xfrm>
            <a:off x="6182488" y="3874477"/>
            <a:ext cx="70541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2AE6128-3C8C-400B-A650-2001331427CC}"/>
              </a:ext>
            </a:extLst>
          </p:cNvPr>
          <p:cNvCxnSpPr>
            <a:cxnSpLocks/>
          </p:cNvCxnSpPr>
          <p:nvPr/>
        </p:nvCxnSpPr>
        <p:spPr>
          <a:xfrm>
            <a:off x="6182488" y="2682909"/>
            <a:ext cx="0" cy="2512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5BE70BC-ECDD-4D2F-BCD6-B933614BF2AB}"/>
              </a:ext>
            </a:extLst>
          </p:cNvPr>
          <p:cNvCxnSpPr>
            <a:cxnSpLocks/>
          </p:cNvCxnSpPr>
          <p:nvPr/>
        </p:nvCxnSpPr>
        <p:spPr>
          <a:xfrm>
            <a:off x="6887899" y="2682909"/>
            <a:ext cx="0" cy="2512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115ABAF-8E8A-4AF8-9AE2-490AEA783CA7}"/>
              </a:ext>
            </a:extLst>
          </p:cNvPr>
          <p:cNvCxnSpPr>
            <a:cxnSpLocks/>
          </p:cNvCxnSpPr>
          <p:nvPr/>
        </p:nvCxnSpPr>
        <p:spPr>
          <a:xfrm flipV="1">
            <a:off x="6884998" y="4662950"/>
            <a:ext cx="2273169" cy="52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826A5F2-15B4-4740-9B88-9C6B6DA71534}"/>
              </a:ext>
            </a:extLst>
          </p:cNvPr>
          <p:cNvCxnSpPr>
            <a:cxnSpLocks/>
          </p:cNvCxnSpPr>
          <p:nvPr/>
        </p:nvCxnSpPr>
        <p:spPr>
          <a:xfrm>
            <a:off x="4993817" y="4671221"/>
            <a:ext cx="118722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122E7F4-1351-4862-BF79-C96430FB49B9}"/>
              </a:ext>
            </a:extLst>
          </p:cNvPr>
          <p:cNvSpPr/>
          <p:nvPr/>
        </p:nvSpPr>
        <p:spPr>
          <a:xfrm>
            <a:off x="7616789" y="1744194"/>
            <a:ext cx="1061008" cy="6732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Skj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C3BB00B-CFB0-4A24-BE05-1DBD01971F11}"/>
              </a:ext>
            </a:extLst>
          </p:cNvPr>
          <p:cNvSpPr/>
          <p:nvPr/>
        </p:nvSpPr>
        <p:spPr>
          <a:xfrm>
            <a:off x="7608554" y="4858378"/>
            <a:ext cx="1061008" cy="6732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Skj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9413D9C-6006-4DEB-8DC4-14A7E1D6B403}"/>
              </a:ext>
            </a:extLst>
          </p:cNvPr>
          <p:cNvSpPr/>
          <p:nvPr/>
        </p:nvSpPr>
        <p:spPr>
          <a:xfrm>
            <a:off x="4986575" y="5012030"/>
            <a:ext cx="1061008" cy="6732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7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40" grpId="0" animBg="1"/>
      <p:bldP spid="54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실제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알고리즘의 디자인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b="1" dirty="0"/>
              <a:t>최적화 문제</a:t>
            </a:r>
            <a:r>
              <a:rPr lang="ko-KR" altLang="en-US" sz="2200" dirty="0"/>
              <a:t>를 하나 선택하면 </a:t>
            </a:r>
            <a:r>
              <a:rPr lang="ko-KR" altLang="en-US" sz="2200" u="sng" dirty="0"/>
              <a:t>풀어야 될 문제</a:t>
            </a:r>
            <a:r>
              <a:rPr lang="ko-KR" altLang="en-US" sz="2200" dirty="0"/>
              <a:t>도 </a:t>
            </a:r>
            <a:r>
              <a:rPr lang="ko-KR" altLang="en-US" sz="2200" b="1" dirty="0"/>
              <a:t>하나</a:t>
            </a:r>
            <a:r>
              <a:rPr lang="ko-KR" altLang="en-US" sz="2200" dirty="0"/>
              <a:t>만 </a:t>
            </a:r>
            <a:endParaRPr lang="en-US" altLang="ko-KR" sz="2200" dirty="0"/>
          </a:p>
          <a:p>
            <a:r>
              <a:rPr lang="en-US" altLang="ko-KR" sz="2200" dirty="0"/>
              <a:t>     </a:t>
            </a:r>
            <a:r>
              <a:rPr lang="ko-KR" altLang="en-US" sz="2200" dirty="0"/>
              <a:t>남게 되도록 바꿔라</a:t>
            </a:r>
            <a:r>
              <a:rPr lang="en-US" altLang="ko-KR" sz="2200" dirty="0"/>
              <a:t>!</a:t>
            </a:r>
          </a:p>
          <a:p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원래 문제의 최적해 중에서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선택을 하는 것이 </a:t>
            </a:r>
            <a:endParaRPr lang="en-US" altLang="ko-KR" sz="2200" dirty="0"/>
          </a:p>
          <a:p>
            <a:r>
              <a:rPr lang="ko-KR" altLang="en-US" sz="2200" b="1" dirty="0"/>
              <a:t>   반드시 존재</a:t>
            </a:r>
            <a:r>
              <a:rPr lang="ko-KR" altLang="en-US" sz="2200" dirty="0"/>
              <a:t>한다는 것을 </a:t>
            </a:r>
            <a:r>
              <a:rPr lang="ko-KR" altLang="en-US" sz="2200" u="sng" dirty="0"/>
              <a:t>증명</a:t>
            </a:r>
            <a:r>
              <a:rPr lang="ko-KR" altLang="en-US" sz="2200" dirty="0"/>
              <a:t>하라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선택을 했다면</a:t>
            </a:r>
            <a:r>
              <a:rPr lang="en-US" altLang="ko-KR" sz="2200" dirty="0"/>
              <a:t>, </a:t>
            </a:r>
            <a:r>
              <a:rPr lang="ko-KR" altLang="en-US" sz="2200" dirty="0"/>
              <a:t>남은 부분문제에서 이미 </a:t>
            </a:r>
            <a:r>
              <a:rPr lang="ko-KR" altLang="en-US" sz="2200" dirty="0" err="1"/>
              <a:t>그리디로</a:t>
            </a:r>
            <a:r>
              <a:rPr lang="ko-KR" altLang="en-US" sz="2200" dirty="0"/>
              <a:t> 만들어낸 최적해와 남은 문제의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선택을 결합하면</a:t>
            </a:r>
            <a:r>
              <a:rPr lang="en-US" altLang="ko-KR" sz="2200" dirty="0"/>
              <a:t>, </a:t>
            </a:r>
          </a:p>
          <a:p>
            <a:r>
              <a:rPr lang="ko-KR" altLang="en-US" sz="2200" spc="-150" dirty="0"/>
              <a:t>원래 문제에 대한 최적해를 얻는 특성을 가진다는 것을 보여라</a:t>
            </a:r>
            <a:r>
              <a:rPr lang="en-US" altLang="ko-KR" sz="2200" spc="-150" dirty="0"/>
              <a:t>.</a:t>
            </a:r>
            <a:endParaRPr lang="ko-KR" altLang="en-US" sz="2200" spc="-15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42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알고리즘의 주요 특징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556FC7-D210-4F9B-A289-0B740E632B07}"/>
              </a:ext>
            </a:extLst>
          </p:cNvPr>
          <p:cNvGrpSpPr/>
          <p:nvPr/>
        </p:nvGrpSpPr>
        <p:grpSpPr>
          <a:xfrm>
            <a:off x="3892023" y="2255369"/>
            <a:ext cx="8040897" cy="630942"/>
            <a:chOff x="3892023" y="2054718"/>
            <a:chExt cx="8040897" cy="6309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41EEC1-F1DA-44CC-9B1E-F601F8DCAA84}"/>
                </a:ext>
              </a:extLst>
            </p:cNvPr>
            <p:cNvSpPr txBox="1"/>
            <p:nvPr/>
          </p:nvSpPr>
          <p:spPr>
            <a:xfrm>
              <a:off x="4005992" y="2054718"/>
              <a:ext cx="792692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dirty="0"/>
                <a:t>   </a:t>
              </a:r>
              <a:r>
                <a:rPr lang="ko-KR" altLang="en-US" sz="3500" dirty="0" err="1"/>
                <a:t>그리디</a:t>
              </a:r>
              <a:r>
                <a:rPr lang="ko-KR" altLang="en-US" sz="3500" dirty="0"/>
                <a:t> 선택 특성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3F79951-7FEA-45C5-B40F-5480E4D42860}"/>
                </a:ext>
              </a:extLst>
            </p:cNvPr>
            <p:cNvSpPr/>
            <p:nvPr/>
          </p:nvSpPr>
          <p:spPr>
            <a:xfrm>
              <a:off x="3892023" y="2180771"/>
              <a:ext cx="406481" cy="378835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27E056-78AF-4B1F-8029-5A4CC549C6B1}"/>
              </a:ext>
            </a:extLst>
          </p:cNvPr>
          <p:cNvGrpSpPr/>
          <p:nvPr/>
        </p:nvGrpSpPr>
        <p:grpSpPr>
          <a:xfrm>
            <a:off x="3892023" y="3306113"/>
            <a:ext cx="8040896" cy="784830"/>
            <a:chOff x="3892024" y="2711309"/>
            <a:chExt cx="8040896" cy="7848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BF99B2-3FE3-4974-AFF6-1506FD476255}"/>
                </a:ext>
              </a:extLst>
            </p:cNvPr>
            <p:cNvSpPr txBox="1"/>
            <p:nvPr/>
          </p:nvSpPr>
          <p:spPr>
            <a:xfrm>
              <a:off x="4005992" y="2711309"/>
              <a:ext cx="792692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/>
                <a:t>  </a:t>
              </a:r>
              <a:r>
                <a:rPr lang="ko-KR" altLang="en-US" sz="3500" dirty="0"/>
                <a:t>최적 부분구조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18EED43-F0B4-4684-BF17-1A0A31071740}"/>
                </a:ext>
              </a:extLst>
            </p:cNvPr>
            <p:cNvSpPr/>
            <p:nvPr/>
          </p:nvSpPr>
          <p:spPr>
            <a:xfrm>
              <a:off x="3892024" y="2926753"/>
              <a:ext cx="406481" cy="378835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87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4005992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선택 특성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41EEC1-F1DA-44CC-9B1E-F601F8DCAA84}"/>
              </a:ext>
            </a:extLst>
          </p:cNvPr>
          <p:cNvSpPr txBox="1"/>
          <p:nvPr/>
        </p:nvSpPr>
        <p:spPr>
          <a:xfrm>
            <a:off x="3701139" y="2080017"/>
            <a:ext cx="79269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§ </a:t>
            </a:r>
            <a:r>
              <a:rPr lang="ko-KR" altLang="en-US" sz="2600" b="1" dirty="0"/>
              <a:t>하향식 접근</a:t>
            </a:r>
            <a:endParaRPr lang="en-US" altLang="ko-KR" sz="2600" b="1" dirty="0"/>
          </a:p>
          <a:p>
            <a:pPr marL="514350" indent="-514350">
              <a:buAutoNum type="arabicPeriod"/>
            </a:pPr>
            <a:endParaRPr lang="en-US" altLang="ko-KR" sz="2600" dirty="0"/>
          </a:p>
          <a:p>
            <a:pPr marL="457200" indent="-457200">
              <a:buFontTx/>
              <a:buChar char="-"/>
            </a:pPr>
            <a:r>
              <a:rPr lang="en-US" altLang="ko-KR" sz="2600" dirty="0"/>
              <a:t>DP</a:t>
            </a:r>
            <a:r>
              <a:rPr lang="ko-KR" altLang="en-US" sz="2600" dirty="0"/>
              <a:t>는 아래에서 위로 상향식 접근을 한다</a:t>
            </a:r>
            <a:r>
              <a:rPr lang="en-US" altLang="ko-KR" sz="26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2600" dirty="0"/>
          </a:p>
          <a:p>
            <a:pPr marL="457200" indent="-457200">
              <a:buFontTx/>
              <a:buChar char="-"/>
            </a:pPr>
            <a:r>
              <a:rPr lang="ko-KR" altLang="en-US" sz="2600" dirty="0" err="1"/>
              <a:t>그리디는</a:t>
            </a:r>
            <a:r>
              <a:rPr lang="ko-KR" altLang="en-US" sz="2600" dirty="0"/>
              <a:t> 큰 문제에서 </a:t>
            </a:r>
            <a:r>
              <a:rPr lang="ko-KR" altLang="en-US" sz="2600" dirty="0" err="1"/>
              <a:t>작은문제로</a:t>
            </a:r>
            <a:r>
              <a:rPr lang="ko-KR" altLang="en-US" sz="2600" dirty="0"/>
              <a:t> </a:t>
            </a:r>
            <a:r>
              <a:rPr lang="ko-KR" altLang="en-US" sz="2600" dirty="0" err="1"/>
              <a:t>줄여나간다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6BE6D8-551F-4352-BFE1-34F98A5A2DF3}"/>
              </a:ext>
            </a:extLst>
          </p:cNvPr>
          <p:cNvSpPr/>
          <p:nvPr/>
        </p:nvSpPr>
        <p:spPr>
          <a:xfrm>
            <a:off x="3670674" y="1277760"/>
            <a:ext cx="348240" cy="30073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9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4005992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선택 특성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41EEC1-F1DA-44CC-9B1E-F601F8DCAA84}"/>
              </a:ext>
            </a:extLst>
          </p:cNvPr>
          <p:cNvSpPr txBox="1"/>
          <p:nvPr/>
        </p:nvSpPr>
        <p:spPr>
          <a:xfrm>
            <a:off x="3701139" y="2080017"/>
            <a:ext cx="79269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§ </a:t>
            </a:r>
            <a:r>
              <a:rPr lang="ko-KR" altLang="en-US" sz="2600" b="1" dirty="0"/>
              <a:t>전역적으로</a:t>
            </a:r>
            <a:r>
              <a:rPr lang="en-US" altLang="ko-KR" sz="2600" b="1" dirty="0"/>
              <a:t> </a:t>
            </a:r>
            <a:r>
              <a:rPr lang="ko-KR" altLang="en-US" sz="2600" b="1" dirty="0"/>
              <a:t>최적해를 만들어낼 수 있음을 증명 </a:t>
            </a:r>
            <a:endParaRPr lang="en-US" altLang="ko-KR" sz="2600" b="1" dirty="0"/>
          </a:p>
          <a:p>
            <a:pPr marL="514350" indent="-514350">
              <a:buAutoNum type="arabicPeriod"/>
            </a:pPr>
            <a:endParaRPr lang="en-US" altLang="ko-KR" sz="2600" dirty="0"/>
          </a:p>
          <a:p>
            <a:pPr marL="457200" indent="-457200">
              <a:buFontTx/>
              <a:buChar char="-"/>
            </a:pPr>
            <a:r>
              <a:rPr lang="ko-KR" altLang="en-US" sz="2600" dirty="0"/>
              <a:t>전역적인 최적해가 옳은지를 검사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6BE6D8-551F-4352-BFE1-34F98A5A2DF3}"/>
              </a:ext>
            </a:extLst>
          </p:cNvPr>
          <p:cNvSpPr/>
          <p:nvPr/>
        </p:nvSpPr>
        <p:spPr>
          <a:xfrm>
            <a:off x="3670674" y="1277760"/>
            <a:ext cx="348240" cy="30073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VS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AEB68F6-8711-49CE-A729-5FABC9668974}"/>
              </a:ext>
            </a:extLst>
          </p:cNvPr>
          <p:cNvSpPr txBox="1"/>
          <p:nvPr/>
        </p:nvSpPr>
        <p:spPr>
          <a:xfrm>
            <a:off x="3770575" y="1719193"/>
            <a:ext cx="7926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- 0-1 </a:t>
            </a:r>
            <a:r>
              <a:rPr lang="ko-KR" altLang="en-US" sz="2200" dirty="0"/>
              <a:t>배낭문제</a:t>
            </a:r>
            <a:r>
              <a:rPr lang="en-US" altLang="ko-KR" sz="2200" dirty="0"/>
              <a:t>(0-1 knapsack problem)</a:t>
            </a:r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분할가능 배낭문제</a:t>
            </a:r>
            <a:r>
              <a:rPr lang="en-US" altLang="ko-KR" sz="2200" dirty="0"/>
              <a:t>(fractional knapsack problem)</a:t>
            </a:r>
            <a:endParaRPr lang="ko-KR" altLang="en-US" sz="2200" dirty="0"/>
          </a:p>
        </p:txBody>
      </p:sp>
      <p:pic>
        <p:nvPicPr>
          <p:cNvPr id="2050" name="Picture 2" descr="0-1배낭문제에 대한 이미지 검색결과">
            <a:extLst>
              <a:ext uri="{FF2B5EF4-FFF2-40B4-BE49-F238E27FC236}">
                <a16:creationId xmlns:a16="http://schemas.microsoft.com/office/drawing/2014/main" id="{EADE097E-E440-47F8-AECD-BBBCCD507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71" y="2509080"/>
            <a:ext cx="4383749" cy="380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09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VS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99AF79C-9139-4C80-82F3-92C20BC32329}"/>
              </a:ext>
            </a:extLst>
          </p:cNvPr>
          <p:cNvSpPr txBox="1"/>
          <p:nvPr/>
        </p:nvSpPr>
        <p:spPr>
          <a:xfrm>
            <a:off x="1627381" y="3161807"/>
            <a:ext cx="5149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0-1 </a:t>
            </a:r>
            <a:r>
              <a:rPr lang="ko-KR" altLang="en-US" sz="2200" dirty="0"/>
              <a:t>배낭문제</a:t>
            </a:r>
            <a:r>
              <a:rPr lang="en-US" altLang="ko-KR" sz="2200" dirty="0"/>
              <a:t>(0-1 knapsack problem)</a:t>
            </a:r>
          </a:p>
          <a:p>
            <a:pPr algn="ctr"/>
            <a:r>
              <a:rPr lang="ko-KR" altLang="en-US" sz="2200" u="sng" dirty="0"/>
              <a:t>짐을 쪼갤 수 없는 배낭 문제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2AB1E-4C24-4C14-B50A-F4C729128B14}"/>
              </a:ext>
            </a:extLst>
          </p:cNvPr>
          <p:cNvSpPr txBox="1"/>
          <p:nvPr/>
        </p:nvSpPr>
        <p:spPr>
          <a:xfrm>
            <a:off x="7042862" y="3161807"/>
            <a:ext cx="5149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/>
              <a:t>분할가능 배낭문제</a:t>
            </a:r>
            <a:r>
              <a:rPr lang="en-US" altLang="ko-KR" sz="2200" dirty="0"/>
              <a:t>(fractional knapsack)</a:t>
            </a:r>
          </a:p>
          <a:p>
            <a:pPr algn="ctr"/>
            <a:r>
              <a:rPr lang="ko-KR" altLang="en-US" sz="2200" u="sng" dirty="0"/>
              <a:t>짐을 쪼갤 수 있는 배낭 문제</a:t>
            </a:r>
          </a:p>
        </p:txBody>
      </p:sp>
      <p:pic>
        <p:nvPicPr>
          <p:cNvPr id="5132" name="Picture 12" descr="https://dudri63.github.io/image/algo14-1.png">
            <a:extLst>
              <a:ext uri="{FF2B5EF4-FFF2-40B4-BE49-F238E27FC236}">
                <a16:creationId xmlns:a16="http://schemas.microsoft.com/office/drawing/2014/main" id="{F70E626D-9AD5-4602-A02F-945998F2E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656" y="4261976"/>
            <a:ext cx="24955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0-1배낭문제에 대한 이미지 검색결과">
            <a:extLst>
              <a:ext uri="{FF2B5EF4-FFF2-40B4-BE49-F238E27FC236}">
                <a16:creationId xmlns:a16="http://schemas.microsoft.com/office/drawing/2014/main" id="{41C75E2F-BD2C-4B12-849E-86709858F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786" y="4166302"/>
            <a:ext cx="2342328" cy="203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30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VS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99AF79C-9139-4C80-82F3-92C20BC32329}"/>
              </a:ext>
            </a:extLst>
          </p:cNvPr>
          <p:cNvSpPr txBox="1"/>
          <p:nvPr/>
        </p:nvSpPr>
        <p:spPr>
          <a:xfrm>
            <a:off x="3770575" y="1719193"/>
            <a:ext cx="7926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200" dirty="0"/>
              <a:t>0-1 </a:t>
            </a:r>
            <a:r>
              <a:rPr lang="ko-KR" altLang="en-US" sz="2200" dirty="0"/>
              <a:t>배낭문제</a:t>
            </a:r>
            <a:r>
              <a:rPr lang="en-US" altLang="ko-KR" sz="2200" dirty="0"/>
              <a:t>(0-1 knapsack problem)</a:t>
            </a:r>
          </a:p>
          <a:p>
            <a:r>
              <a:rPr lang="en-US" altLang="ko-KR" sz="2200" dirty="0"/>
              <a:t>= </a:t>
            </a:r>
            <a:r>
              <a:rPr lang="ko-KR" altLang="en-US" sz="2200" u="sng" dirty="0"/>
              <a:t>짐을 쪼갤 수 없는 배낭 문제</a:t>
            </a:r>
          </a:p>
        </p:txBody>
      </p:sp>
      <p:pic>
        <p:nvPicPr>
          <p:cNvPr id="5122" name="Picture 2" descr="배낭 아이콘에 대한 이미지 검색결과">
            <a:extLst>
              <a:ext uri="{FF2B5EF4-FFF2-40B4-BE49-F238E27FC236}">
                <a16:creationId xmlns:a16="http://schemas.microsoft.com/office/drawing/2014/main" id="{C96D73D4-F7C2-4A0D-A0E7-D2C32E27B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240" y="2368092"/>
            <a:ext cx="2473197" cy="247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628B11-11D9-47EC-BEE9-25255AFF01B4}"/>
              </a:ext>
            </a:extLst>
          </p:cNvPr>
          <p:cNvSpPr txBox="1"/>
          <p:nvPr/>
        </p:nvSpPr>
        <p:spPr>
          <a:xfrm>
            <a:off x="3584144" y="3003249"/>
            <a:ext cx="79269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300" dirty="0"/>
              <a:t>배낭에는 최대 </a:t>
            </a:r>
            <a:r>
              <a:rPr lang="en-US" altLang="ko-KR" sz="2500" spc="300" dirty="0"/>
              <a:t>50</a:t>
            </a:r>
            <a:r>
              <a:rPr lang="ko-KR" altLang="en-US" sz="2500" spc="300" dirty="0"/>
              <a:t>파운드를 담을 수 있다</a:t>
            </a:r>
            <a:r>
              <a:rPr lang="en-US" altLang="ko-KR" sz="2500" spc="300" dirty="0"/>
              <a:t>.</a:t>
            </a:r>
          </a:p>
          <a:p>
            <a:endParaRPr lang="en-US" altLang="ko-KR" sz="2500" spc="300" dirty="0"/>
          </a:p>
          <a:p>
            <a:r>
              <a:rPr lang="ko-KR" altLang="en-US" sz="2500" spc="300" dirty="0"/>
              <a:t>물건 </a:t>
            </a:r>
            <a:r>
              <a:rPr lang="en-US" altLang="ko-KR" sz="2500" spc="300" dirty="0"/>
              <a:t>A ~ C</a:t>
            </a:r>
            <a:r>
              <a:rPr lang="ko-KR" altLang="en-US" sz="2500" spc="300" dirty="0"/>
              <a:t>중 </a:t>
            </a:r>
            <a:r>
              <a:rPr lang="ko-KR" altLang="en-US" sz="2500" spc="300" dirty="0" err="1"/>
              <a:t>어느것을</a:t>
            </a:r>
            <a:r>
              <a:rPr lang="ko-KR" altLang="en-US" sz="2500" spc="300" dirty="0"/>
              <a:t> 담아야 할까</a:t>
            </a:r>
            <a:r>
              <a:rPr lang="en-US" altLang="ko-KR" sz="2500" spc="300" dirty="0"/>
              <a:t>?</a:t>
            </a:r>
            <a:endParaRPr lang="ko-KR" altLang="en-US" sz="2500" spc="300" dirty="0"/>
          </a:p>
        </p:txBody>
      </p:sp>
      <p:pic>
        <p:nvPicPr>
          <p:cNvPr id="5130" name="Picture 10" descr="금 아이콘에 대한 이미지 검색결과">
            <a:extLst>
              <a:ext uri="{FF2B5EF4-FFF2-40B4-BE49-F238E27FC236}">
                <a16:creationId xmlns:a16="http://schemas.microsoft.com/office/drawing/2014/main" id="{AA42F98E-7F7D-4768-AD1A-D35D7A083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4" y="4617924"/>
            <a:ext cx="1481006" cy="154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F9E88E-1982-4EAD-B2C8-CE4FE6D28001}"/>
              </a:ext>
            </a:extLst>
          </p:cNvPr>
          <p:cNvGraphicFramePr>
            <a:graphicFrameLocks noGrp="1"/>
          </p:cNvGraphicFramePr>
          <p:nvPr/>
        </p:nvGraphicFramePr>
        <p:xfrm>
          <a:off x="2307208" y="4676158"/>
          <a:ext cx="81279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664630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06461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805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4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</a:t>
                      </a:r>
                      <a:r>
                        <a:rPr lang="ko-KR" altLang="en-US" dirty="0"/>
                        <a:t>파운드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 </a:t>
                      </a:r>
                      <a:r>
                        <a:rPr lang="ko-KR" altLang="en-US" dirty="0"/>
                        <a:t>달러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7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 </a:t>
                      </a:r>
                      <a:r>
                        <a:rPr lang="ko-KR" altLang="en-US" dirty="0"/>
                        <a:t>파운드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 </a:t>
                      </a:r>
                      <a:r>
                        <a:rPr lang="ko-KR" altLang="en-US" dirty="0"/>
                        <a:t>달러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 </a:t>
                      </a:r>
                      <a:r>
                        <a:rPr lang="ko-KR" altLang="en-US" dirty="0"/>
                        <a:t>파운드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 </a:t>
                      </a:r>
                      <a:r>
                        <a:rPr lang="ko-KR" altLang="en-US" dirty="0"/>
                        <a:t>달러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16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77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VS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3B4A37B-88E3-49C8-95C1-F7B2450A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52" y="2985664"/>
            <a:ext cx="10549631" cy="3686201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C3114B3-CDCE-4E6E-84D3-5F4C13146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70859"/>
              </p:ext>
            </p:extLst>
          </p:nvPr>
        </p:nvGraphicFramePr>
        <p:xfrm>
          <a:off x="3425249" y="1798868"/>
          <a:ext cx="81279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664630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06461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805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4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</a:t>
                      </a:r>
                      <a:r>
                        <a:rPr lang="ko-KR" altLang="en-US" dirty="0"/>
                        <a:t>파운드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 </a:t>
                      </a:r>
                      <a:r>
                        <a:rPr lang="ko-KR" altLang="en-US" dirty="0"/>
                        <a:t>달러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7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 </a:t>
                      </a:r>
                      <a:r>
                        <a:rPr lang="ko-KR" altLang="en-US" dirty="0"/>
                        <a:t>파운드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 </a:t>
                      </a:r>
                      <a:r>
                        <a:rPr lang="ko-KR" altLang="en-US" dirty="0"/>
                        <a:t>달러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 </a:t>
                      </a:r>
                      <a:r>
                        <a:rPr lang="ko-KR" altLang="en-US" dirty="0"/>
                        <a:t>파운드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 </a:t>
                      </a:r>
                      <a:r>
                        <a:rPr lang="ko-KR" altLang="en-US" dirty="0"/>
                        <a:t>달러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16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58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445788" y="2982724"/>
            <a:ext cx="87462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2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Thank you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45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알고리즘이 만들어지는 과정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1. </a:t>
            </a:r>
            <a:r>
              <a:rPr lang="ko-KR" altLang="en-US" sz="2200" dirty="0"/>
              <a:t>문제의 </a:t>
            </a:r>
            <a:r>
              <a:rPr lang="ko-KR" altLang="en-US" sz="2200" b="1" u="sng" dirty="0"/>
              <a:t>최적 부분구조</a:t>
            </a:r>
            <a:r>
              <a:rPr lang="ko-KR" altLang="en-US" sz="2200" dirty="0"/>
              <a:t>를 결정한다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재귀적 해</a:t>
            </a:r>
            <a:r>
              <a:rPr lang="en-US" altLang="ko-KR" sz="2200" dirty="0"/>
              <a:t>(recursion)</a:t>
            </a:r>
            <a:r>
              <a:rPr lang="ko-KR" altLang="en-US" sz="2200" dirty="0"/>
              <a:t>를 만든다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현재 단계에서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선택이 가장 최적임을 증명한다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4. </a:t>
            </a:r>
            <a:r>
              <a:rPr lang="ko-KR" altLang="en-US" sz="2200" dirty="0"/>
              <a:t>최종적으로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외에 고려할 것이 존재하지 않음을 증명한다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64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알고리즘이 만들어지는 과정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5.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방법론을 구현하는 재귀적 알고리즘을 만든다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6. </a:t>
            </a:r>
            <a:r>
              <a:rPr lang="ko-KR" altLang="en-US" sz="2200" dirty="0"/>
              <a:t>재귀적 알고리즘을 반복하는 알고리즘으로 바꾼다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7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알고리즘이 만들어지는 과정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0B0F0"/>
                </a:solidFill>
              </a:rPr>
              <a:t>1. </a:t>
            </a:r>
            <a:r>
              <a:rPr lang="ko-KR" altLang="en-US" sz="2200" b="1" dirty="0">
                <a:solidFill>
                  <a:srgbClr val="00B0F0"/>
                </a:solidFill>
              </a:rPr>
              <a:t>문제의 </a:t>
            </a:r>
            <a:r>
              <a:rPr lang="ko-KR" altLang="en-US" sz="2200" b="1" u="sng" dirty="0">
                <a:solidFill>
                  <a:srgbClr val="00B0F0"/>
                </a:solidFill>
              </a:rPr>
              <a:t>최적 부분구조</a:t>
            </a:r>
            <a:r>
              <a:rPr lang="ko-KR" altLang="en-US" sz="2200" b="1" dirty="0">
                <a:solidFill>
                  <a:srgbClr val="00B0F0"/>
                </a:solidFill>
              </a:rPr>
              <a:t>를 결정한다</a:t>
            </a:r>
            <a:r>
              <a:rPr lang="en-US" altLang="ko-KR" sz="2200" b="1" dirty="0">
                <a:solidFill>
                  <a:srgbClr val="00B0F0"/>
                </a:solidFill>
              </a:rPr>
              <a:t>. (15</a:t>
            </a:r>
            <a:r>
              <a:rPr lang="ko-KR" altLang="en-US" sz="2200" b="1" dirty="0">
                <a:solidFill>
                  <a:srgbClr val="00B0F0"/>
                </a:solidFill>
              </a:rPr>
              <a:t>장</a:t>
            </a:r>
            <a:r>
              <a:rPr lang="en-US" altLang="ko-KR" sz="2200" b="1" dirty="0">
                <a:solidFill>
                  <a:srgbClr val="00B0F0"/>
                </a:solidFill>
              </a:rPr>
              <a:t> </a:t>
            </a:r>
            <a:r>
              <a:rPr lang="ko-KR" altLang="en-US" sz="2200" b="1" dirty="0">
                <a:solidFill>
                  <a:srgbClr val="00B0F0"/>
                </a:solidFill>
              </a:rPr>
              <a:t>동적 프로그래밍</a:t>
            </a:r>
            <a:r>
              <a:rPr lang="en-US" altLang="ko-KR" sz="2200" b="1" dirty="0">
                <a:solidFill>
                  <a:srgbClr val="00B0F0"/>
                </a:solidFill>
              </a:rPr>
              <a:t>)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73678F-3D89-4DA9-96A7-844BBB063017}"/>
              </a:ext>
            </a:extLst>
          </p:cNvPr>
          <p:cNvSpPr txBox="1"/>
          <p:nvPr/>
        </p:nvSpPr>
        <p:spPr>
          <a:xfrm>
            <a:off x="3770575" y="2854188"/>
            <a:ext cx="792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- </a:t>
            </a:r>
            <a:r>
              <a:rPr lang="ko-KR" altLang="en-US" sz="2200" dirty="0"/>
              <a:t>어떤 문제의 최적해가 그 안에 부분 문제의 최적해를 포함하고 있을 때</a:t>
            </a:r>
            <a:r>
              <a:rPr lang="en-US" altLang="ko-KR" sz="2200" dirty="0"/>
              <a:t>, </a:t>
            </a:r>
            <a:r>
              <a:rPr lang="ko-KR" altLang="en-US" sz="2200" b="1" dirty="0"/>
              <a:t>최적 부분 구조</a:t>
            </a:r>
            <a:r>
              <a:rPr lang="ko-KR" altLang="en-US" sz="2200" dirty="0"/>
              <a:t>를 가진다</a:t>
            </a:r>
            <a:r>
              <a:rPr lang="en-US" altLang="ko-KR" sz="2200" dirty="0"/>
              <a:t>.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고려하고 있는 부분 문제들이 최적해를 구하는데 사용되는 부분 문제들을 모두 포함하는지 확인해야한다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4209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알고리즘이 만들어지는 과정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0B0F0"/>
                </a:solidFill>
              </a:rPr>
              <a:t>2. </a:t>
            </a:r>
            <a:r>
              <a:rPr lang="ko-KR" altLang="en-US" sz="2200" b="1" dirty="0">
                <a:solidFill>
                  <a:srgbClr val="00B0F0"/>
                </a:solidFill>
              </a:rPr>
              <a:t>재귀적 해</a:t>
            </a:r>
            <a:r>
              <a:rPr lang="en-US" altLang="ko-KR" sz="2200" b="1" dirty="0">
                <a:solidFill>
                  <a:srgbClr val="00B0F0"/>
                </a:solidFill>
              </a:rPr>
              <a:t>(recursion)</a:t>
            </a:r>
            <a:r>
              <a:rPr lang="ko-KR" altLang="en-US" sz="2200" b="1" dirty="0">
                <a:solidFill>
                  <a:srgbClr val="00B0F0"/>
                </a:solidFill>
              </a:rPr>
              <a:t>를 만든다</a:t>
            </a:r>
            <a:r>
              <a:rPr lang="en-US" altLang="ko-KR" sz="2200" b="1" dirty="0">
                <a:solidFill>
                  <a:srgbClr val="00B0F0"/>
                </a:solidFill>
              </a:rPr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28" name="Picture 4" descr="재귀에 대한 이미지 검색결과">
            <a:extLst>
              <a:ext uri="{FF2B5EF4-FFF2-40B4-BE49-F238E27FC236}">
                <a16:creationId xmlns:a16="http://schemas.microsoft.com/office/drawing/2014/main" id="{9A21CE0C-F130-4D3F-86A3-4FBBC5789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0" y="2688017"/>
            <a:ext cx="4282892" cy="336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28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알고리즘이 만들어지는 과정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0B0F0"/>
                </a:solidFill>
              </a:rPr>
              <a:t>3. </a:t>
            </a:r>
            <a:r>
              <a:rPr lang="ko-KR" altLang="en-US" sz="2200" b="1" dirty="0">
                <a:solidFill>
                  <a:srgbClr val="00B0F0"/>
                </a:solidFill>
              </a:rPr>
              <a:t>현재 단계에서 </a:t>
            </a:r>
            <a:r>
              <a:rPr lang="ko-KR" altLang="en-US" sz="2200" b="1" dirty="0" err="1">
                <a:solidFill>
                  <a:srgbClr val="00B0F0"/>
                </a:solidFill>
              </a:rPr>
              <a:t>그리디</a:t>
            </a:r>
            <a:r>
              <a:rPr lang="ko-KR" altLang="en-US" sz="2200" b="1" dirty="0">
                <a:solidFill>
                  <a:srgbClr val="00B0F0"/>
                </a:solidFill>
              </a:rPr>
              <a:t> 선택이 가장 최적임을 증명한다</a:t>
            </a:r>
            <a:r>
              <a:rPr lang="en-US" altLang="ko-KR" sz="2200" b="1" dirty="0">
                <a:solidFill>
                  <a:srgbClr val="00B0F0"/>
                </a:solidFill>
              </a:rPr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052" name="Picture 4" descr="탐욕적 알고리즘에 대한 이미지 검색결과">
            <a:extLst>
              <a:ext uri="{FF2B5EF4-FFF2-40B4-BE49-F238E27FC236}">
                <a16:creationId xmlns:a16="http://schemas.microsoft.com/office/drawing/2014/main" id="{3DF27A74-3F06-4CD5-9C28-03057FB6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468" y="2544376"/>
            <a:ext cx="6206764" cy="365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72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알고리즘이 만들어지는 과정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3932809" y="2060029"/>
            <a:ext cx="7926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0B0F0"/>
                </a:solidFill>
              </a:rPr>
              <a:t>4. </a:t>
            </a:r>
            <a:r>
              <a:rPr lang="ko-KR" altLang="en-US" sz="2200" b="1" dirty="0" err="1">
                <a:solidFill>
                  <a:srgbClr val="00B0F0"/>
                </a:solidFill>
              </a:rPr>
              <a:t>그리디로</a:t>
            </a:r>
            <a:r>
              <a:rPr lang="ko-KR" altLang="en-US" sz="2200" b="1" dirty="0">
                <a:solidFill>
                  <a:srgbClr val="00B0F0"/>
                </a:solidFill>
              </a:rPr>
              <a:t> 선택된 하나의 부분문제 말고는 다른 문제는 고려할 활동이 존재하지 않음을 보인다</a:t>
            </a:r>
            <a:r>
              <a:rPr lang="en-US" altLang="ko-KR" sz="2200" b="1" dirty="0">
                <a:solidFill>
                  <a:srgbClr val="00B0F0"/>
                </a:solidFill>
              </a:rPr>
              <a:t>.</a:t>
            </a:r>
            <a:endParaRPr lang="ko-KR" altLang="en-US" sz="2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4" name="Picture 4" descr="탐욕적 알고리즘에 대한 이미지 검색결과">
            <a:extLst>
              <a:ext uri="{FF2B5EF4-FFF2-40B4-BE49-F238E27FC236}">
                <a16:creationId xmlns:a16="http://schemas.microsoft.com/office/drawing/2014/main" id="{758269FF-201E-4530-9C4C-8073ACBC8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458" y="2948948"/>
            <a:ext cx="6206764" cy="365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90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알고리즘이 만들어지는 과정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0B0F0"/>
                </a:solidFill>
              </a:rPr>
              <a:t>5. </a:t>
            </a:r>
            <a:r>
              <a:rPr lang="ko-KR" altLang="en-US" sz="2200" b="1" dirty="0" err="1">
                <a:solidFill>
                  <a:srgbClr val="00B0F0"/>
                </a:solidFill>
              </a:rPr>
              <a:t>그리디</a:t>
            </a:r>
            <a:r>
              <a:rPr lang="ko-KR" altLang="en-US" sz="2200" b="1" dirty="0">
                <a:solidFill>
                  <a:srgbClr val="00B0F0"/>
                </a:solidFill>
              </a:rPr>
              <a:t> 방법론을 구현하는 재귀적 알고리즘을 만든다</a:t>
            </a:r>
            <a:r>
              <a:rPr lang="en-US" altLang="ko-KR" sz="2200" b="1" dirty="0">
                <a:solidFill>
                  <a:srgbClr val="00B0F0"/>
                </a:solidFill>
              </a:rPr>
              <a:t>.</a:t>
            </a:r>
            <a:endParaRPr lang="ko-KR" altLang="en-US" sz="22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27133AB-A8AA-4342-BAE0-71A1519BA9A0}"/>
              </a:ext>
            </a:extLst>
          </p:cNvPr>
          <p:cNvSpPr txBox="1"/>
          <p:nvPr/>
        </p:nvSpPr>
        <p:spPr>
          <a:xfrm>
            <a:off x="4005992" y="2638744"/>
            <a:ext cx="7926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0B0F0"/>
                </a:solidFill>
              </a:rPr>
              <a:t>6. </a:t>
            </a:r>
            <a:r>
              <a:rPr lang="ko-KR" altLang="en-US" sz="2200" b="1" dirty="0">
                <a:solidFill>
                  <a:srgbClr val="00B0F0"/>
                </a:solidFill>
              </a:rPr>
              <a:t>재귀적 알고리즘을 반복하는 알고리즘으로 바꾼다</a:t>
            </a:r>
            <a:r>
              <a:rPr lang="en-US" altLang="ko-KR" sz="2200" b="1" dirty="0">
                <a:solidFill>
                  <a:srgbClr val="00B0F0"/>
                </a:solidFill>
              </a:rPr>
              <a:t>.</a:t>
            </a:r>
            <a:endParaRPr lang="ko-KR" altLang="en-US" sz="2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7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실제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알고리즘의 디자인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b="1" dirty="0"/>
              <a:t>최적화 문제</a:t>
            </a:r>
            <a:r>
              <a:rPr lang="ko-KR" altLang="en-US" sz="2200" dirty="0"/>
              <a:t>를 하나 선택하면 </a:t>
            </a:r>
            <a:r>
              <a:rPr lang="ko-KR" altLang="en-US" sz="2200" u="sng" dirty="0"/>
              <a:t>풀어야 될 문제</a:t>
            </a:r>
            <a:r>
              <a:rPr lang="ko-KR" altLang="en-US" sz="2200" dirty="0"/>
              <a:t>도 </a:t>
            </a:r>
            <a:r>
              <a:rPr lang="ko-KR" altLang="en-US" sz="2200" b="1" dirty="0"/>
              <a:t>하나</a:t>
            </a:r>
            <a:r>
              <a:rPr lang="ko-KR" altLang="en-US" sz="2200" dirty="0"/>
              <a:t>만 </a:t>
            </a:r>
            <a:endParaRPr lang="en-US" altLang="ko-KR" sz="2200" dirty="0"/>
          </a:p>
          <a:p>
            <a:r>
              <a:rPr lang="en-US" altLang="ko-KR" sz="2200" dirty="0"/>
              <a:t>     </a:t>
            </a:r>
            <a:r>
              <a:rPr lang="ko-KR" altLang="en-US" sz="2200" dirty="0"/>
              <a:t>남게 되도록 바꿔라</a:t>
            </a:r>
            <a:r>
              <a:rPr lang="en-US" altLang="ko-KR" sz="2200" dirty="0"/>
              <a:t>!</a:t>
            </a:r>
          </a:p>
          <a:p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원래 문제의 최적해 중에서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선택을 하는 것이 </a:t>
            </a:r>
            <a:endParaRPr lang="en-US" altLang="ko-KR" sz="2200" dirty="0"/>
          </a:p>
          <a:p>
            <a:r>
              <a:rPr lang="ko-KR" altLang="en-US" sz="2200" b="1" dirty="0"/>
              <a:t>   반드시 존재</a:t>
            </a:r>
            <a:r>
              <a:rPr lang="ko-KR" altLang="en-US" sz="2200" dirty="0"/>
              <a:t>한다는 것을 </a:t>
            </a:r>
            <a:r>
              <a:rPr lang="ko-KR" altLang="en-US" sz="2200" u="sng" dirty="0"/>
              <a:t>증명</a:t>
            </a:r>
            <a:r>
              <a:rPr lang="ko-KR" altLang="en-US" sz="2200" dirty="0"/>
              <a:t>하라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선택을 했다면</a:t>
            </a:r>
            <a:r>
              <a:rPr lang="en-US" altLang="ko-KR" sz="2200" dirty="0"/>
              <a:t>, </a:t>
            </a:r>
            <a:r>
              <a:rPr lang="ko-KR" altLang="en-US" sz="2200" dirty="0"/>
              <a:t>남은 부분문제에서 이미 </a:t>
            </a:r>
            <a:r>
              <a:rPr lang="ko-KR" altLang="en-US" sz="2200" dirty="0" err="1"/>
              <a:t>그리디로</a:t>
            </a:r>
            <a:r>
              <a:rPr lang="ko-KR" altLang="en-US" sz="2200" dirty="0"/>
              <a:t> 만들어낸 최적해와 남은 문제의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선택을 결합하면</a:t>
            </a:r>
            <a:r>
              <a:rPr lang="en-US" altLang="ko-KR" sz="2200" dirty="0"/>
              <a:t>, </a:t>
            </a:r>
          </a:p>
          <a:p>
            <a:r>
              <a:rPr lang="ko-KR" altLang="en-US" sz="2200" spc="-150" dirty="0"/>
              <a:t>원래 문제에 대한 최적해를 얻는 특성을 가진다는 것을 보여라</a:t>
            </a:r>
            <a:r>
              <a:rPr lang="en-US" altLang="ko-KR" sz="2200" spc="-150" dirty="0"/>
              <a:t>.</a:t>
            </a:r>
            <a:endParaRPr lang="ko-KR" altLang="en-US" sz="2200" spc="-15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02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1636</Words>
  <Application>Microsoft Office PowerPoint</Application>
  <PresentationFormat>와이드스크린</PresentationFormat>
  <Paragraphs>236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KoPubWorld돋움체 Bold</vt:lpstr>
      <vt:lpstr>KoPubWorld돋움체_Pro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kstar7021@naver.com</cp:lastModifiedBy>
  <cp:revision>133</cp:revision>
  <dcterms:created xsi:type="dcterms:W3CDTF">2017-05-27T05:45:32Z</dcterms:created>
  <dcterms:modified xsi:type="dcterms:W3CDTF">2019-09-05T09:48:02Z</dcterms:modified>
</cp:coreProperties>
</file>