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55" r:id="rId3"/>
    <p:sldId id="362" r:id="rId4"/>
    <p:sldId id="363" r:id="rId5"/>
    <p:sldId id="364" r:id="rId6"/>
    <p:sldId id="358" r:id="rId7"/>
    <p:sldId id="365" r:id="rId8"/>
    <p:sldId id="366" r:id="rId9"/>
    <p:sldId id="367" r:id="rId10"/>
    <p:sldId id="368" r:id="rId11"/>
    <p:sldId id="369" r:id="rId12"/>
    <p:sldId id="359" r:id="rId13"/>
    <p:sldId id="370" r:id="rId14"/>
    <p:sldId id="371" r:id="rId15"/>
    <p:sldId id="372" r:id="rId16"/>
    <p:sldId id="374" r:id="rId17"/>
    <p:sldId id="375" r:id="rId18"/>
    <p:sldId id="360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5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C9D3"/>
    <a:srgbClr val="4C5064"/>
    <a:srgbClr val="5B9BD5"/>
    <a:srgbClr val="FFA164"/>
    <a:srgbClr val="FF5050"/>
    <a:srgbClr val="99374E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8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8706289" y="2285999"/>
            <a:ext cx="2306" cy="4572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4251707" cy="2997972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2476" y="291979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544361" y="299162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40840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544360" y="521030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1226" y="2991622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9681" y="40963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01226" y="5234971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8544360" y="6301685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6D07F-FBC9-4EC7-A292-BD781664E86B}"/>
              </a:ext>
            </a:extLst>
          </p:cNvPr>
          <p:cNvSpPr txBox="1"/>
          <p:nvPr/>
        </p:nvSpPr>
        <p:spPr>
          <a:xfrm>
            <a:off x="2857355" y="6322376"/>
            <a:ext cx="554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8-2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325E19-B7D1-475B-80EF-713447E8FEFB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정렬의 수행시간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B7E6129D-25D5-4912-94C4-F382B66BE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38" y="2108526"/>
            <a:ext cx="4364961" cy="1494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A5D843-76F6-40E2-B0E4-ED459E7CD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13" y="4450882"/>
            <a:ext cx="3276210" cy="18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8-2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325E19-B7D1-475B-80EF-713447E8FEFB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B08F2-86F5-4822-80BF-BA04AAFFB93C}"/>
              </a:ext>
            </a:extLst>
          </p:cNvPr>
          <p:cNvSpPr txBox="1"/>
          <p:nvPr/>
        </p:nvSpPr>
        <p:spPr>
          <a:xfrm>
            <a:off x="3770575" y="2023672"/>
            <a:ext cx="7981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000" dirty="0"/>
              <a:t>원소의 실제 값을 배열의 인덱스로 사용</a:t>
            </a:r>
            <a:endParaRPr lang="en-US" altLang="ko-KR" sz="3000" dirty="0"/>
          </a:p>
          <a:p>
            <a:r>
              <a:rPr lang="en-US" altLang="ko-KR" sz="3000" dirty="0"/>
              <a:t>= </a:t>
            </a:r>
            <a:r>
              <a:rPr lang="ko-KR" altLang="en-US" sz="3000" dirty="0"/>
              <a:t>하한</a:t>
            </a:r>
            <a:r>
              <a:rPr lang="en-US" altLang="ko-KR" sz="3000" dirty="0"/>
              <a:t>(</a:t>
            </a:r>
            <a:r>
              <a:rPr lang="en-US" altLang="ko-KR" sz="3000" dirty="0" err="1"/>
              <a:t>nlog</a:t>
            </a:r>
            <a:r>
              <a:rPr lang="en-US" altLang="ko-KR" sz="3000" dirty="0"/>
              <a:t>(n))</a:t>
            </a:r>
            <a:r>
              <a:rPr lang="ko-KR" altLang="en-US" sz="3000" dirty="0"/>
              <a:t>의 제약을 받지 않는다</a:t>
            </a:r>
            <a:r>
              <a:rPr lang="en-US" altLang="ko-KR" sz="30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1FB0A-8C62-4A4C-9A02-67A58789D957}"/>
              </a:ext>
            </a:extLst>
          </p:cNvPr>
          <p:cNvSpPr txBox="1"/>
          <p:nvPr/>
        </p:nvSpPr>
        <p:spPr>
          <a:xfrm>
            <a:off x="3708691" y="3588533"/>
            <a:ext cx="7981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3000" dirty="0"/>
              <a:t>안정된 정렬</a:t>
            </a:r>
            <a:endParaRPr lang="en-US" altLang="ko-KR" sz="3000" dirty="0"/>
          </a:p>
          <a:p>
            <a:r>
              <a:rPr lang="en-US" altLang="ko-KR" sz="3000" dirty="0"/>
              <a:t>= </a:t>
            </a:r>
            <a:r>
              <a:rPr lang="ko-KR" altLang="en-US" sz="3000" dirty="0"/>
              <a:t>값이 같으면 입력한 순서대로 출력에 나옴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42185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EE6ACA-D56C-4ABB-9795-73765BDC3B8A}"/>
              </a:ext>
            </a:extLst>
          </p:cNvPr>
          <p:cNvSpPr/>
          <p:nvPr/>
        </p:nvSpPr>
        <p:spPr>
          <a:xfrm>
            <a:off x="3770575" y="1162915"/>
            <a:ext cx="87462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기수정렬이란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  <a:p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카드 정렬 기계에서 사용하는 알고리즘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각 열을 오름차순으로 살펴보고 정렬한다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한 </a:t>
            </a:r>
            <a:r>
              <a:rPr lang="ko-KR" altLang="en-US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열씩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열부터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열까지 정렬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카드가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자리 수이면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회의 정렬과정을 가짐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07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하늘, 사진이(가) 표시된 사진&#10;&#10;자동 생성된 설명">
            <a:extLst>
              <a:ext uri="{FF2B5EF4-FFF2-40B4-BE49-F238E27FC236}">
                <a16:creationId xmlns:a16="http://schemas.microsoft.com/office/drawing/2014/main" id="{ED5F74F6-1CDC-4C6F-91B5-401424645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99" y="2117705"/>
            <a:ext cx="7019785" cy="325171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92645C-4175-4D4F-8435-EEDA9BA41300}"/>
              </a:ext>
            </a:extLst>
          </p:cNvPr>
          <p:cNvSpPr/>
          <p:nvPr/>
        </p:nvSpPr>
        <p:spPr>
          <a:xfrm>
            <a:off x="3487729" y="1111927"/>
            <a:ext cx="8746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자리 숫자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7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개로 이루어진 리스트에 대한 기수 정렬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14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EE6ACA-D56C-4ABB-9795-73765BDC3B8A}"/>
              </a:ext>
            </a:extLst>
          </p:cNvPr>
          <p:cNvSpPr/>
          <p:nvPr/>
        </p:nvSpPr>
        <p:spPr>
          <a:xfrm>
            <a:off x="3487729" y="1174960"/>
            <a:ext cx="84444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기수정렬의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수행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키가 필드 여러 개로 되어있는 정보를 정렬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예시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날짜를 년 월 일로 정렬하고 싶을 때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= </a:t>
            </a:r>
            <a:r>
              <a:rPr lang="ko-KR" altLang="en-US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기수정렬을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이용해서 일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월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년으로 정렬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06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EE6ACA-D56C-4ABB-9795-73765BDC3B8A}"/>
              </a:ext>
            </a:extLst>
          </p:cNvPr>
          <p:cNvSpPr/>
          <p:nvPr/>
        </p:nvSpPr>
        <p:spPr>
          <a:xfrm>
            <a:off x="3487729" y="1174960"/>
            <a:ext cx="8444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기수정렬의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의사코드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D9099-015E-4CF1-9994-F3D7E76B4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77" y="2035265"/>
            <a:ext cx="8765263" cy="1782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CC78A-9F81-4070-A8BE-9CF6608FFCC2}"/>
              </a:ext>
            </a:extLst>
          </p:cNvPr>
          <p:cNvSpPr txBox="1"/>
          <p:nvPr/>
        </p:nvSpPr>
        <p:spPr>
          <a:xfrm>
            <a:off x="4182256" y="4317167"/>
            <a:ext cx="77499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41C9D3"/>
                </a:solidFill>
              </a:rPr>
              <a:t>안정된 정렬을 </a:t>
            </a:r>
            <a:endParaRPr lang="en-US" altLang="ko-KR" sz="3500" b="1" dirty="0">
              <a:solidFill>
                <a:srgbClr val="41C9D3"/>
              </a:solidFill>
            </a:endParaRPr>
          </a:p>
          <a:p>
            <a:pPr algn="ctr"/>
            <a:r>
              <a:rPr lang="ko-KR" altLang="en-US" sz="3500" b="1" dirty="0">
                <a:solidFill>
                  <a:srgbClr val="41C9D3"/>
                </a:solidFill>
              </a:rPr>
              <a:t>중간 정렬 알고리즘으로 </a:t>
            </a:r>
            <a:endParaRPr lang="en-US" altLang="ko-KR" sz="3500" b="1" dirty="0">
              <a:solidFill>
                <a:srgbClr val="41C9D3"/>
              </a:solidFill>
            </a:endParaRPr>
          </a:p>
          <a:p>
            <a:pPr algn="ctr"/>
            <a:r>
              <a:rPr lang="ko-KR" altLang="en-US" sz="3500" b="1" dirty="0">
                <a:solidFill>
                  <a:srgbClr val="41C9D3"/>
                </a:solidFill>
              </a:rPr>
              <a:t>사용해야함</a:t>
            </a:r>
          </a:p>
        </p:txBody>
      </p:sp>
    </p:spTree>
    <p:extLst>
      <p:ext uri="{BB962C8B-B14F-4D97-AF65-F5344CB8AC3E}">
        <p14:creationId xmlns:p14="http://schemas.microsoft.com/office/powerpoint/2010/main" val="118564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EE6ACA-D56C-4ABB-9795-73765BDC3B8A}"/>
              </a:ext>
            </a:extLst>
          </p:cNvPr>
          <p:cNvSpPr/>
          <p:nvPr/>
        </p:nvSpPr>
        <p:spPr>
          <a:xfrm>
            <a:off x="3061793" y="2212320"/>
            <a:ext cx="8444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dirty="0">
                <a:solidFill>
                  <a:srgbClr val="41C9D3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안정된 정렬</a:t>
            </a:r>
            <a:endParaRPr lang="en-US" altLang="ko-KR" sz="2800" b="1" dirty="0">
              <a:solidFill>
                <a:srgbClr val="41C9D3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6264AD5B-2FCA-4035-873D-0F4AA902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866" y="2021107"/>
            <a:ext cx="3199947" cy="905646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6F12E1AC-45F8-427E-B234-BF93FF0AC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98" y="4051573"/>
            <a:ext cx="3623113" cy="84107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67E973-3D80-4B80-8515-04A3E889DEA0}"/>
              </a:ext>
            </a:extLst>
          </p:cNvPr>
          <p:cNvSpPr/>
          <p:nvPr/>
        </p:nvSpPr>
        <p:spPr>
          <a:xfrm>
            <a:off x="3640129" y="1327360"/>
            <a:ext cx="8444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기수정렬의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시간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A84CA4-554D-42EF-8B9C-A513797119D5}"/>
              </a:ext>
            </a:extLst>
          </p:cNvPr>
          <p:cNvSpPr/>
          <p:nvPr/>
        </p:nvSpPr>
        <p:spPr>
          <a:xfrm>
            <a:off x="3640129" y="4240715"/>
            <a:ext cx="8444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dirty="0" err="1">
                <a:solidFill>
                  <a:srgbClr val="41C9D3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자리수</a:t>
            </a:r>
            <a:r>
              <a:rPr lang="ko-KR" altLang="en-US" sz="2800" b="1" dirty="0">
                <a:solidFill>
                  <a:srgbClr val="41C9D3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만큼 증가</a:t>
            </a:r>
            <a:endParaRPr lang="en-US" altLang="ko-KR" sz="2800" b="1" dirty="0">
              <a:solidFill>
                <a:srgbClr val="41C9D3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53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67E973-3D80-4B80-8515-04A3E889DEA0}"/>
              </a:ext>
            </a:extLst>
          </p:cNvPr>
          <p:cNvSpPr/>
          <p:nvPr/>
        </p:nvSpPr>
        <p:spPr>
          <a:xfrm>
            <a:off x="3640129" y="1327360"/>
            <a:ext cx="8444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비트 숫자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n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개와 양의 정수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r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 주어질 때 이 숫자들을                     시간에 올바르게 정렬하기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 descr="개체, 시계, 손목시계이(가) 표시된 사진&#10;&#10;자동 생성된 설명">
            <a:extLst>
              <a:ext uri="{FF2B5EF4-FFF2-40B4-BE49-F238E27FC236}">
                <a16:creationId xmlns:a16="http://schemas.microsoft.com/office/drawing/2014/main" id="{21D5D889-2563-4F2C-B8D3-F30F926B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26" y="1831784"/>
            <a:ext cx="2331922" cy="46486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CA18A3-B53C-4C8E-8A9A-EA614CBEC353}"/>
              </a:ext>
            </a:extLst>
          </p:cNvPr>
          <p:cNvSpPr/>
          <p:nvPr/>
        </p:nvSpPr>
        <p:spPr>
          <a:xfrm>
            <a:off x="3640129" y="2378817"/>
            <a:ext cx="8444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예를들어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32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비트의 워드는 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개의 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8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비트 </a:t>
            </a:r>
            <a:r>
              <a:rPr lang="ko-KR" altLang="en-US" sz="2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자리수를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갖고 </a:t>
            </a:r>
            <a:endParaRPr lang="en-US" altLang="ko-KR" sz="2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sz="2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있다고 보면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b = 32, r = 8, k = 2^r – 1 = 255 , d = </a:t>
            </a:r>
            <a:r>
              <a:rPr lang="en-US" altLang="ko-KR" sz="22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b/r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= 4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이다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  <a:p>
            <a:endParaRPr lang="en-US" altLang="ko-KR" sz="2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정렬을 한번 할 때마다  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			  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만큼 수행</a:t>
            </a:r>
            <a:endParaRPr lang="en-US" altLang="ko-KR" sz="2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sz="2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되고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 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번 반복하므로</a:t>
            </a:r>
            <a:endParaRPr lang="en-US" altLang="ko-KR" sz="2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endParaRPr lang="en-US" altLang="ko-KR" sz="22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수행시간은 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				 	</a:t>
            </a:r>
            <a:r>
              <a:rPr lang="ko-KR" altLang="en-US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이다</a:t>
            </a:r>
            <a:r>
              <a:rPr lang="en-US" altLang="ko-KR" sz="2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A86638-0022-4579-A0AA-9E58D85F8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976" y="3750428"/>
            <a:ext cx="2991165" cy="4290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D1B8C5-D4CC-45C4-B988-E4E04CEB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36" y="5083580"/>
            <a:ext cx="4445026" cy="4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28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691AA6-2C3C-447C-B015-B2E41F5A959E}"/>
              </a:ext>
            </a:extLst>
          </p:cNvPr>
          <p:cNvSpPr txBox="1"/>
          <p:nvPr/>
        </p:nvSpPr>
        <p:spPr>
          <a:xfrm>
            <a:off x="4017411" y="1195322"/>
            <a:ext cx="72965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구간 </a:t>
            </a:r>
            <a:r>
              <a:rPr lang="en-US" altLang="ko-KR" sz="2600" dirty="0"/>
              <a:t>[0,1)</a:t>
            </a:r>
            <a:r>
              <a:rPr lang="ko-KR" altLang="en-US" sz="2600" dirty="0"/>
              <a:t>에서 균일하게 분포하는 </a:t>
            </a:r>
            <a:r>
              <a:rPr lang="ko-KR" altLang="en-US" sz="2600" dirty="0" err="1"/>
              <a:t>랜덤화된</a:t>
            </a:r>
            <a:r>
              <a:rPr lang="ko-KR" altLang="en-US" sz="2600" dirty="0"/>
              <a:t> 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600" dirty="0"/>
              <a:t>입력을 </a:t>
            </a:r>
            <a:r>
              <a:rPr lang="en-US" altLang="ko-KR" sz="2600" dirty="0"/>
              <a:t>n</a:t>
            </a:r>
            <a:r>
              <a:rPr lang="ko-KR" altLang="en-US" sz="2600" dirty="0"/>
              <a:t>개의 </a:t>
            </a:r>
            <a:r>
              <a:rPr lang="ko-KR" altLang="en-US" sz="2600" dirty="0" err="1"/>
              <a:t>버킷에</a:t>
            </a:r>
            <a:r>
              <a:rPr lang="ko-KR" altLang="en-US" sz="2600" dirty="0"/>
              <a:t> 나누어</a:t>
            </a:r>
            <a:endParaRPr lang="en-US" altLang="ko-KR" sz="2600" dirty="0"/>
          </a:p>
          <a:p>
            <a:r>
              <a:rPr lang="ko-KR" altLang="en-US" sz="2600" dirty="0"/>
              <a:t> </a:t>
            </a:r>
            <a:endParaRPr lang="en-US" altLang="ko-KR" sz="2600" dirty="0"/>
          </a:p>
          <a:p>
            <a:r>
              <a:rPr lang="ko-KR" altLang="en-US" sz="2600" dirty="0" err="1"/>
              <a:t>버킷에</a:t>
            </a:r>
            <a:r>
              <a:rPr lang="ko-KR" altLang="en-US" sz="2600" dirty="0"/>
              <a:t> 순서대로 방문하면서 각 </a:t>
            </a:r>
            <a:r>
              <a:rPr lang="ko-KR" altLang="en-US" sz="2600" dirty="0" err="1"/>
              <a:t>버킷에</a:t>
            </a:r>
            <a:r>
              <a:rPr lang="ko-KR" altLang="en-US" sz="2600" dirty="0"/>
              <a:t> 정렬</a:t>
            </a:r>
            <a:endParaRPr lang="en-US" altLang="ko-KR" sz="2600" dirty="0"/>
          </a:p>
          <a:p>
            <a:r>
              <a:rPr lang="ko-KR" altLang="en-US" sz="2600" dirty="0"/>
              <a:t> </a:t>
            </a:r>
            <a:endParaRPr lang="en-US" altLang="ko-KR" sz="2600" dirty="0"/>
          </a:p>
          <a:p>
            <a:r>
              <a:rPr lang="ko-KR" altLang="en-US" sz="2600" dirty="0"/>
              <a:t>되어있는 원소를 확인한다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04023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72448-745B-45BF-9105-3509AF578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72" y="2041202"/>
            <a:ext cx="5384809" cy="43621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/>
              <a:t>조건 </a:t>
            </a:r>
            <a:r>
              <a:rPr lang="en-US" altLang="ko-KR" sz="2600" dirty="0"/>
              <a:t>1: A[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 </a:t>
            </a:r>
            <a:r>
              <a:rPr lang="ko-KR" altLang="en-US" sz="2600" dirty="0"/>
              <a:t>는 </a:t>
            </a:r>
            <a:r>
              <a:rPr lang="en-US" altLang="ko-KR" sz="2600" dirty="0"/>
              <a:t>0&lt;= A[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 &lt; 1</a:t>
            </a:r>
            <a:r>
              <a:rPr lang="ko-KR" altLang="en-US" sz="2600" dirty="0"/>
              <a:t>을 </a:t>
            </a:r>
            <a:r>
              <a:rPr lang="ko-KR" altLang="en-US" sz="2600" dirty="0" err="1"/>
              <a:t>만족해야함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600" dirty="0"/>
              <a:t>조건 </a:t>
            </a:r>
            <a:r>
              <a:rPr lang="en-US" altLang="ko-KR" sz="2600" dirty="0"/>
              <a:t>2: </a:t>
            </a:r>
            <a:r>
              <a:rPr lang="ko-KR" altLang="en-US" sz="2600" dirty="0"/>
              <a:t>배열 </a:t>
            </a:r>
            <a:r>
              <a:rPr lang="en-US" altLang="ko-KR" sz="2600" dirty="0"/>
              <a:t>b[0..n-1]</a:t>
            </a:r>
            <a:r>
              <a:rPr lang="ko-KR" altLang="en-US" sz="2600" dirty="0"/>
              <a:t>이 필요하다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042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8-1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정렬의 하한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개체, 시계, 하늘, 손목시계이(가) 표시된 사진&#10;&#10;자동 생성된 설명">
            <a:extLst>
              <a:ext uri="{FF2B5EF4-FFF2-40B4-BE49-F238E27FC236}">
                <a16:creationId xmlns:a16="http://schemas.microsoft.com/office/drawing/2014/main" id="{75D40EA2-8295-4AF9-9171-2ECEA3FD1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31" y="1897753"/>
            <a:ext cx="6588451" cy="3062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결정 트리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4892652"/>
            <a:ext cx="77999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1:2 </a:t>
            </a:r>
            <a:r>
              <a:rPr lang="ko-KR" altLang="en-US" sz="2200" dirty="0"/>
              <a:t>는 </a:t>
            </a:r>
            <a:r>
              <a:rPr lang="en-US" altLang="ko-KR" sz="2200" dirty="0"/>
              <a:t>A[1]</a:t>
            </a:r>
            <a:r>
              <a:rPr lang="ko-KR" altLang="en-US" sz="2200" dirty="0"/>
              <a:t>과 </a:t>
            </a:r>
            <a:r>
              <a:rPr lang="en-US" altLang="ko-KR" sz="2200" dirty="0"/>
              <a:t>A[2]</a:t>
            </a:r>
            <a:r>
              <a:rPr lang="ko-KR" altLang="en-US" sz="2200" dirty="0"/>
              <a:t>를 비교하는 것이다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r>
              <a:rPr lang="ko-KR" altLang="en-US" sz="2200" dirty="0"/>
              <a:t>더 작은 원소가 </a:t>
            </a:r>
            <a:r>
              <a:rPr lang="en-US" altLang="ko-KR" sz="2200" dirty="0"/>
              <a:t>1</a:t>
            </a:r>
            <a:r>
              <a:rPr lang="ko-KR" altLang="en-US" sz="2200" dirty="0"/>
              <a:t>이면 왼쪽으로 </a:t>
            </a:r>
            <a:r>
              <a:rPr lang="en-US" altLang="ko-KR" sz="2200" dirty="0"/>
              <a:t>2</a:t>
            </a:r>
            <a:r>
              <a:rPr lang="ko-KR" altLang="en-US" sz="2200" dirty="0"/>
              <a:t>이면 오른쪽으로 이동한다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 err="1"/>
              <a:t>리프노드에서는</a:t>
            </a:r>
            <a:r>
              <a:rPr lang="ko-KR" altLang="en-US" sz="2200" dirty="0"/>
              <a:t> </a:t>
            </a:r>
            <a:r>
              <a:rPr lang="en-US" altLang="ko-KR" sz="2200" dirty="0"/>
              <a:t>n! </a:t>
            </a:r>
            <a:r>
              <a:rPr lang="ko-KR" altLang="en-US" sz="2200" dirty="0"/>
              <a:t>의 순열이 완성된다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7464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의사 코드</a:t>
            </a:r>
            <a:endParaRPr lang="en-US" altLang="ko-KR" sz="2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00A470-00D6-4DDA-BD1D-CA948122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763" y="2161940"/>
            <a:ext cx="7346901" cy="25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7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056300" y="1167603"/>
            <a:ext cx="7526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수행시간 분석</a:t>
            </a:r>
            <a:endParaRPr lang="en-US" altLang="ko-KR" sz="2600" b="1" dirty="0"/>
          </a:p>
          <a:p>
            <a:endParaRPr lang="en-US" altLang="ko-KR" sz="2600" b="1" dirty="0"/>
          </a:p>
          <a:p>
            <a:r>
              <a:rPr lang="en-US" altLang="ko-KR" sz="2800" b="1" dirty="0"/>
              <a:t>1. 4-5</a:t>
            </a:r>
            <a:r>
              <a:rPr lang="ko-KR" altLang="en-US" sz="2800" b="1" dirty="0"/>
              <a:t>행을 제외하고는 최악의 경우 </a:t>
            </a:r>
            <a:r>
              <a:rPr lang="en-US" altLang="ko-KR" sz="2800" b="1" dirty="0"/>
              <a:t>O(n)</a:t>
            </a:r>
            <a:r>
              <a:rPr lang="ko-KR" altLang="en-US" sz="2800" b="1" dirty="0"/>
              <a:t>시간</a:t>
            </a:r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00A470-00D6-4DDA-BD1D-CA948122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3718445"/>
            <a:ext cx="7346901" cy="25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8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err="1"/>
              <a:t>삽입정렬</a:t>
            </a:r>
            <a:endParaRPr lang="en-US" altLang="ko-KR" sz="2600" b="1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FD066976-8BD8-40B1-A29D-0E0B62CD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35" y="1544502"/>
            <a:ext cx="5859073" cy="18844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645B045-F74D-47ED-9227-3B4A0BF77E5E}"/>
              </a:ext>
            </a:extLst>
          </p:cNvPr>
          <p:cNvSpPr txBox="1"/>
          <p:nvPr/>
        </p:nvSpPr>
        <p:spPr>
          <a:xfrm>
            <a:off x="4527217" y="1990360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1.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22870A-9E5E-40AD-A941-956308F55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34" y="3764165"/>
            <a:ext cx="7244590" cy="25541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33F434-8C34-4838-9DC5-3DFE40ED04F3}"/>
              </a:ext>
            </a:extLst>
          </p:cNvPr>
          <p:cNvSpPr txBox="1"/>
          <p:nvPr/>
        </p:nvSpPr>
        <p:spPr>
          <a:xfrm>
            <a:off x="3770575" y="3718681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27077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시간 비교</a:t>
            </a:r>
            <a:endParaRPr lang="en-US" altLang="ko-KR" sz="2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45B045-F74D-47ED-9227-3B4A0BF77E5E}"/>
              </a:ext>
            </a:extLst>
          </p:cNvPr>
          <p:cNvSpPr txBox="1"/>
          <p:nvPr/>
        </p:nvSpPr>
        <p:spPr>
          <a:xfrm>
            <a:off x="4527217" y="1990360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3.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33F434-8C34-4838-9DC5-3DFE40ED04F3}"/>
              </a:ext>
            </a:extLst>
          </p:cNvPr>
          <p:cNvSpPr txBox="1"/>
          <p:nvPr/>
        </p:nvSpPr>
        <p:spPr>
          <a:xfrm>
            <a:off x="3770575" y="3718681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4.</a:t>
            </a:r>
          </a:p>
        </p:txBody>
      </p:sp>
      <p:pic>
        <p:nvPicPr>
          <p:cNvPr id="3" name="그림 2" descr="개체, 안테나이(가) 표시된 사진&#10;&#10;자동 생성된 설명">
            <a:extLst>
              <a:ext uri="{FF2B5EF4-FFF2-40B4-BE49-F238E27FC236}">
                <a16:creationId xmlns:a16="http://schemas.microsoft.com/office/drawing/2014/main" id="{8DFC0A6D-D32D-451D-9FC3-15DF82E9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03" y="1716634"/>
            <a:ext cx="5557449" cy="1410959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18916FCB-EC38-4FED-A935-6C72EC4BA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38" y="3490011"/>
            <a:ext cx="3231119" cy="19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37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시간 비교</a:t>
            </a:r>
            <a:endParaRPr lang="en-US" altLang="ko-KR" sz="2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4A1664-9528-44B5-8AD0-EE39470C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76" y="1746330"/>
            <a:ext cx="6301692" cy="42367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9EBCF07-7D9F-4B26-B288-76659AFFE8EE}"/>
              </a:ext>
            </a:extLst>
          </p:cNvPr>
          <p:cNvSpPr txBox="1"/>
          <p:nvPr/>
        </p:nvSpPr>
        <p:spPr>
          <a:xfrm>
            <a:off x="4114072" y="1746330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223251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시간 비교</a:t>
            </a:r>
            <a:endParaRPr lang="en-US" altLang="ko-KR" sz="2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BCF07-7D9F-4B26-B288-76659AFFE8EE}"/>
              </a:ext>
            </a:extLst>
          </p:cNvPr>
          <p:cNvSpPr txBox="1"/>
          <p:nvPr/>
        </p:nvSpPr>
        <p:spPr>
          <a:xfrm>
            <a:off x="4114072" y="1746330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6.</a:t>
            </a:r>
          </a:p>
        </p:txBody>
      </p:sp>
      <p:pic>
        <p:nvPicPr>
          <p:cNvPr id="3" name="그림 2" descr="개체, 시계, 안테나이(가) 표시된 사진&#10;&#10;자동 생성된 설명">
            <a:extLst>
              <a:ext uri="{FF2B5EF4-FFF2-40B4-BE49-F238E27FC236}">
                <a16:creationId xmlns:a16="http://schemas.microsoft.com/office/drawing/2014/main" id="{0DC1EE7D-C803-4350-B1E6-1A5DB285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35" y="1554741"/>
            <a:ext cx="6399709" cy="22094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7701BA-8713-4B14-8F0A-6D4BD47E9BCF}"/>
              </a:ext>
            </a:extLst>
          </p:cNvPr>
          <p:cNvSpPr txBox="1"/>
          <p:nvPr/>
        </p:nvSpPr>
        <p:spPr>
          <a:xfrm>
            <a:off x="4114072" y="3955754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7.</a:t>
            </a:r>
          </a:p>
        </p:txBody>
      </p:sp>
      <p:pic>
        <p:nvPicPr>
          <p:cNvPr id="8" name="그림 7" descr="개체, 시계이(가) 표시된 사진&#10;&#10;자동 생성된 설명">
            <a:extLst>
              <a:ext uri="{FF2B5EF4-FFF2-40B4-BE49-F238E27FC236}">
                <a16:creationId xmlns:a16="http://schemas.microsoft.com/office/drawing/2014/main" id="{1A1384F7-3D33-47F3-9BE0-084E6781F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05" y="3960228"/>
            <a:ext cx="5537167" cy="25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1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시간 비교</a:t>
            </a:r>
            <a:endParaRPr lang="en-US" altLang="ko-KR" sz="2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BCF07-7D9F-4B26-B288-76659AFFE8EE}"/>
              </a:ext>
            </a:extLst>
          </p:cNvPr>
          <p:cNvSpPr txBox="1"/>
          <p:nvPr/>
        </p:nvSpPr>
        <p:spPr>
          <a:xfrm>
            <a:off x="4114072" y="1746330"/>
            <a:ext cx="72965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8.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9BB91-246A-4C65-8245-B48983AED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35" y="1623070"/>
            <a:ext cx="6043635" cy="43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2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B4F7C-8749-487F-ACA0-8ED1FCBB5F6D}"/>
              </a:ext>
            </a:extLst>
          </p:cNvPr>
          <p:cNvSpPr txBox="1"/>
          <p:nvPr/>
        </p:nvSpPr>
        <p:spPr>
          <a:xfrm>
            <a:off x="4114072" y="874878"/>
            <a:ext cx="729659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시간 비교</a:t>
            </a:r>
            <a:endParaRPr lang="en-US" altLang="ko-KR" sz="2600" b="1" dirty="0"/>
          </a:p>
          <a:p>
            <a:endParaRPr lang="en-US" altLang="ko-KR" sz="2600" b="1" dirty="0"/>
          </a:p>
          <a:p>
            <a:endParaRPr lang="en-US" altLang="ko-KR" sz="2600" b="1" dirty="0"/>
          </a:p>
          <a:p>
            <a:r>
              <a:rPr lang="ko-KR" altLang="en-US" sz="3500" b="1" dirty="0">
                <a:solidFill>
                  <a:srgbClr val="41C9D3"/>
                </a:solidFill>
              </a:rPr>
              <a:t>최종시간</a:t>
            </a:r>
            <a:r>
              <a:rPr lang="ko-KR" altLang="en-US" sz="2600" b="1" dirty="0">
                <a:solidFill>
                  <a:srgbClr val="41C9D3"/>
                </a:solidFill>
              </a:rPr>
              <a:t> </a:t>
            </a:r>
            <a:endParaRPr lang="en-US" altLang="ko-KR" sz="2600" b="1" dirty="0">
              <a:solidFill>
                <a:srgbClr val="41C9D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482B48-A226-4674-B842-392A12A0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72" y="3239855"/>
            <a:ext cx="7384816" cy="6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8-4 </a:t>
            </a:r>
            <a:r>
              <a:rPr lang="ko-KR" altLang="en-US" sz="2800" b="1" dirty="0" err="1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버킷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96B48-0BD5-425D-9735-50AAF367182C}"/>
              </a:ext>
            </a:extLst>
          </p:cNvPr>
          <p:cNvSpPr txBox="1"/>
          <p:nvPr/>
        </p:nvSpPr>
        <p:spPr>
          <a:xfrm>
            <a:off x="3487729" y="1905630"/>
            <a:ext cx="8483440" cy="354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0" b="1" dirty="0"/>
              <a:t>끝</a:t>
            </a:r>
            <a:endParaRPr lang="en-US" altLang="ko-KR" sz="8000" b="1" dirty="0"/>
          </a:p>
          <a:p>
            <a:pPr algn="ctr">
              <a:lnSpc>
                <a:spcPct val="150000"/>
              </a:lnSpc>
            </a:pPr>
            <a:r>
              <a:rPr lang="en-US" altLang="ko-KR" sz="8000" b="1" dirty="0">
                <a:solidFill>
                  <a:srgbClr val="41C9D3"/>
                </a:solidFill>
              </a:rPr>
              <a:t>Thank you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010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8-1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정렬의 하한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3" name="그림 2" descr="개체, 시계, 하늘, 손목시계이(가) 표시된 사진&#10;&#10;자동 생성된 설명">
            <a:extLst>
              <a:ext uri="{FF2B5EF4-FFF2-40B4-BE49-F238E27FC236}">
                <a16:creationId xmlns:a16="http://schemas.microsoft.com/office/drawing/2014/main" id="{75D40EA2-8295-4AF9-9171-2ECEA3FD1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931" y="1897753"/>
            <a:ext cx="6588451" cy="3062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최악의 경우의 하한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4892652"/>
            <a:ext cx="7799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- </a:t>
            </a:r>
            <a:r>
              <a:rPr lang="ko-KR" altLang="en-US" sz="2200" dirty="0"/>
              <a:t>루트와 노드 사이의 길이가 긴 경우</a:t>
            </a:r>
          </a:p>
        </p:txBody>
      </p:sp>
    </p:spTree>
    <p:extLst>
      <p:ext uri="{BB962C8B-B14F-4D97-AF65-F5344CB8AC3E}">
        <p14:creationId xmlns:p14="http://schemas.microsoft.com/office/powerpoint/2010/main" val="192597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8-1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정렬의 하한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최악의 경우의 하한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3708691" y="2112200"/>
            <a:ext cx="77999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/>
              <a:t>정리 </a:t>
            </a:r>
            <a:r>
              <a:rPr lang="en-US" altLang="ko-KR" sz="2200" dirty="0"/>
              <a:t>: </a:t>
            </a:r>
            <a:r>
              <a:rPr lang="ko-KR" altLang="en-US" sz="2200" dirty="0"/>
              <a:t>최악의 경우의 하한 </a:t>
            </a:r>
            <a:r>
              <a:rPr lang="en-US" altLang="ko-KR" sz="2200" dirty="0"/>
              <a:t>:</a:t>
            </a:r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r>
              <a:rPr lang="ko-KR" altLang="en-US" sz="2200" dirty="0"/>
              <a:t>증명 </a:t>
            </a:r>
            <a:r>
              <a:rPr lang="en-US" altLang="ko-KR" sz="2200" dirty="0"/>
              <a:t>: </a:t>
            </a:r>
            <a:r>
              <a:rPr lang="ko-KR" altLang="en-US" sz="2200" dirty="0"/>
              <a:t>높이 </a:t>
            </a:r>
            <a:r>
              <a:rPr lang="en-US" altLang="ko-KR" sz="2200" dirty="0"/>
              <a:t>h ,  leaf </a:t>
            </a:r>
            <a:r>
              <a:rPr lang="ko-KR" altLang="en-US" sz="2200" dirty="0"/>
              <a:t>개수 </a:t>
            </a:r>
            <a:r>
              <a:rPr lang="en-US" altLang="ko-KR" sz="2200" dirty="0"/>
              <a:t>l ,  </a:t>
            </a:r>
            <a:r>
              <a:rPr lang="ko-KR" altLang="en-US" sz="2200" dirty="0"/>
              <a:t>원소 </a:t>
            </a:r>
            <a:r>
              <a:rPr lang="en-US" altLang="ko-KR" sz="2200" dirty="0"/>
              <a:t>n</a:t>
            </a:r>
            <a:r>
              <a:rPr lang="ko-KR" altLang="en-US" sz="2200" dirty="0"/>
              <a:t>개의 대한 비교 정렬이면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 </a:t>
            </a:r>
            <a:endParaRPr lang="ko-KR" altLang="en-US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92990-809C-4D3B-A7A6-F0156252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99" y="2112200"/>
            <a:ext cx="1292657" cy="430886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CC8B1782-95EE-4AC5-96E8-32ECD54A3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4" y="3352649"/>
            <a:ext cx="3126359" cy="743716"/>
          </a:xfrm>
          <a:prstGeom prst="rect">
            <a:avLst/>
          </a:prstGeom>
        </p:spPr>
      </p:pic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8DCA1248-A401-4AD6-B7B6-BF2CB82EC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1" y="4332085"/>
            <a:ext cx="4211647" cy="18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6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8-1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정렬의 하한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최악의 경우의 하한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3708691" y="2112200"/>
            <a:ext cx="7799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200" dirty="0" err="1"/>
              <a:t>힙</a:t>
            </a:r>
            <a:r>
              <a:rPr lang="ko-KR" altLang="en-US" sz="2200" dirty="0"/>
              <a:t> 정렬과 </a:t>
            </a:r>
            <a:r>
              <a:rPr lang="ko-KR" altLang="en-US" sz="2200" dirty="0" err="1"/>
              <a:t>병합정렬은</a:t>
            </a:r>
            <a:r>
              <a:rPr lang="ko-KR" altLang="en-US" sz="2200" dirty="0"/>
              <a:t> 최적인 </a:t>
            </a:r>
            <a:r>
              <a:rPr lang="ko-KR" altLang="en-US" sz="2200" dirty="0" err="1"/>
              <a:t>비교정렬이다</a:t>
            </a:r>
            <a:r>
              <a:rPr lang="en-US" altLang="ko-KR" sz="22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342900" indent="-342900">
              <a:buFontTx/>
              <a:buChar char="-"/>
            </a:pPr>
            <a:r>
              <a:rPr lang="ko-KR" altLang="en-US" sz="2200" dirty="0"/>
              <a:t>수행시간의 상한 </a:t>
            </a:r>
            <a:r>
              <a:rPr lang="en-US" altLang="ko-KR" sz="2200" dirty="0"/>
              <a:t>O(</a:t>
            </a:r>
            <a:r>
              <a:rPr lang="en-US" altLang="ko-KR" sz="2200" dirty="0" err="1"/>
              <a:t>nlogn</a:t>
            </a:r>
            <a:r>
              <a:rPr lang="en-US" altLang="ko-KR" sz="2200" dirty="0"/>
              <a:t>)</a:t>
            </a:r>
            <a:r>
              <a:rPr lang="ko-KR" altLang="en-US" sz="2200" dirty="0"/>
              <a:t>은 위의 식에서 </a:t>
            </a:r>
            <a:endParaRPr lang="en-US" altLang="ko-KR" sz="2200" dirty="0"/>
          </a:p>
          <a:p>
            <a:r>
              <a:rPr lang="en-US" altLang="ko-KR" sz="2200" dirty="0"/>
              <a:t>    </a:t>
            </a:r>
            <a:r>
              <a:rPr lang="ko-KR" altLang="en-US" sz="2200" dirty="0"/>
              <a:t>증명한 최악의 경우 하한과 일치</a:t>
            </a:r>
            <a:endParaRPr lang="en-US" altLang="ko-KR" sz="2200" dirty="0"/>
          </a:p>
        </p:txBody>
      </p:sp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8DCA1248-A401-4AD6-B7B6-BF2CB82EC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1" y="4332085"/>
            <a:ext cx="4211647" cy="18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9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8-2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325E19-B7D1-475B-80EF-713447E8FEFB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B08F2-86F5-4822-80BF-BA04AAFFB93C}"/>
              </a:ext>
            </a:extLst>
          </p:cNvPr>
          <p:cNvSpPr txBox="1"/>
          <p:nvPr/>
        </p:nvSpPr>
        <p:spPr>
          <a:xfrm>
            <a:off x="3770575" y="2023672"/>
            <a:ext cx="79817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각 입력원소 </a:t>
            </a:r>
            <a:r>
              <a:rPr lang="en-US" altLang="ko-KR" sz="2200" dirty="0"/>
              <a:t>x</a:t>
            </a:r>
            <a:r>
              <a:rPr lang="ko-KR" altLang="en-US" sz="2200" dirty="0"/>
              <a:t>에 대해서 </a:t>
            </a:r>
            <a:r>
              <a:rPr lang="en-US" altLang="ko-KR" sz="2200" dirty="0"/>
              <a:t>x</a:t>
            </a:r>
            <a:r>
              <a:rPr lang="ko-KR" altLang="en-US" sz="2200" dirty="0"/>
              <a:t>보다 작은 원소의 개수를 결정하는</a:t>
            </a:r>
            <a:endParaRPr lang="en-US" altLang="ko-KR" sz="2200" dirty="0"/>
          </a:p>
          <a:p>
            <a:r>
              <a:rPr lang="ko-KR" altLang="en-US" sz="2200" dirty="0"/>
              <a:t>알고리즘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예시</a:t>
            </a:r>
            <a:r>
              <a:rPr lang="en-US" altLang="ko-KR" sz="2200" dirty="0"/>
              <a:t>) x</a:t>
            </a:r>
            <a:r>
              <a:rPr lang="ko-KR" altLang="en-US" sz="2200" dirty="0"/>
              <a:t>보다 작은 원소가 </a:t>
            </a:r>
            <a:r>
              <a:rPr lang="en-US" altLang="ko-KR" sz="2200" dirty="0"/>
              <a:t>17</a:t>
            </a:r>
            <a:r>
              <a:rPr lang="ko-KR" altLang="en-US" sz="2200" dirty="0"/>
              <a:t>개라면 </a:t>
            </a:r>
            <a:r>
              <a:rPr lang="en-US" altLang="ko-KR" sz="2200" dirty="0"/>
              <a:t>x</a:t>
            </a:r>
            <a:r>
              <a:rPr lang="ko-KR" altLang="en-US" sz="2200" dirty="0"/>
              <a:t>는 출력 배열에서 </a:t>
            </a:r>
            <a:endParaRPr lang="en-US" altLang="ko-KR" sz="2200" dirty="0"/>
          </a:p>
          <a:p>
            <a:r>
              <a:rPr lang="en-US" altLang="ko-KR" sz="2200" dirty="0"/>
              <a:t>18</a:t>
            </a:r>
            <a:r>
              <a:rPr lang="ko-KR" altLang="en-US" sz="2200" dirty="0"/>
              <a:t>번째 자리가 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15684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8-2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325E19-B7D1-475B-80EF-713447E8FEFB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B08F2-86F5-4822-80BF-BA04AAFFB93C}"/>
              </a:ext>
            </a:extLst>
          </p:cNvPr>
          <p:cNvSpPr txBox="1"/>
          <p:nvPr/>
        </p:nvSpPr>
        <p:spPr>
          <a:xfrm>
            <a:off x="3770575" y="2023672"/>
            <a:ext cx="79817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각 입력원소 </a:t>
            </a:r>
            <a:r>
              <a:rPr lang="en-US" altLang="ko-KR" sz="2200" dirty="0"/>
              <a:t>x</a:t>
            </a:r>
            <a:r>
              <a:rPr lang="ko-KR" altLang="en-US" sz="2200" dirty="0"/>
              <a:t>에 대해서 </a:t>
            </a:r>
            <a:r>
              <a:rPr lang="en-US" altLang="ko-KR" sz="2200" dirty="0"/>
              <a:t>x</a:t>
            </a:r>
            <a:r>
              <a:rPr lang="ko-KR" altLang="en-US" sz="2200" dirty="0"/>
              <a:t>보다 작은 원소의 개수를 결정하는</a:t>
            </a:r>
            <a:endParaRPr lang="en-US" altLang="ko-KR" sz="2200" dirty="0"/>
          </a:p>
          <a:p>
            <a:r>
              <a:rPr lang="ko-KR" altLang="en-US" sz="2200" dirty="0"/>
              <a:t>알고리즘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예시</a:t>
            </a:r>
            <a:r>
              <a:rPr lang="en-US" altLang="ko-KR" sz="2200" dirty="0"/>
              <a:t>) x</a:t>
            </a:r>
            <a:r>
              <a:rPr lang="ko-KR" altLang="en-US" sz="2200" dirty="0"/>
              <a:t>보다 작은 원소가 </a:t>
            </a:r>
            <a:r>
              <a:rPr lang="en-US" altLang="ko-KR" sz="2200" dirty="0"/>
              <a:t>17</a:t>
            </a:r>
            <a:r>
              <a:rPr lang="ko-KR" altLang="en-US" sz="2200" dirty="0"/>
              <a:t>개라면 </a:t>
            </a:r>
            <a:r>
              <a:rPr lang="en-US" altLang="ko-KR" sz="2200" dirty="0"/>
              <a:t>x</a:t>
            </a:r>
            <a:r>
              <a:rPr lang="ko-KR" altLang="en-US" sz="2200" dirty="0"/>
              <a:t>는 출력 배열에서 </a:t>
            </a:r>
            <a:endParaRPr lang="en-US" altLang="ko-KR" sz="2200" dirty="0"/>
          </a:p>
          <a:p>
            <a:r>
              <a:rPr lang="en-US" altLang="ko-KR" sz="2200" dirty="0"/>
              <a:t>18</a:t>
            </a:r>
            <a:r>
              <a:rPr lang="ko-KR" altLang="en-US" sz="2200" dirty="0"/>
              <a:t>번째 자리가 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9244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2B365-1880-4154-BEBD-4F266382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94" y="246260"/>
            <a:ext cx="5802525" cy="318274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25DF312-15B8-4311-82F2-19A861088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1" y="3711974"/>
            <a:ext cx="6325148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347500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8.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선형 시간 정렬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88933" y="5062889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03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DB2285E-46FB-4521-B184-7FF7B06682D3}"/>
              </a:ext>
            </a:extLst>
          </p:cNvPr>
          <p:cNvSpPr/>
          <p:nvPr/>
        </p:nvSpPr>
        <p:spPr>
          <a:xfrm>
            <a:off x="2688932" y="617883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04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8-2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368191" y="2982934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8.1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정렬의 하한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8.2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계수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BD931-4DFB-41B6-97D0-3518CC50DF72}"/>
              </a:ext>
            </a:extLst>
          </p:cNvPr>
          <p:cNvSpPr txBox="1"/>
          <p:nvPr/>
        </p:nvSpPr>
        <p:spPr>
          <a:xfrm>
            <a:off x="386012" y="5083580"/>
            <a:ext cx="2205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기수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DFB72-6B42-4210-9CE1-2207CDCED0FD}"/>
              </a:ext>
            </a:extLst>
          </p:cNvPr>
          <p:cNvSpPr txBox="1"/>
          <p:nvPr/>
        </p:nvSpPr>
        <p:spPr>
          <a:xfrm>
            <a:off x="168676" y="6178833"/>
            <a:ext cx="2400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8.4 </a:t>
            </a:r>
            <a:r>
              <a:rPr lang="ko-KR" altLang="en-US" sz="1400" b="1" i="1" dirty="0" err="1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버킷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 정렬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325E19-B7D1-475B-80EF-713447E8FEFB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계수 정렬의 수행시간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71A23D-C88E-4C48-99C0-5C7F9AC8F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1" y="1934637"/>
            <a:ext cx="7832380" cy="42441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6F0DAA-95B1-4D0A-8375-832D5CBE1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79" y="2576369"/>
            <a:ext cx="769687" cy="3734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461AEC-34B7-4406-9C98-E7D7F9DE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81" y="4053454"/>
            <a:ext cx="769687" cy="3734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11BDC6-1FEC-4711-B921-706CBD37B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760" y="3015270"/>
            <a:ext cx="723963" cy="4038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922177B-17AB-492E-9993-A1190715E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542" y="5114968"/>
            <a:ext cx="723963" cy="4038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83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1219</Words>
  <Application>Microsoft Office PowerPoint</Application>
  <PresentationFormat>와이드스크린</PresentationFormat>
  <Paragraphs>416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kstar7021@naver.com</cp:lastModifiedBy>
  <cp:revision>67</cp:revision>
  <dcterms:created xsi:type="dcterms:W3CDTF">2017-05-27T05:45:32Z</dcterms:created>
  <dcterms:modified xsi:type="dcterms:W3CDTF">2019-08-11T11:53:06Z</dcterms:modified>
</cp:coreProperties>
</file>