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55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4" r:id="rId11"/>
    <p:sldId id="393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385" r:id="rId22"/>
    <p:sldId id="418" r:id="rId23"/>
    <p:sldId id="404" r:id="rId24"/>
    <p:sldId id="419" r:id="rId25"/>
    <p:sldId id="405" r:id="rId26"/>
    <p:sldId id="406" r:id="rId27"/>
    <p:sldId id="407" r:id="rId28"/>
    <p:sldId id="409" r:id="rId29"/>
    <p:sldId id="420" r:id="rId30"/>
    <p:sldId id="410" r:id="rId31"/>
    <p:sldId id="421" r:id="rId32"/>
    <p:sldId id="411" r:id="rId33"/>
    <p:sldId id="412" r:id="rId34"/>
    <p:sldId id="422" r:id="rId35"/>
    <p:sldId id="413" r:id="rId36"/>
    <p:sldId id="414" r:id="rId37"/>
    <p:sldId id="415" r:id="rId38"/>
    <p:sldId id="416" r:id="rId39"/>
    <p:sldId id="417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5050"/>
    <a:srgbClr val="41C9D3"/>
    <a:srgbClr val="4C5064"/>
    <a:srgbClr val="FFA164"/>
    <a:srgbClr val="99374E"/>
    <a:srgbClr val="00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08" autoAdjust="0"/>
    <p:restoredTop sz="94660"/>
  </p:normalViewPr>
  <p:slideViewPr>
    <p:cSldViewPr snapToGrid="0">
      <p:cViewPr varScale="1">
        <p:scale>
          <a:sx n="64" d="100"/>
          <a:sy n="64" d="100"/>
        </p:scale>
        <p:origin x="25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9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81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628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4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80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90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45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39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7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0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C562-5E7C-42F9-9394-CE33ADB070C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40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C562-5E7C-42F9-9394-CE33ADB070C3}" type="datetimeFigureOut">
              <a:rPr lang="ko-KR" altLang="en-US" smtClean="0"/>
              <a:t>2019-08-25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C834C-30DE-4087-930A-BAD474A55B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9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  <a:endCxn id="53" idx="4"/>
          </p:cNvCxnSpPr>
          <p:nvPr/>
        </p:nvCxnSpPr>
        <p:spPr>
          <a:xfrm>
            <a:off x="8706289" y="2285999"/>
            <a:ext cx="2307" cy="21265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6061526" y="-6350"/>
            <a:ext cx="4251707" cy="2997972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6042476" y="291979"/>
            <a:ext cx="371958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3 - 4</a:t>
            </a:r>
          </a:p>
        </p:txBody>
      </p:sp>
      <p:sp>
        <p:nvSpPr>
          <p:cNvPr id="41" name="타원 40"/>
          <p:cNvSpPr/>
          <p:nvPr/>
        </p:nvSpPr>
        <p:spPr>
          <a:xfrm>
            <a:off x="8544361" y="2991622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8544360" y="4084031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848425" y="2991622"/>
            <a:ext cx="2558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29681" y="40963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en-US" altLang="ko-KR" sz="1400" b="1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4484912" y="1496789"/>
            <a:ext cx="1576614" cy="9416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1020533" y="2841179"/>
            <a:ext cx="3730172" cy="869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lnSpc>
                <a:spcPct val="15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20151813 </a:t>
            </a:r>
          </a:p>
          <a:p>
            <a:pPr lvl="0" algn="r">
              <a:lnSpc>
                <a:spcPct val="150000"/>
              </a:lnSpc>
            </a:pP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노태원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4265030" y="2229054"/>
            <a:ext cx="439763" cy="439763"/>
            <a:chOff x="4383803" y="3944581"/>
            <a:chExt cx="863816" cy="863816"/>
          </a:xfrm>
        </p:grpSpPr>
        <p:sp>
          <p:nvSpPr>
            <p:cNvPr id="64" name="타원 63"/>
            <p:cNvSpPr/>
            <p:nvPr/>
          </p:nvSpPr>
          <p:spPr>
            <a:xfrm>
              <a:off x="4383803" y="3944581"/>
              <a:ext cx="863816" cy="86381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j-lt"/>
              </a:endParaRPr>
            </a:p>
          </p:txBody>
        </p:sp>
        <p:sp>
          <p:nvSpPr>
            <p:cNvPr id="65" name="Freeform 11"/>
            <p:cNvSpPr>
              <a:spLocks noEditPoints="1"/>
            </p:cNvSpPr>
            <p:nvPr/>
          </p:nvSpPr>
          <p:spPr bwMode="auto">
            <a:xfrm>
              <a:off x="4667916" y="4195034"/>
              <a:ext cx="295593" cy="362906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5024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중복되는 부분문제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800" b="1" dirty="0"/>
              <a:t>행렬 체인 곱셈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1" y="1436359"/>
            <a:ext cx="8475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재귀적 계산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C7B278-DB37-4018-8C31-2245B6B54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60" y="2358152"/>
            <a:ext cx="7536686" cy="37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0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중복되는 부분문제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800" b="1" dirty="0"/>
              <a:t>행렬 체인 곱셈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1" y="1436359"/>
            <a:ext cx="8475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중복되는 부분</a:t>
            </a:r>
            <a:r>
              <a:rPr lang="en-US" altLang="ko-KR" sz="2400" dirty="0"/>
              <a:t>(</a:t>
            </a:r>
            <a:r>
              <a:rPr lang="ko-KR" altLang="en-US" sz="2400" dirty="0"/>
              <a:t>이미 계산된 부분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7" name="그림 6" descr="하늘, 보트이(가) 표시된 사진&#10;&#10;자동 생성된 설명">
            <a:extLst>
              <a:ext uri="{FF2B5EF4-FFF2-40B4-BE49-F238E27FC236}">
                <a16:creationId xmlns:a16="http://schemas.microsoft.com/office/drawing/2014/main" id="{B103820C-3DC5-4E78-BE08-7F4F33A01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84" y="2439438"/>
            <a:ext cx="7302013" cy="31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33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중복되는 부분문제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800" b="1" dirty="0"/>
              <a:t>행렬 체인 곱셈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1" y="1436359"/>
            <a:ext cx="8475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걸리는 시간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7750DC-92EE-46CF-B3CB-B1ADD3982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386" y="5405773"/>
            <a:ext cx="6623115" cy="12496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9A1262F-F01F-4737-BC72-7B7677693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92" y="2225634"/>
            <a:ext cx="5796167" cy="288635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77F371-7D8D-4063-8D39-2C2F07CB986E}"/>
              </a:ext>
            </a:extLst>
          </p:cNvPr>
          <p:cNvSpPr/>
          <p:nvPr/>
        </p:nvSpPr>
        <p:spPr>
          <a:xfrm>
            <a:off x="3996386" y="2509138"/>
            <a:ext cx="3045518" cy="646013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831E21-D6BF-4647-97F9-BB17C31C7F4E}"/>
              </a:ext>
            </a:extLst>
          </p:cNvPr>
          <p:cNvSpPr/>
          <p:nvPr/>
        </p:nvSpPr>
        <p:spPr>
          <a:xfrm>
            <a:off x="4005991" y="3521293"/>
            <a:ext cx="5706179" cy="918486"/>
          </a:xfrm>
          <a:prstGeom prst="rect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8A70FB-8991-4723-817C-BFADD53D6FCC}"/>
              </a:ext>
            </a:extLst>
          </p:cNvPr>
          <p:cNvSpPr/>
          <p:nvPr/>
        </p:nvSpPr>
        <p:spPr>
          <a:xfrm>
            <a:off x="3858557" y="5788241"/>
            <a:ext cx="6760944" cy="918486"/>
          </a:xfrm>
          <a:prstGeom prst="rect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906BC7-6568-4CC9-97A9-20FB65B3EFEE}"/>
              </a:ext>
            </a:extLst>
          </p:cNvPr>
          <p:cNvSpPr/>
          <p:nvPr/>
        </p:nvSpPr>
        <p:spPr>
          <a:xfrm>
            <a:off x="3858557" y="5213052"/>
            <a:ext cx="2773062" cy="575189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31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중복되는 부분문제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800" b="1" dirty="0"/>
              <a:t>행렬 체인 곱셈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1" y="1436359"/>
            <a:ext cx="8475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걸리는 시간</a:t>
            </a:r>
          </a:p>
        </p:txBody>
      </p:sp>
      <p:pic>
        <p:nvPicPr>
          <p:cNvPr id="6" name="그림 5" descr="개체, 손목시계, 시계이(가) 표시된 사진&#10;&#10;자동 생성된 설명">
            <a:extLst>
              <a:ext uri="{FF2B5EF4-FFF2-40B4-BE49-F238E27FC236}">
                <a16:creationId xmlns:a16="http://schemas.microsoft.com/office/drawing/2014/main" id="{A9848415-14BC-4E90-81B1-24FF3D7AA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826" y="3950563"/>
            <a:ext cx="4871819" cy="15471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3B8637-9D05-433D-9FDB-BAD813EC2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74" y="2340742"/>
            <a:ext cx="7544144" cy="142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53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중복되는 부분문제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800" b="1" dirty="0"/>
              <a:t>행렬 체인 곱셈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1" y="1436359"/>
            <a:ext cx="8475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걸리는 시간</a:t>
            </a:r>
          </a:p>
        </p:txBody>
      </p:sp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5B976A4E-C48E-4843-97DE-32A3E1AA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482" y="2439439"/>
            <a:ext cx="3374135" cy="851272"/>
          </a:xfrm>
          <a:prstGeom prst="rect">
            <a:avLst/>
          </a:prstGeom>
        </p:spPr>
      </p:pic>
      <p:pic>
        <p:nvPicPr>
          <p:cNvPr id="10" name="그림 9" descr="개체이(가) 표시된 사진&#10;&#10;자동 생성된 설명">
            <a:extLst>
              <a:ext uri="{FF2B5EF4-FFF2-40B4-BE49-F238E27FC236}">
                <a16:creationId xmlns:a16="http://schemas.microsoft.com/office/drawing/2014/main" id="{0AC14E29-33A6-4387-8B0E-587349B4A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531" y="4108410"/>
            <a:ext cx="2900036" cy="99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164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중복되는 부분문제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800" b="1" dirty="0"/>
              <a:t>행렬 체인 곱셈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1" y="1436359"/>
            <a:ext cx="8475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걸리는 시간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79A8D5-5AF1-4AA2-A5DC-1095381B2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642" y="1851856"/>
            <a:ext cx="5159724" cy="4320343"/>
          </a:xfrm>
          <a:prstGeom prst="rect">
            <a:avLst/>
          </a:prstGeom>
        </p:spPr>
      </p:pic>
      <p:pic>
        <p:nvPicPr>
          <p:cNvPr id="23" name="그림 22" descr="개체, 손목시계, 시계이(가) 표시된 사진&#10;&#10;자동 생성된 설명">
            <a:extLst>
              <a:ext uri="{FF2B5EF4-FFF2-40B4-BE49-F238E27FC236}">
                <a16:creationId xmlns:a16="http://schemas.microsoft.com/office/drawing/2014/main" id="{869DDB2D-C89A-4E4F-A79C-749FBEAEAA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90" y="2269335"/>
            <a:ext cx="3067699" cy="97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00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중복되는 부분문제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800" b="1" dirty="0"/>
              <a:t>행렬 체인 곱셈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1" y="1436359"/>
            <a:ext cx="8475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- index</a:t>
            </a:r>
            <a:r>
              <a:rPr lang="ko-KR" altLang="en-US" sz="2400" dirty="0"/>
              <a:t>를 저장</a:t>
            </a:r>
            <a:r>
              <a:rPr lang="en-US" altLang="ko-KR" sz="2400" dirty="0"/>
              <a:t>[</a:t>
            </a:r>
            <a:r>
              <a:rPr lang="ko-KR" altLang="en-US" sz="2400" dirty="0"/>
              <a:t>메모하기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057338-049C-4B16-8BB3-DDC9240BA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75" y="2540800"/>
            <a:ext cx="5959137" cy="284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64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중복되는 부분문제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800" b="1" dirty="0"/>
              <a:t>행렬 체인 곱셈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1" y="1436359"/>
            <a:ext cx="8475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- index</a:t>
            </a:r>
            <a:r>
              <a:rPr lang="ko-KR" altLang="en-US" sz="2400" dirty="0"/>
              <a:t>를 저장</a:t>
            </a:r>
            <a:r>
              <a:rPr lang="en-US" altLang="ko-KR" sz="2400" dirty="0"/>
              <a:t>[</a:t>
            </a:r>
            <a:r>
              <a:rPr lang="ko-KR" altLang="en-US" sz="2400" dirty="0"/>
              <a:t>메모하기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9992FC-C430-4833-A3C3-833E20D3D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29" y="2421003"/>
            <a:ext cx="7215783" cy="327408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ED3639D-4C5C-4DA3-9690-A213D5021139}"/>
              </a:ext>
            </a:extLst>
          </p:cNvPr>
          <p:cNvSpPr/>
          <p:nvPr/>
        </p:nvSpPr>
        <p:spPr>
          <a:xfrm>
            <a:off x="3327816" y="2267356"/>
            <a:ext cx="3743362" cy="116164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153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중복되는 부분문제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800" b="1" dirty="0"/>
              <a:t>행렬 체인 곱셈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1" y="1436359"/>
            <a:ext cx="8475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수행시간 비교</a:t>
            </a:r>
            <a:r>
              <a:rPr lang="en-US" altLang="ko-KR" sz="2400" dirty="0"/>
              <a:t>(</a:t>
            </a:r>
            <a:r>
              <a:rPr lang="ko-KR" altLang="en-US" sz="2400" dirty="0"/>
              <a:t>메모하기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481DC6-AA71-432F-BA3D-9BCD156BE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729" y="2926753"/>
            <a:ext cx="8446915" cy="5287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F9A8368-E516-4B78-AAD9-19D44622A6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03" y="4707767"/>
            <a:ext cx="11111041" cy="6835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12970C-3EE0-4C4D-9C41-E71CBC913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046" y="3417218"/>
            <a:ext cx="1356478" cy="9144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DB4137-729D-445D-AED4-D105D932DC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784" y="5319169"/>
            <a:ext cx="1109433" cy="68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53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중복되는 부분문제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800" b="1" dirty="0"/>
              <a:t>행렬 체인 곱셈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1" y="1436359"/>
            <a:ext cx="847514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수행시간 비교</a:t>
            </a:r>
            <a:r>
              <a:rPr lang="en-US" altLang="ko-KR" sz="2400" dirty="0"/>
              <a:t>(</a:t>
            </a:r>
            <a:r>
              <a:rPr lang="ko-KR" altLang="en-US" sz="2400" dirty="0"/>
              <a:t>메모하기</a:t>
            </a:r>
            <a:r>
              <a:rPr lang="en-US" altLang="ko-KR" sz="2400" dirty="0"/>
              <a:t>)</a:t>
            </a:r>
          </a:p>
          <a:p>
            <a:pPr lvl="2"/>
            <a:endParaRPr lang="en-US" altLang="ko-KR" sz="2400" dirty="0"/>
          </a:p>
          <a:p>
            <a:pPr lvl="2"/>
            <a:endParaRPr lang="en-US" altLang="ko-KR" sz="2400" dirty="0"/>
          </a:p>
          <a:p>
            <a:pPr lvl="4"/>
            <a:r>
              <a:rPr lang="en-US" altLang="ko-KR" sz="5000" dirty="0"/>
              <a:t> X</a:t>
            </a:r>
          </a:p>
          <a:p>
            <a:pPr lvl="3"/>
            <a:endParaRPr lang="ko-KR" altLang="en-US" sz="2400" dirty="0"/>
          </a:p>
        </p:txBody>
      </p:sp>
      <p:pic>
        <p:nvPicPr>
          <p:cNvPr id="6" name="그림 5" descr="개체이(가) 표시된 사진&#10;&#10;자동 생성된 설명">
            <a:extLst>
              <a:ext uri="{FF2B5EF4-FFF2-40B4-BE49-F238E27FC236}">
                <a16:creationId xmlns:a16="http://schemas.microsoft.com/office/drawing/2014/main" id="{06E22DAE-5456-4A63-8B74-DF08B3FE6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645" y="3013501"/>
            <a:ext cx="1705729" cy="83099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67BE2D7-D6BB-4574-A26A-4D6BC9AF2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569" y="2900116"/>
            <a:ext cx="1356478" cy="91447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85880CAE-2D30-472F-8767-E2AB3D317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022" y="3015561"/>
            <a:ext cx="1109433" cy="683590"/>
          </a:xfrm>
          <a:prstGeom prst="rect">
            <a:avLst/>
          </a:prstGeom>
        </p:spPr>
      </p:pic>
      <p:sp>
        <p:nvSpPr>
          <p:cNvPr id="29" name="화살표: 줄무늬가 있는 오른쪽 28">
            <a:extLst>
              <a:ext uri="{FF2B5EF4-FFF2-40B4-BE49-F238E27FC236}">
                <a16:creationId xmlns:a16="http://schemas.microsoft.com/office/drawing/2014/main" id="{3951D984-170A-4930-8A18-2E856A502C8E}"/>
              </a:ext>
            </a:extLst>
          </p:cNvPr>
          <p:cNvSpPr/>
          <p:nvPr/>
        </p:nvSpPr>
        <p:spPr>
          <a:xfrm>
            <a:off x="8093137" y="3056638"/>
            <a:ext cx="984402" cy="6481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639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최적 부분 구조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2054718"/>
            <a:ext cx="79269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1. </a:t>
            </a:r>
            <a:r>
              <a:rPr lang="ko-KR" altLang="en-US" sz="2200" dirty="0"/>
              <a:t>어떤 문제의 최적해가 그 안에 부분 문제의 최적해를 포함하고 있을 때</a:t>
            </a:r>
            <a:r>
              <a:rPr lang="en-US" altLang="ko-KR" sz="2200" dirty="0"/>
              <a:t>, </a:t>
            </a:r>
            <a:r>
              <a:rPr lang="ko-KR" altLang="en-US" sz="2200" b="1" dirty="0"/>
              <a:t>최적 부분 구조</a:t>
            </a:r>
            <a:r>
              <a:rPr lang="ko-KR" altLang="en-US" sz="2200" dirty="0"/>
              <a:t>를 가진다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2. </a:t>
            </a:r>
            <a:r>
              <a:rPr lang="ko-KR" altLang="en-US" sz="2200" dirty="0"/>
              <a:t>어떤 문제가 최적 부분 구조를 가진다는 것은 </a:t>
            </a:r>
            <a:endParaRPr lang="en-US" altLang="ko-KR" sz="2200" dirty="0"/>
          </a:p>
          <a:p>
            <a:r>
              <a:rPr lang="ko-KR" altLang="en-US" sz="2200" dirty="0"/>
              <a:t>동적 프로그래밍이 적용된다는 표시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3. </a:t>
            </a:r>
            <a:r>
              <a:rPr lang="ko-KR" altLang="en-US" sz="2200" dirty="0"/>
              <a:t>따라서 고려하고 있는 부분 문제들이 최적해를 구하는데 사용되는 부분 문제들을 모두 포함하는지 확인해야한다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74644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중복되는 부분문제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(</a:t>
            </a:r>
            <a:r>
              <a:rPr lang="ko-KR" altLang="en-US" sz="2800" b="1" dirty="0"/>
              <a:t>행렬 체인 곱셈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1" y="1436359"/>
            <a:ext cx="8475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수행시간 비교</a:t>
            </a:r>
            <a:r>
              <a:rPr lang="en-US" altLang="ko-KR" sz="2400" dirty="0"/>
              <a:t>(</a:t>
            </a:r>
            <a:r>
              <a:rPr lang="ko-KR" altLang="en-US" sz="2400" dirty="0"/>
              <a:t>메모하기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6" name="그림 5" descr="개체이(가) 표시된 사진&#10;&#10;자동 생성된 설명">
            <a:extLst>
              <a:ext uri="{FF2B5EF4-FFF2-40B4-BE49-F238E27FC236}">
                <a16:creationId xmlns:a16="http://schemas.microsoft.com/office/drawing/2014/main" id="{06E22DAE-5456-4A63-8B74-DF08B3FE6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97" y="3552857"/>
            <a:ext cx="1705729" cy="830997"/>
          </a:xfrm>
          <a:prstGeom prst="rect">
            <a:avLst/>
          </a:prstGeom>
        </p:spPr>
      </p:pic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FA6694C5-5EF0-4209-8E30-1716C68DD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393" y="3474672"/>
            <a:ext cx="1487918" cy="907883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A6B9C3E8-1C0D-46B5-AE62-424D0C9DD96E}"/>
              </a:ext>
            </a:extLst>
          </p:cNvPr>
          <p:cNvSpPr/>
          <p:nvPr/>
        </p:nvSpPr>
        <p:spPr>
          <a:xfrm>
            <a:off x="3770575" y="2640309"/>
            <a:ext cx="2639098" cy="2677415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836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46860" y="2640309"/>
            <a:ext cx="874621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2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52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52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0010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수열이란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?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D6E27A-EFD5-4FA2-A9A1-2DBAD912F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92" y="1956014"/>
            <a:ext cx="3688400" cy="4724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9F5AB6-43F3-491E-A832-537B17653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927" y="1917915"/>
            <a:ext cx="3208298" cy="464860"/>
          </a:xfrm>
          <a:prstGeom prst="rect">
            <a:avLst/>
          </a:prstGeom>
        </p:spPr>
      </p:pic>
      <p:pic>
        <p:nvPicPr>
          <p:cNvPr id="12" name="그림 11" descr="개체이(가) 표시된 사진&#10;&#10;자동 생성된 설명">
            <a:extLst>
              <a:ext uri="{FF2B5EF4-FFF2-40B4-BE49-F238E27FC236}">
                <a16:creationId xmlns:a16="http://schemas.microsoft.com/office/drawing/2014/main" id="{F10757ED-9B79-455E-99A2-70983D4A6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336" y="2819441"/>
            <a:ext cx="2332309" cy="79541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3444A17-0A99-4420-B0E9-FC23893ED5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989" y="4363639"/>
            <a:ext cx="4181974" cy="92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04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수열이란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A11F28-01CA-46D2-897B-50A0575173B0}"/>
              </a:ext>
            </a:extLst>
          </p:cNvPr>
          <p:cNvSpPr txBox="1"/>
          <p:nvPr/>
        </p:nvSpPr>
        <p:spPr>
          <a:xfrm>
            <a:off x="4005992" y="1996440"/>
            <a:ext cx="7667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어떤 수열의 </a:t>
            </a:r>
            <a:r>
              <a:rPr lang="ko-KR" altLang="en-US" sz="2400" b="1" dirty="0"/>
              <a:t>부분 수열</a:t>
            </a:r>
            <a:r>
              <a:rPr lang="ko-KR" altLang="en-US" sz="2400" dirty="0"/>
              <a:t>은 </a:t>
            </a:r>
            <a:endParaRPr lang="en-US" altLang="ko-KR" sz="2400" dirty="0"/>
          </a:p>
          <a:p>
            <a:r>
              <a:rPr lang="ko-KR" altLang="en-US" sz="2400" dirty="0"/>
              <a:t>그 수열에서 </a:t>
            </a:r>
            <a:r>
              <a:rPr lang="en-US" altLang="ko-KR" sz="2400" dirty="0"/>
              <a:t>0</a:t>
            </a:r>
            <a:r>
              <a:rPr lang="ko-KR" altLang="en-US" sz="2400" dirty="0"/>
              <a:t>개 이상의 요소를 뺀 수열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조건</a:t>
            </a:r>
            <a:r>
              <a:rPr lang="en-US" altLang="ko-KR" sz="2400" dirty="0"/>
              <a:t>) </a:t>
            </a:r>
            <a:r>
              <a:rPr lang="ko-KR" altLang="en-US" sz="2400" dirty="0"/>
              <a:t>반드시 증가</a:t>
            </a:r>
            <a:endParaRPr lang="en-US" altLang="ko-KR" sz="2400" dirty="0"/>
          </a:p>
        </p:txBody>
      </p:sp>
      <p:pic>
        <p:nvPicPr>
          <p:cNvPr id="6" name="그림 5" descr="개체, 손목시계, 시계이(가) 표시된 사진&#10;&#10;자동 생성된 설명">
            <a:extLst>
              <a:ext uri="{FF2B5EF4-FFF2-40B4-BE49-F238E27FC236}">
                <a16:creationId xmlns:a16="http://schemas.microsoft.com/office/drawing/2014/main" id="{CBB80834-83C3-44C3-B3DD-FEE127C1F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92" y="3764165"/>
            <a:ext cx="2789162" cy="441998"/>
          </a:xfrm>
          <a:prstGeom prst="rect">
            <a:avLst/>
          </a:prstGeom>
        </p:spPr>
      </p:pic>
      <p:pic>
        <p:nvPicPr>
          <p:cNvPr id="10" name="그림 9" descr="개체, 손목시계이(가) 표시된 사진&#10;&#10;자동 생성된 설명">
            <a:extLst>
              <a:ext uri="{FF2B5EF4-FFF2-40B4-BE49-F238E27FC236}">
                <a16:creationId xmlns:a16="http://schemas.microsoft.com/office/drawing/2014/main" id="{4A3C54EB-5781-4933-B2E3-03464F00E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556" y="3698441"/>
            <a:ext cx="3048264" cy="510584"/>
          </a:xfrm>
          <a:prstGeom prst="rect">
            <a:avLst/>
          </a:prstGeom>
        </p:spPr>
      </p:pic>
      <p:pic>
        <p:nvPicPr>
          <p:cNvPr id="16" name="그림 15" descr="개체이(가) 표시된 사진&#10;&#10;자동 생성된 설명">
            <a:extLst>
              <a:ext uri="{FF2B5EF4-FFF2-40B4-BE49-F238E27FC236}">
                <a16:creationId xmlns:a16="http://schemas.microsoft.com/office/drawing/2014/main" id="{9B2354D7-2DB3-48E6-A0CD-D206D4CCA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525" y="4777711"/>
            <a:ext cx="2019475" cy="655377"/>
          </a:xfrm>
          <a:prstGeom prst="rect">
            <a:avLst/>
          </a:prstGeom>
        </p:spPr>
      </p:pic>
      <p:pic>
        <p:nvPicPr>
          <p:cNvPr id="18" name="그림 17" descr="개체이(가) 표시된 사진&#10;&#10;자동 생성된 설명">
            <a:extLst>
              <a:ext uri="{FF2B5EF4-FFF2-40B4-BE49-F238E27FC236}">
                <a16:creationId xmlns:a16="http://schemas.microsoft.com/office/drawing/2014/main" id="{B7B7DB6D-C1EF-42B6-80D4-F50E1BEA5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772" y="4707693"/>
            <a:ext cx="2999361" cy="79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03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46860" y="2008726"/>
            <a:ext cx="874621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2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 구하기</a:t>
            </a:r>
            <a:endParaRPr lang="en-US" altLang="ko-KR" sz="52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sz="52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ko-KR" altLang="en-US" sz="5200" b="1" dirty="0">
                <a:solidFill>
                  <a:srgbClr val="0070C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단계 </a:t>
            </a:r>
            <a:r>
              <a:rPr lang="en-US" altLang="ko-KR" sz="5200" b="1" dirty="0">
                <a:solidFill>
                  <a:srgbClr val="0070C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 : </a:t>
            </a:r>
            <a:r>
              <a:rPr lang="ko-KR" altLang="en-US" sz="5200" b="1" dirty="0">
                <a:solidFill>
                  <a:srgbClr val="0070C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특성 파악하기</a:t>
            </a:r>
            <a:endParaRPr lang="en-US" altLang="ko-KR" sz="5200" b="1" dirty="0">
              <a:solidFill>
                <a:srgbClr val="0070C0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95389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단계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 :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수열의 특성 파악하기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7" name="그림 6" descr="개체이(가) 표시된 사진&#10;&#10;자동 생성된 설명">
            <a:extLst>
              <a:ext uri="{FF2B5EF4-FFF2-40B4-BE49-F238E27FC236}">
                <a16:creationId xmlns:a16="http://schemas.microsoft.com/office/drawing/2014/main" id="{CF2022C2-1E22-4E46-9130-0E7C46DD3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09" y="4256065"/>
            <a:ext cx="11211982" cy="2027825"/>
          </a:xfrm>
          <a:prstGeom prst="rect">
            <a:avLst/>
          </a:prstGeo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33998EE7-E9BB-448D-884A-2F17EDEEA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190" y="2382775"/>
            <a:ext cx="8941810" cy="8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70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단계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 :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수열의 특성 파악하기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3B7CE5-A015-41C6-ABD6-91D1CD37A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590" y="4627597"/>
            <a:ext cx="8999528" cy="570938"/>
          </a:xfrm>
          <a:prstGeom prst="rect">
            <a:avLst/>
          </a:prstGeom>
        </p:spPr>
      </p:pic>
      <p:pic>
        <p:nvPicPr>
          <p:cNvPr id="19" name="그림 18" descr="개체이(가) 표시된 사진&#10;&#10;자동 생성된 설명">
            <a:extLst>
              <a:ext uri="{FF2B5EF4-FFF2-40B4-BE49-F238E27FC236}">
                <a16:creationId xmlns:a16="http://schemas.microsoft.com/office/drawing/2014/main" id="{C4094134-359E-4777-B811-1319D4EBC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265" y="2253687"/>
            <a:ext cx="8941810" cy="89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91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단계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 :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수열의 특성 파악하기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19" name="그림 18" descr="개체이(가) 표시된 사진&#10;&#10;자동 생성된 설명">
            <a:extLst>
              <a:ext uri="{FF2B5EF4-FFF2-40B4-BE49-F238E27FC236}">
                <a16:creationId xmlns:a16="http://schemas.microsoft.com/office/drawing/2014/main" id="{C4094134-359E-4777-B811-1319D4EBC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265" y="2253687"/>
            <a:ext cx="8941810" cy="896456"/>
          </a:xfrm>
          <a:prstGeom prst="rect">
            <a:avLst/>
          </a:prstGeom>
        </p:spPr>
      </p:pic>
      <p:pic>
        <p:nvPicPr>
          <p:cNvPr id="6" name="그림 5" descr="가구이(가) 표시된 사진&#10;&#10;자동 생성된 설명">
            <a:extLst>
              <a:ext uri="{FF2B5EF4-FFF2-40B4-BE49-F238E27FC236}">
                <a16:creationId xmlns:a16="http://schemas.microsoft.com/office/drawing/2014/main" id="{6E4B3978-B740-4DE3-B4D8-F1397896F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42" y="4475225"/>
            <a:ext cx="9559598" cy="70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965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단계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 :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수열의 특성 파악하기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6" name="그림 5" descr="가구이(가) 표시된 사진&#10;&#10;자동 생성된 설명">
            <a:extLst>
              <a:ext uri="{FF2B5EF4-FFF2-40B4-BE49-F238E27FC236}">
                <a16:creationId xmlns:a16="http://schemas.microsoft.com/office/drawing/2014/main" id="{6E4B3978-B740-4DE3-B4D8-F1397896F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793" y="2617511"/>
            <a:ext cx="9008286" cy="7069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99F5539-0062-49A0-B95E-A6AC59FB7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793" y="5341594"/>
            <a:ext cx="9130207" cy="706981"/>
          </a:xfrm>
          <a:prstGeom prst="rect">
            <a:avLst/>
          </a:prstGeom>
        </p:spPr>
      </p:pic>
      <p:sp>
        <p:nvSpPr>
          <p:cNvPr id="7" name="화살표: 위쪽/아래쪽 6">
            <a:extLst>
              <a:ext uri="{FF2B5EF4-FFF2-40B4-BE49-F238E27FC236}">
                <a16:creationId xmlns:a16="http://schemas.microsoft.com/office/drawing/2014/main" id="{70510376-F6F9-46D3-BB4D-C7F810C34F12}"/>
              </a:ext>
            </a:extLst>
          </p:cNvPr>
          <p:cNvSpPr/>
          <p:nvPr/>
        </p:nvSpPr>
        <p:spPr>
          <a:xfrm>
            <a:off x="7498692" y="3581415"/>
            <a:ext cx="685800" cy="1422781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61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46860" y="2008726"/>
            <a:ext cx="874621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2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 구하기</a:t>
            </a:r>
            <a:endParaRPr lang="en-US" altLang="ko-KR" sz="52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sz="52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ko-KR" altLang="en-US" sz="5200" b="1" dirty="0">
                <a:solidFill>
                  <a:srgbClr val="0070C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단계 </a:t>
            </a:r>
            <a:r>
              <a:rPr lang="en-US" altLang="ko-KR" sz="5200" b="1" dirty="0">
                <a:solidFill>
                  <a:srgbClr val="0070C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 : </a:t>
            </a:r>
            <a:r>
              <a:rPr lang="ko-KR" altLang="en-US" sz="5200" b="1" dirty="0">
                <a:solidFill>
                  <a:srgbClr val="0070C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재귀해 구하기</a:t>
            </a:r>
            <a:endParaRPr lang="en-US" altLang="ko-KR" sz="5200" b="1" dirty="0">
              <a:solidFill>
                <a:srgbClr val="0070C0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1348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최적 부분 구조를 찾아보는 방법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1686135"/>
            <a:ext cx="792692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200" dirty="0"/>
              <a:t>문제의 해법에 선택하는 과정을 포함하는지 확인</a:t>
            </a:r>
            <a:endParaRPr lang="en-US" altLang="ko-KR" sz="2200" dirty="0"/>
          </a:p>
          <a:p>
            <a:endParaRPr lang="en-US" altLang="ko-KR" sz="2200" dirty="0"/>
          </a:p>
          <a:p>
            <a:r>
              <a:rPr lang="en-US" altLang="ko-KR" sz="2200" dirty="0"/>
              <a:t>2. </a:t>
            </a:r>
            <a:r>
              <a:rPr lang="ko-KR" altLang="en-US" sz="2200" dirty="0"/>
              <a:t>주어진 문제에 대해서 최적해에 이를 수 있는 선택이 있다고 가정하고 문제를 푼다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3. </a:t>
            </a:r>
            <a:r>
              <a:rPr lang="ko-KR" altLang="en-US" sz="2200" dirty="0"/>
              <a:t>주어진 이 선택에 대해서 발생되는 부분문제가 어떤 것인지를 정하고 그 부분문제의 범위를 어떻게 가장 잘 표현할 수 있는지 정한다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4. </a:t>
            </a:r>
            <a:r>
              <a:rPr lang="ko-KR" altLang="en-US" sz="2200" dirty="0"/>
              <a:t>잘라 붙이기 방법을 사용하여 부분 문제들의 해가 최적임을 보인다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533481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단계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 :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재귀해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8" name="그림 7" descr="개체, 안테나, 시계이(가) 표시된 사진&#10;&#10;자동 생성된 설명">
            <a:extLst>
              <a:ext uri="{FF2B5EF4-FFF2-40B4-BE49-F238E27FC236}">
                <a16:creationId xmlns:a16="http://schemas.microsoft.com/office/drawing/2014/main" id="{EF9304B9-916D-4187-8950-E1316561B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501" y="2709739"/>
            <a:ext cx="8545575" cy="12908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49113A1-CA8A-4AD5-B44D-8AF2ECCCA6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363" y="1794735"/>
            <a:ext cx="8476713" cy="55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604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46860" y="2008726"/>
            <a:ext cx="874621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2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 구하기</a:t>
            </a:r>
            <a:endParaRPr lang="en-US" altLang="ko-KR" sz="52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sz="52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ko-KR" altLang="en-US" sz="5200" b="1" dirty="0">
                <a:solidFill>
                  <a:srgbClr val="0070C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단계 </a:t>
            </a:r>
            <a:r>
              <a:rPr lang="en-US" altLang="ko-KR" sz="5200" b="1" dirty="0">
                <a:solidFill>
                  <a:srgbClr val="0070C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3 : LCS</a:t>
            </a:r>
            <a:r>
              <a:rPr lang="ko-KR" altLang="en-US" sz="5200" b="1" dirty="0">
                <a:solidFill>
                  <a:srgbClr val="0070C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길이 계산</a:t>
            </a:r>
            <a:endParaRPr lang="en-US" altLang="ko-KR" sz="5200" b="1" dirty="0">
              <a:solidFill>
                <a:srgbClr val="0070C0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82054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단계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3 : LCS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의 길이 계산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5CF207-7E76-4BA0-93E2-0404928C5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7439" y="1569558"/>
            <a:ext cx="6069516" cy="513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59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단계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3 : LCS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의 길이 계산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09BD27-F83F-46EE-87D4-67F0A7F26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437" y="1897247"/>
            <a:ext cx="4575868" cy="456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564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46860" y="2008726"/>
            <a:ext cx="874621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52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 구하기</a:t>
            </a:r>
            <a:endParaRPr lang="en-US" altLang="ko-KR" sz="52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endParaRPr lang="en-US" altLang="ko-KR" sz="52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  <a:p>
            <a:r>
              <a:rPr lang="ko-KR" altLang="en-US" sz="5200" b="1" dirty="0">
                <a:solidFill>
                  <a:srgbClr val="0070C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단계 </a:t>
            </a:r>
            <a:r>
              <a:rPr lang="en-US" altLang="ko-KR" sz="5200" b="1" dirty="0">
                <a:solidFill>
                  <a:srgbClr val="0070C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4 : LCS</a:t>
            </a:r>
            <a:r>
              <a:rPr lang="ko-KR" altLang="en-US" sz="5200" b="1" dirty="0">
                <a:solidFill>
                  <a:srgbClr val="0070C0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구성하기</a:t>
            </a:r>
            <a:endParaRPr lang="en-US" altLang="ko-KR" sz="5200" b="1" dirty="0">
              <a:solidFill>
                <a:srgbClr val="0070C0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723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단계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4 : LCS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구성하기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F7728D-A469-473A-B8BA-8D3C55F61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96" y="1934636"/>
            <a:ext cx="6418854" cy="405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9443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단계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4 : LCS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구성하기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8F15D5-CA8C-4035-BF6C-B2EBA3D07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665" y="1805807"/>
            <a:ext cx="4938425" cy="4926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13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코드 향상시키기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88DE2D-7613-4A69-8B92-1DB1DE7C6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691" y="2133063"/>
            <a:ext cx="3270318" cy="32622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78407A-D18A-4202-B154-47E27A77D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506" y="3255220"/>
            <a:ext cx="2940109" cy="128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11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코드 향상시키기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88DE2D-7613-4A69-8B92-1DB1DE7C6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59" y="1659609"/>
            <a:ext cx="5275207" cy="526211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DD335F0-5920-4BB3-9F58-3BB2B7BC71E9}"/>
              </a:ext>
            </a:extLst>
          </p:cNvPr>
          <p:cNvSpPr/>
          <p:nvPr/>
        </p:nvSpPr>
        <p:spPr>
          <a:xfrm>
            <a:off x="4946194" y="2743369"/>
            <a:ext cx="1173480" cy="1283563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6CD686-8D41-4F6F-9B7B-94AA645D59E1}"/>
              </a:ext>
            </a:extLst>
          </p:cNvPr>
          <p:cNvSpPr/>
          <p:nvPr/>
        </p:nvSpPr>
        <p:spPr>
          <a:xfrm>
            <a:off x="5835697" y="3671455"/>
            <a:ext cx="1173480" cy="1283563"/>
          </a:xfrm>
          <a:prstGeom prst="rect">
            <a:avLst/>
          </a:prstGeom>
          <a:noFill/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7" name="그림 6" descr="개체, 시계이(가) 표시된 사진&#10;&#10;자동 생성된 설명">
            <a:extLst>
              <a:ext uri="{FF2B5EF4-FFF2-40B4-BE49-F238E27FC236}">
                <a16:creationId xmlns:a16="http://schemas.microsoft.com/office/drawing/2014/main" id="{E125B57A-5CFD-4B85-847D-9366C4EBE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323" y="3671455"/>
            <a:ext cx="3500156" cy="102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77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rgbClr val="00B0F0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15.4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최대 공통 부분 수열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4297715" y="2613392"/>
            <a:ext cx="6585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0" b="1" dirty="0">
                <a:solidFill>
                  <a:srgbClr val="5B9BD5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6709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최적 부분 구조를 고려해야할 조건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1686135"/>
            <a:ext cx="79269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200" dirty="0"/>
              <a:t>문제의 최적해를 구하기 위해 부분 문제가 몇 개나 되는지</a:t>
            </a:r>
            <a:endParaRPr lang="en-US" altLang="ko-KR" sz="2200" dirty="0"/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어떤 부분문제가 원래 문제의 최적해에 사용되는지 몇가지 선택을 고려해야 하는지</a:t>
            </a:r>
            <a:r>
              <a:rPr lang="en-US" altLang="ko-KR" sz="2200" dirty="0"/>
              <a:t> </a:t>
            </a:r>
            <a:endParaRPr lang="ko-KR" altLang="en-US" sz="2200" dirty="0"/>
          </a:p>
        </p:txBody>
      </p:sp>
      <p:pic>
        <p:nvPicPr>
          <p:cNvPr id="3" name="그림 2" descr="개체이(가) 표시된 사진&#10;&#10;자동 생성된 설명">
            <a:extLst>
              <a:ext uri="{FF2B5EF4-FFF2-40B4-BE49-F238E27FC236}">
                <a16:creationId xmlns:a16="http://schemas.microsoft.com/office/drawing/2014/main" id="{71486267-8DCA-42CC-AFBB-04E2E84B5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48" y="3192759"/>
            <a:ext cx="5251860" cy="13182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ABBE33-BDEE-48DE-B5EA-8E6611C2B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54" y="4884067"/>
            <a:ext cx="7822448" cy="5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8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알고리즘 수행시간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1686135"/>
            <a:ext cx="79269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200" dirty="0"/>
              <a:t>조립라인 스케줄링</a:t>
            </a:r>
            <a:endParaRPr lang="en-US" altLang="ko-KR" sz="2200" dirty="0"/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endParaRPr lang="en-US" altLang="ko-KR" sz="2200" dirty="0"/>
          </a:p>
          <a:p>
            <a:pPr marL="457200" indent="-457200">
              <a:buAutoNum type="arabicPeriod"/>
            </a:pPr>
            <a:r>
              <a:rPr lang="ko-KR" altLang="en-US" sz="2200" dirty="0"/>
              <a:t>행렬 곱 문제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7F2F52-299C-4443-B22E-5A744206A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23" y="2103297"/>
            <a:ext cx="1576614" cy="889372"/>
          </a:xfrm>
          <a:prstGeom prst="rect">
            <a:avLst/>
          </a:prstGeom>
        </p:spPr>
      </p:pic>
      <p:pic>
        <p:nvPicPr>
          <p:cNvPr id="10" name="그림 9" descr="개체이(가) 표시된 사진&#10;&#10;자동 생성된 설명">
            <a:extLst>
              <a:ext uri="{FF2B5EF4-FFF2-40B4-BE49-F238E27FC236}">
                <a16:creationId xmlns:a16="http://schemas.microsoft.com/office/drawing/2014/main" id="{5DBA60A8-C533-4135-94A4-2C6463749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47" y="3748064"/>
            <a:ext cx="2475892" cy="1113496"/>
          </a:xfrm>
          <a:prstGeom prst="rect">
            <a:avLst/>
          </a:prstGeom>
        </p:spPr>
      </p:pic>
      <p:pic>
        <p:nvPicPr>
          <p:cNvPr id="13" name="그림 12" descr="개체이(가) 표시된 사진&#10;&#10;자동 생성된 설명">
            <a:extLst>
              <a:ext uri="{FF2B5EF4-FFF2-40B4-BE49-F238E27FC236}">
                <a16:creationId xmlns:a16="http://schemas.microsoft.com/office/drawing/2014/main" id="{38E1A6BB-5F52-4E23-8DAB-1D4B2F35C5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95" y="3768676"/>
            <a:ext cx="2162253" cy="1113496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7F0C5E5-FAD9-4B2F-A773-AF44D68B278C}"/>
              </a:ext>
            </a:extLst>
          </p:cNvPr>
          <p:cNvSpPr/>
          <p:nvPr/>
        </p:nvSpPr>
        <p:spPr>
          <a:xfrm>
            <a:off x="7010400" y="3950563"/>
            <a:ext cx="579120" cy="74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2B56293-EB5C-4369-9BF6-1D9183D49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357" y="2115341"/>
            <a:ext cx="1576614" cy="889372"/>
          </a:xfrm>
          <a:prstGeom prst="rect">
            <a:avLst/>
          </a:prstGeom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F14631F0-079E-4F8F-8B8E-49E9260498DA}"/>
              </a:ext>
            </a:extLst>
          </p:cNvPr>
          <p:cNvSpPr/>
          <p:nvPr/>
        </p:nvSpPr>
        <p:spPr>
          <a:xfrm>
            <a:off x="6753443" y="2183396"/>
            <a:ext cx="579120" cy="7433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23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 err="1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그리디와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 동적 프로그래밍의 차이점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DBE95B-B2CD-46AB-84A2-C30848E0BAA1}"/>
              </a:ext>
            </a:extLst>
          </p:cNvPr>
          <p:cNvSpPr txBox="1"/>
          <p:nvPr/>
        </p:nvSpPr>
        <p:spPr>
          <a:xfrm>
            <a:off x="4005992" y="1686135"/>
            <a:ext cx="7926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200" dirty="0"/>
              <a:t>동적 프로그래밍</a:t>
            </a:r>
            <a:endParaRPr lang="en-US" altLang="ko-KR" sz="2200" dirty="0"/>
          </a:p>
          <a:p>
            <a:pPr marL="342900" indent="-342900">
              <a:buFontTx/>
              <a:buChar char="-"/>
            </a:pPr>
            <a:r>
              <a:rPr lang="ko-KR" altLang="en-US" sz="2200" dirty="0"/>
              <a:t>상향식으로 올라가면서 값을 결정한다</a:t>
            </a:r>
            <a:r>
              <a:rPr lang="en-US" altLang="ko-KR" sz="22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altLang="ko-KR" sz="2200" dirty="0"/>
              <a:t>Ex) </a:t>
            </a:r>
            <a:r>
              <a:rPr lang="ko-KR" altLang="en-US" sz="2200" dirty="0"/>
              <a:t>조립라인 </a:t>
            </a:r>
            <a:r>
              <a:rPr lang="ko-KR" altLang="en-US" sz="2200" dirty="0" err="1"/>
              <a:t>스케쥴문제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pPr marL="342900" indent="-342900">
              <a:buFontTx/>
              <a:buChar char="-"/>
            </a:pPr>
            <a:endParaRPr lang="en-US" altLang="ko-KR" sz="2200" dirty="0"/>
          </a:p>
          <a:p>
            <a:pPr marL="342900" indent="-342900">
              <a:buFontTx/>
              <a:buChar char="-"/>
            </a:pPr>
            <a:endParaRPr lang="en-US" altLang="ko-KR" sz="2200" dirty="0"/>
          </a:p>
          <a:p>
            <a:pPr marL="342900" indent="-342900">
              <a:buFontTx/>
              <a:buChar char="-"/>
            </a:pPr>
            <a:endParaRPr lang="en-US" altLang="ko-KR" sz="2200" dirty="0"/>
          </a:p>
          <a:p>
            <a:pPr marL="342900" indent="-342900">
              <a:buFontTx/>
              <a:buChar char="-"/>
            </a:pPr>
            <a:endParaRPr lang="en-US" altLang="ko-KR" sz="2200" dirty="0"/>
          </a:p>
          <a:p>
            <a:r>
              <a:rPr lang="en-US" altLang="ko-KR" sz="2200" dirty="0"/>
              <a:t>2. </a:t>
            </a:r>
            <a:r>
              <a:rPr lang="ko-KR" altLang="en-US" sz="2200" dirty="0" err="1"/>
              <a:t>그리디</a:t>
            </a:r>
            <a:r>
              <a:rPr lang="ko-KR" altLang="en-US" sz="2200" dirty="0"/>
              <a:t> 알고리즘</a:t>
            </a:r>
            <a:endParaRPr lang="en-US" altLang="ko-KR" sz="2200" dirty="0"/>
          </a:p>
          <a:p>
            <a:pPr marL="342900" indent="-342900">
              <a:buFontTx/>
              <a:buChar char="-"/>
            </a:pPr>
            <a:r>
              <a:rPr lang="ko-KR" altLang="en-US" sz="2200" dirty="0"/>
              <a:t>하향식으로 내려가면서 값을 결정한다</a:t>
            </a:r>
            <a:r>
              <a:rPr lang="en-US" altLang="ko-KR" sz="2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71580D-6CE0-4B85-9594-57FC5EED9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2302" y="2903669"/>
            <a:ext cx="2392887" cy="502964"/>
          </a:xfrm>
          <a:prstGeom prst="rect">
            <a:avLst/>
          </a:prstGeom>
        </p:spPr>
      </p:pic>
      <p:pic>
        <p:nvPicPr>
          <p:cNvPr id="9" name="그림 8" descr="개체이(가) 표시된 사진&#10;&#10;자동 생성된 설명">
            <a:extLst>
              <a:ext uri="{FF2B5EF4-FFF2-40B4-BE49-F238E27FC236}">
                <a16:creationId xmlns:a16="http://schemas.microsoft.com/office/drawing/2014/main" id="{362C9C68-388C-4058-83E0-79DEC4614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388" y="2791104"/>
            <a:ext cx="1014849" cy="69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5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미묘한 문제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경로 문제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0" y="2056349"/>
            <a:ext cx="84751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비가중</a:t>
            </a:r>
            <a:r>
              <a:rPr lang="ko-KR" altLang="en-US" sz="2400" dirty="0"/>
              <a:t> 최단경로 </a:t>
            </a:r>
            <a:r>
              <a:rPr lang="en-US" altLang="ko-KR" sz="2400" dirty="0"/>
              <a:t>: U</a:t>
            </a:r>
            <a:r>
              <a:rPr lang="ko-KR" altLang="en-US" sz="2400" dirty="0"/>
              <a:t>에서 </a:t>
            </a:r>
            <a:r>
              <a:rPr lang="en-US" altLang="ko-KR" sz="2400" dirty="0"/>
              <a:t>V</a:t>
            </a:r>
            <a:r>
              <a:rPr lang="ko-KR" altLang="en-US" sz="2400" dirty="0"/>
              <a:t>까지 가장 적은 개수의 간선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비가중</a:t>
            </a:r>
            <a:r>
              <a:rPr lang="ko-KR" altLang="en-US" sz="2400" dirty="0"/>
              <a:t> 최장 단순경로 </a:t>
            </a:r>
            <a:r>
              <a:rPr lang="en-US" altLang="ko-KR" sz="2400" dirty="0"/>
              <a:t>: </a:t>
            </a:r>
            <a:r>
              <a:rPr lang="ko-KR" altLang="en-US" sz="2400" dirty="0"/>
              <a:t> </a:t>
            </a:r>
            <a:r>
              <a:rPr lang="en-US" altLang="ko-KR" sz="2400" dirty="0"/>
              <a:t>U</a:t>
            </a:r>
            <a:r>
              <a:rPr lang="ko-KR" altLang="en-US" sz="2400" dirty="0"/>
              <a:t>에서 </a:t>
            </a:r>
            <a:r>
              <a:rPr lang="en-US" altLang="ko-KR" sz="2400" dirty="0"/>
              <a:t>V</a:t>
            </a:r>
            <a:r>
              <a:rPr lang="ko-KR" altLang="en-US" sz="2400" dirty="0"/>
              <a:t>까지 가장 많은 개수의 간선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7EDB89-2CB9-4AC0-8F96-7758EAA50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929" y="2527058"/>
            <a:ext cx="1657623" cy="9019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4DF125-C496-4D48-B56C-8A671BD8B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667" y="2626238"/>
            <a:ext cx="3405842" cy="90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1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미묘한 문제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경로 문제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27741" y="901305"/>
            <a:ext cx="8475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비가중</a:t>
            </a:r>
            <a:r>
              <a:rPr lang="ko-KR" altLang="en-US" sz="2400" dirty="0"/>
              <a:t> 최장 단순경로 </a:t>
            </a:r>
            <a:r>
              <a:rPr lang="en-US" altLang="ko-KR" sz="2400" dirty="0"/>
              <a:t>: U</a:t>
            </a:r>
            <a:r>
              <a:rPr lang="ko-KR" altLang="en-US" sz="2400" dirty="0"/>
              <a:t>에서 </a:t>
            </a:r>
            <a:r>
              <a:rPr lang="en-US" altLang="ko-KR" sz="2400" dirty="0"/>
              <a:t>V</a:t>
            </a:r>
            <a:r>
              <a:rPr lang="ko-KR" altLang="en-US" sz="2400" dirty="0"/>
              <a:t>까지 가장 많은 개수의 간선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7EDB89-2CB9-4AC0-8F96-7758EAA50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825" y="2796673"/>
            <a:ext cx="1657623" cy="9019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4DF125-C496-4D48-B56C-8A671BD8B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667" y="2926753"/>
            <a:ext cx="3405842" cy="901942"/>
          </a:xfrm>
          <a:prstGeom prst="rect">
            <a:avLst/>
          </a:prstGeom>
        </p:spPr>
      </p:pic>
      <p:pic>
        <p:nvPicPr>
          <p:cNvPr id="6" name="그림 5" descr="시계, 개체이(가) 표시된 사진&#10;&#10;자동 생성된 설명">
            <a:extLst>
              <a:ext uri="{FF2B5EF4-FFF2-40B4-BE49-F238E27FC236}">
                <a16:creationId xmlns:a16="http://schemas.microsoft.com/office/drawing/2014/main" id="{7E1FCD08-107F-4FBA-ADC5-1949DE2B3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256" y="3764165"/>
            <a:ext cx="2926334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2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>
            <a:cxnSpLocks/>
          </p:cNvCxnSpPr>
          <p:nvPr/>
        </p:nvCxnSpPr>
        <p:spPr>
          <a:xfrm>
            <a:off x="2857355" y="3155151"/>
            <a:ext cx="0" cy="7954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8159" y="0"/>
            <a:ext cx="3997833" cy="2841179"/>
            <a:chOff x="6061526" y="-6350"/>
            <a:chExt cx="3663949" cy="2292349"/>
          </a:xfrm>
        </p:grpSpPr>
        <p:sp>
          <p:nvSpPr>
            <p:cNvPr id="26" name="자유형 25"/>
            <p:cNvSpPr/>
            <p:nvPr/>
          </p:nvSpPr>
          <p:spPr>
            <a:xfrm flipV="1">
              <a:off x="9250495" y="-6350"/>
              <a:ext cx="474980" cy="464409"/>
            </a:xfrm>
            <a:custGeom>
              <a:avLst/>
              <a:gdLst>
                <a:gd name="connsiteX0" fmla="*/ 415242 w 474980"/>
                <a:gd name="connsiteY0" fmla="*/ 464409 h 464409"/>
                <a:gd name="connsiteX1" fmla="*/ 466685 w 474980"/>
                <a:gd name="connsiteY1" fmla="*/ 464409 h 464409"/>
                <a:gd name="connsiteX2" fmla="*/ 463920 w 474980"/>
                <a:gd name="connsiteY2" fmla="*/ 458059 h 464409"/>
                <a:gd name="connsiteX3" fmla="*/ 474980 w 474980"/>
                <a:gd name="connsiteY3" fmla="*/ 458059 h 464409"/>
                <a:gd name="connsiteX4" fmla="*/ 462181 w 474980"/>
                <a:gd name="connsiteY4" fmla="*/ 454066 h 464409"/>
                <a:gd name="connsiteX5" fmla="*/ 264460 w 474980"/>
                <a:gd name="connsiteY5" fmla="*/ 0 h 464409"/>
                <a:gd name="connsiteX6" fmla="*/ 0 w 474980"/>
                <a:gd name="connsiteY6" fmla="*/ 458059 h 464409"/>
                <a:gd name="connsiteX7" fmla="*/ 395329 w 474980"/>
                <a:gd name="connsiteY7" fmla="*/ 458059 h 464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4980" h="464409">
                  <a:moveTo>
                    <a:pt x="415242" y="464409"/>
                  </a:moveTo>
                  <a:lnTo>
                    <a:pt x="466685" y="464409"/>
                  </a:lnTo>
                  <a:lnTo>
                    <a:pt x="463920" y="458059"/>
                  </a:lnTo>
                  <a:lnTo>
                    <a:pt x="474980" y="458059"/>
                  </a:lnTo>
                  <a:lnTo>
                    <a:pt x="462181" y="454066"/>
                  </a:lnTo>
                  <a:lnTo>
                    <a:pt x="264460" y="0"/>
                  </a:lnTo>
                  <a:lnTo>
                    <a:pt x="0" y="458059"/>
                  </a:lnTo>
                  <a:lnTo>
                    <a:pt x="395329" y="458059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자유형 13"/>
            <p:cNvSpPr/>
            <p:nvPr/>
          </p:nvSpPr>
          <p:spPr>
            <a:xfrm flipV="1">
              <a:off x="6061526" y="0"/>
              <a:ext cx="3430733" cy="1916145"/>
            </a:xfrm>
            <a:custGeom>
              <a:avLst/>
              <a:gdLst>
                <a:gd name="connsiteX0" fmla="*/ 0 w 3430733"/>
                <a:gd name="connsiteY0" fmla="*/ 1916145 h 1916145"/>
                <a:gd name="connsiteX1" fmla="*/ 3136179 w 3430733"/>
                <a:gd name="connsiteY1" fmla="*/ 1916145 h 1916145"/>
                <a:gd name="connsiteX2" fmla="*/ 3430733 w 3430733"/>
                <a:gd name="connsiteY2" fmla="*/ 1405963 h 1916145"/>
                <a:gd name="connsiteX3" fmla="*/ 2818514 w 3430733"/>
                <a:gd name="connsiteY3" fmla="*/ 0 h 1916145"/>
                <a:gd name="connsiteX4" fmla="*/ 1797554 w 3430733"/>
                <a:gd name="connsiteY4" fmla="*/ 0 h 1916145"/>
                <a:gd name="connsiteX5" fmla="*/ 0 w 3430733"/>
                <a:gd name="connsiteY5" fmla="*/ 773145 h 1916145"/>
                <a:gd name="connsiteX6" fmla="*/ 0 w 3430733"/>
                <a:gd name="connsiteY6" fmla="*/ 1916145 h 1916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0733" h="1916145">
                  <a:moveTo>
                    <a:pt x="0" y="1916145"/>
                  </a:moveTo>
                  <a:lnTo>
                    <a:pt x="3136179" y="1916145"/>
                  </a:lnTo>
                  <a:lnTo>
                    <a:pt x="3430733" y="1405963"/>
                  </a:lnTo>
                  <a:lnTo>
                    <a:pt x="2818514" y="0"/>
                  </a:lnTo>
                  <a:lnTo>
                    <a:pt x="1797554" y="0"/>
                  </a:lnTo>
                  <a:lnTo>
                    <a:pt x="0" y="773145"/>
                  </a:lnTo>
                  <a:lnTo>
                    <a:pt x="0" y="1916145"/>
                  </a:lnTo>
                  <a:close/>
                </a:path>
              </a:pathLst>
            </a:custGeom>
            <a:solidFill>
              <a:srgbClr val="41C9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/>
          </p:nvSpPr>
          <p:spPr>
            <a:xfrm flipV="1">
              <a:off x="7965376" y="1961863"/>
              <a:ext cx="894756" cy="324136"/>
            </a:xfrm>
            <a:custGeom>
              <a:avLst/>
              <a:gdLst>
                <a:gd name="connsiteX0" fmla="*/ 0 w 894756"/>
                <a:gd name="connsiteY0" fmla="*/ 324136 h 324136"/>
                <a:gd name="connsiteX1" fmla="*/ 894756 w 894756"/>
                <a:gd name="connsiteY1" fmla="*/ 324136 h 324136"/>
                <a:gd name="connsiteX2" fmla="*/ 753613 w 894756"/>
                <a:gd name="connsiteY2" fmla="*/ 0 h 324136"/>
                <a:gd name="connsiteX3" fmla="*/ 0 w 894756"/>
                <a:gd name="connsiteY3" fmla="*/ 324136 h 324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756" h="324136">
                  <a:moveTo>
                    <a:pt x="0" y="324136"/>
                  </a:moveTo>
                  <a:lnTo>
                    <a:pt x="894756" y="324136"/>
                  </a:lnTo>
                  <a:lnTo>
                    <a:pt x="753613" y="0"/>
                  </a:lnTo>
                  <a:lnTo>
                    <a:pt x="0" y="324136"/>
                  </a:lnTo>
                  <a:close/>
                </a:path>
              </a:pathLst>
            </a:custGeom>
            <a:solidFill>
              <a:srgbClr val="4C50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-10891" y="303681"/>
            <a:ext cx="371958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Introduction to Algorithms</a:t>
            </a:r>
          </a:p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15. </a:t>
            </a:r>
            <a:r>
              <a:rPr lang="ko-KR" altLang="en-US" sz="2800" b="1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동적 프로그래밍</a:t>
            </a:r>
            <a:endParaRPr lang="en-US" altLang="ko-KR" sz="2800" b="1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693119" y="2926753"/>
            <a:ext cx="328471" cy="328468"/>
          </a:xfrm>
          <a:prstGeom prst="ellipse">
            <a:avLst/>
          </a:prstGeom>
          <a:solidFill>
            <a:srgbClr val="41C9D3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01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2693119" y="3767897"/>
            <a:ext cx="328471" cy="32846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prstClr val="white"/>
                </a:solidFill>
              </a:rPr>
              <a:t>02</a:t>
            </a:r>
            <a:endParaRPr lang="ko-KR" altLang="en-US" sz="900" b="1" dirty="0">
              <a:solidFill>
                <a:prstClr val="white"/>
              </a:solidFill>
            </a:endParaRPr>
          </a:p>
        </p:txBody>
      </p:sp>
      <p:cxnSp>
        <p:nvCxnSpPr>
          <p:cNvPr id="47" name="직선 연결선 46"/>
          <p:cNvCxnSpPr>
            <a:stCxn id="14" idx="5"/>
          </p:cNvCxnSpPr>
          <p:nvPr/>
        </p:nvCxnSpPr>
        <p:spPr>
          <a:xfrm flipH="1">
            <a:off x="-1568455" y="1424525"/>
            <a:ext cx="1576614" cy="102022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2EB32F-BFD3-4F41-A447-F35E1AC057A8}"/>
              </a:ext>
            </a:extLst>
          </p:cNvPr>
          <p:cNvSpPr/>
          <p:nvPr/>
        </p:nvSpPr>
        <p:spPr>
          <a:xfrm>
            <a:off x="3770575" y="253013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15.3 </a:t>
            </a:r>
            <a:r>
              <a:rPr lang="ko-KR" altLang="en-US" sz="2800" b="1" dirty="0">
                <a:solidFill>
                  <a:srgbClr val="4C5064"/>
                </a:solidFill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동적 프로그래밍의 요소</a:t>
            </a:r>
            <a:endParaRPr lang="en-US" altLang="ko-KR" sz="2800" b="1" dirty="0">
              <a:solidFill>
                <a:srgbClr val="4C5064"/>
              </a:solidFill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03404-6D16-4372-A35E-A4FA56BFCAC2}"/>
              </a:ext>
            </a:extLst>
          </p:cNvPr>
          <p:cNvSpPr txBox="1"/>
          <p:nvPr/>
        </p:nvSpPr>
        <p:spPr>
          <a:xfrm>
            <a:off x="-103354" y="2982934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15.3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동적 프로그래밍의 요소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EDDE0D-A33B-4174-8BFA-F2C3DC6A020C}"/>
              </a:ext>
            </a:extLst>
          </p:cNvPr>
          <p:cNvSpPr txBox="1"/>
          <p:nvPr/>
        </p:nvSpPr>
        <p:spPr>
          <a:xfrm>
            <a:off x="-148116" y="3764165"/>
            <a:ext cx="2677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15.4 </a:t>
            </a:r>
            <a:r>
              <a:rPr lang="ko-KR" altLang="en-US" sz="1400" b="1" i="1" dirty="0">
                <a:solidFill>
                  <a:srgbClr val="4C5064"/>
                </a:solidFill>
                <a:latin typeface="+mn-ea"/>
                <a:cs typeface="Aharoni" panose="02010803020104030203" pitchFamily="2" charset="-79"/>
              </a:rPr>
              <a:t>최대 공통 부분 수열</a:t>
            </a:r>
            <a:endParaRPr lang="ko-KR" altLang="en-US" sz="1100" i="1" dirty="0">
              <a:solidFill>
                <a:srgbClr val="4C5064"/>
              </a:solidFill>
              <a:latin typeface="+mn-ea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4D75CE9-6732-4643-A769-90A2B9533434}"/>
              </a:ext>
            </a:extLst>
          </p:cNvPr>
          <p:cNvSpPr/>
          <p:nvPr/>
        </p:nvSpPr>
        <p:spPr>
          <a:xfrm>
            <a:off x="3770575" y="1162915"/>
            <a:ext cx="87462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-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미묘한 문제 </a:t>
            </a:r>
            <a:r>
              <a:rPr lang="en-US" altLang="ko-KR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: </a:t>
            </a:r>
            <a:r>
              <a:rPr lang="ko-KR" altLang="en-US" sz="2800" b="1" dirty="0">
                <a:latin typeface="KoPubWorld돋움체_Pro Bold" panose="00000800000000000000" pitchFamily="50" charset="-127"/>
                <a:ea typeface="KoPubWorld돋움체_Pro Bold" panose="00000800000000000000" pitchFamily="50" charset="-127"/>
                <a:cs typeface="KoPubWorld돋움체_Pro Bold" panose="00000800000000000000" pitchFamily="50" charset="-127"/>
              </a:rPr>
              <a:t>경로 문제</a:t>
            </a:r>
            <a:endParaRPr lang="en-US" altLang="ko-KR" sz="2800" b="1" dirty="0">
              <a:latin typeface="KoPubWorld돋움체_Pro Bold" panose="00000800000000000000" pitchFamily="50" charset="-127"/>
              <a:ea typeface="KoPubWorld돋움체_Pro Bold" panose="00000800000000000000" pitchFamily="50" charset="-127"/>
              <a:cs typeface="KoPubWorld돋움체_Pro Bold" panose="000008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DF51C-2301-4D9D-87A7-ACB92AA8610E}"/>
              </a:ext>
            </a:extLst>
          </p:cNvPr>
          <p:cNvSpPr txBox="1"/>
          <p:nvPr/>
        </p:nvSpPr>
        <p:spPr>
          <a:xfrm>
            <a:off x="3708690" y="2056349"/>
            <a:ext cx="84751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비가중</a:t>
            </a:r>
            <a:r>
              <a:rPr lang="ko-KR" altLang="en-US" sz="2400" dirty="0"/>
              <a:t> 최단경로는 독립적이다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비가중</a:t>
            </a:r>
            <a:r>
              <a:rPr lang="ko-KR" altLang="en-US" sz="2400" dirty="0"/>
              <a:t> 최장 단순경로는 독립적이지 않다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6" name="그림 5" descr="개체, 하늘, 시계, 손목시계이(가) 표시된 사진&#10;&#10;자동 생성된 설명">
            <a:extLst>
              <a:ext uri="{FF2B5EF4-FFF2-40B4-BE49-F238E27FC236}">
                <a16:creationId xmlns:a16="http://schemas.microsoft.com/office/drawing/2014/main" id="{E68F2F63-EDEF-4E9A-832F-A5F6A2675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06" y="2576226"/>
            <a:ext cx="1586400" cy="7144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FEF35A-CA3E-403F-A05C-1C9C57503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735" y="2505866"/>
            <a:ext cx="1837639" cy="661021"/>
          </a:xfrm>
          <a:prstGeom prst="rect">
            <a:avLst/>
          </a:prstGeom>
        </p:spPr>
      </p:pic>
      <p:pic>
        <p:nvPicPr>
          <p:cNvPr id="13" name="그림 12" descr="개체, 하늘, 시계, 손목시계이(가) 표시된 사진&#10;&#10;자동 생성된 설명">
            <a:extLst>
              <a:ext uri="{FF2B5EF4-FFF2-40B4-BE49-F238E27FC236}">
                <a16:creationId xmlns:a16="http://schemas.microsoft.com/office/drawing/2014/main" id="{C4D4F506-D943-4408-8773-CF5DB8B06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75" y="4096365"/>
            <a:ext cx="5068645" cy="946554"/>
          </a:xfrm>
          <a:prstGeom prst="rect">
            <a:avLst/>
          </a:prstGeom>
        </p:spPr>
      </p:pic>
      <p:pic>
        <p:nvPicPr>
          <p:cNvPr id="16" name="그림 15" descr="개체, 시계이(가) 표시된 사진&#10;&#10;자동 생성된 설명">
            <a:extLst>
              <a:ext uri="{FF2B5EF4-FFF2-40B4-BE49-F238E27FC236}">
                <a16:creationId xmlns:a16="http://schemas.microsoft.com/office/drawing/2014/main" id="{A75295A5-EB40-4D1F-802F-B781A7A74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574" y="5143942"/>
            <a:ext cx="4785800" cy="97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29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1380</Words>
  <Application>Microsoft Office PowerPoint</Application>
  <PresentationFormat>와이드스크린</PresentationFormat>
  <Paragraphs>390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4" baseType="lpstr">
      <vt:lpstr>KoPubWorld돋움체 Bold</vt:lpstr>
      <vt:lpstr>KoPubWorld돋움체_Pro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 </cp:lastModifiedBy>
  <cp:revision>95</cp:revision>
  <dcterms:created xsi:type="dcterms:W3CDTF">2017-05-27T05:45:32Z</dcterms:created>
  <dcterms:modified xsi:type="dcterms:W3CDTF">2019-08-25T11:29:06Z</dcterms:modified>
</cp:coreProperties>
</file>