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302" r:id="rId5"/>
    <p:sldId id="303" r:id="rId6"/>
    <p:sldId id="304" r:id="rId7"/>
    <p:sldId id="305" r:id="rId8"/>
    <p:sldId id="273" r:id="rId9"/>
    <p:sldId id="306" r:id="rId10"/>
    <p:sldId id="307" r:id="rId11"/>
    <p:sldId id="296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0" r:id="rId23"/>
    <p:sldId id="318" r:id="rId24"/>
    <p:sldId id="319" r:id="rId25"/>
    <p:sldId id="265" r:id="rId26"/>
    <p:sldId id="266" r:id="rId27"/>
    <p:sldId id="321" r:id="rId28"/>
    <p:sldId id="322" r:id="rId29"/>
    <p:sldId id="323" r:id="rId30"/>
    <p:sldId id="324" r:id="rId31"/>
    <p:sldId id="325" r:id="rId32"/>
    <p:sldId id="272" r:id="rId33"/>
  </p:sldIdLst>
  <p:sldSz cx="13004800" cy="9753600"/>
  <p:notesSz cx="6858000" cy="9144000"/>
  <p:embeddedFontLst>
    <p:embeddedFont>
      <p:font typeface="HY견고딕" panose="02030600000101010101" pitchFamily="18" charset="-127"/>
      <p:regular r:id="rId35"/>
    </p:embeddedFont>
    <p:embeddedFont>
      <p:font typeface="HY헤드라인M" panose="02030600000101010101" pitchFamily="18" charset="-127"/>
      <p:regular r:id="rId36"/>
    </p:embeddedFont>
    <p:embeddedFont>
      <p:font typeface="KoPubWorldDotum" panose="020B0600000101010101" charset="-127"/>
      <p:regular r:id="rId37"/>
      <p:bold r:id="rId38"/>
    </p:embeddedFont>
    <p:embeddedFont>
      <p:font typeface="KoPubWorldDotum Medium" panose="020B0600000101010101" charset="-127"/>
      <p:regular r:id="rId39"/>
    </p:embeddedFont>
    <p:embeddedFont>
      <p:font typeface="KoPubWorld돋움체 Medium" panose="020B0600000101010101" charset="-127"/>
      <p:regular r:id="rId40"/>
    </p:embeddedFont>
    <p:embeddedFont>
      <p:font typeface="Nanum Gothic" panose="020B0600000101010101" charset="-127"/>
      <p:regular r:id="rId41"/>
      <p:bold r:id="rId42"/>
    </p:embeddedFont>
    <p:embeddedFont>
      <p:font typeface="Nanum Gothic ExtraBold" panose="020B0600000101010101" charset="-127"/>
      <p:bold r:id="rId43"/>
    </p:embeddedFont>
    <p:embeddedFont>
      <p:font typeface="휴먼모음T" panose="0203050400010101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62" autoAdjust="0"/>
    <p:restoredTop sz="94638"/>
  </p:normalViewPr>
  <p:slideViewPr>
    <p:cSldViewPr snapToGrid="0" snapToObjects="1">
      <p:cViewPr varScale="1">
        <p:scale>
          <a:sx n="62" d="100"/>
          <a:sy n="62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3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72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73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61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16491: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dirty="0">
                <a:latin typeface="+mn-lt"/>
                <a:ea typeface="HY헤드라인M" panose="02030600000101010101" pitchFamily="18" charset="-127"/>
                <a:cs typeface="KoPubWorldDotum" pitchFamily="2" charset="-127"/>
              </a:rPr>
              <a:t>대피소 찾기</a:t>
            </a:r>
            <a:endParaRPr dirty="0">
              <a:latin typeface="+mn-lt"/>
              <a:ea typeface="HY헤드라인M" panose="02030600000101010101" pitchFamily="18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전자정보공학부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IT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융합 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20151813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노태원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01E90-42BC-4F9B-9E85-39A93A11696F}"/>
              </a:ext>
            </a:extLst>
          </p:cNvPr>
          <p:cNvSpPr txBox="1"/>
          <p:nvPr/>
        </p:nvSpPr>
        <p:spPr>
          <a:xfrm>
            <a:off x="407206" y="2036371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와 </a:t>
            </a: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를 이용한 선분 교차 판별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D1D39-B175-46D9-9926-9AFB121FCB8E}"/>
              </a:ext>
            </a:extLst>
          </p:cNvPr>
          <p:cNvSpPr txBox="1"/>
          <p:nvPr/>
        </p:nvSpPr>
        <p:spPr>
          <a:xfrm>
            <a:off x="673100" y="2857500"/>
            <a:ext cx="913591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CCW</a:t>
            </a:r>
            <a:r>
              <a:rPr lang="ko-KR" altLang="en-US" dirty="0"/>
              <a:t>의 </a:t>
            </a:r>
            <a:r>
              <a:rPr lang="en-US" altLang="ko-KR" dirty="0"/>
              <a:t>Return Case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92E47C-855B-4C56-9B60-7C2CEB7D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03" y="3826380"/>
            <a:ext cx="11069408" cy="241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C68E63-2E3F-417B-AA1E-186A0B3E39FA}"/>
              </a:ext>
            </a:extLst>
          </p:cNvPr>
          <p:cNvSpPr/>
          <p:nvPr/>
        </p:nvSpPr>
        <p:spPr>
          <a:xfrm>
            <a:off x="2076521" y="5777846"/>
            <a:ext cx="7175361" cy="36378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 &gt; 0 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이면 </a:t>
            </a:r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반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시계 방향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 &lt; 0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이면 시계 방향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 = 0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이면 </a:t>
            </a:r>
            <a:r>
              <a:rPr lang="ko-KR" alt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세점이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평행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3085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1F11D-847E-416F-B386-32EBB2EA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779712"/>
            <a:ext cx="11908963" cy="29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7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1011B7-A8D0-4A3A-919F-840B2EFC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66" y="3550804"/>
            <a:ext cx="7635358" cy="5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38AD1F-6F3D-4A6E-95D4-98E2D9CBA780}"/>
              </a:ext>
            </a:extLst>
          </p:cNvPr>
          <p:cNvSpPr txBox="1"/>
          <p:nvPr/>
        </p:nvSpPr>
        <p:spPr>
          <a:xfrm>
            <a:off x="6242278" y="2763497"/>
            <a:ext cx="676252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A </a:t>
            </a:r>
            <a:r>
              <a:rPr lang="en-US" altLang="ko-KR" b="1" dirty="0">
                <a:latin typeface="+mj-ea"/>
                <a:ea typeface="+mj-ea"/>
              </a:rPr>
              <a:t>– B</a:t>
            </a:r>
            <a:r>
              <a:rPr lang="ko-KR" altLang="en-US" b="1" dirty="0">
                <a:latin typeface="+mj-ea"/>
                <a:ea typeface="+mj-ea"/>
              </a:rPr>
              <a:t>선분으로의 </a:t>
            </a:r>
            <a:r>
              <a:rPr lang="en-US" altLang="ko-KR" b="1" dirty="0">
                <a:latin typeface="+mj-ea"/>
                <a:ea typeface="+mj-ea"/>
              </a:rPr>
              <a:t>CCW </a:t>
            </a:r>
            <a:r>
              <a:rPr lang="ko-KR" altLang="en-US" b="1" dirty="0">
                <a:latin typeface="+mj-ea"/>
                <a:ea typeface="+mj-ea"/>
              </a:rPr>
              <a:t>를 구하자</a:t>
            </a:r>
            <a:endParaRPr lang="en-US" altLang="ko-KR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				= </a:t>
            </a:r>
            <a:r>
              <a:rPr lang="ko-KR" altLang="en-US" b="1" dirty="0">
                <a:latin typeface="+mj-ea"/>
                <a:ea typeface="+mj-ea"/>
              </a:rPr>
              <a:t>서로 교차하면 음수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919BB933-FDF8-477C-A63C-EBC28F56F0C2}"/>
              </a:ext>
            </a:extLst>
          </p:cNvPr>
          <p:cNvSpPr/>
          <p:nvPr/>
        </p:nvSpPr>
        <p:spPr>
          <a:xfrm>
            <a:off x="1464366" y="4673600"/>
            <a:ext cx="2603500" cy="3213100"/>
          </a:xfrm>
          <a:prstGeom prst="curvedLeftArrow">
            <a:avLst>
              <a:gd name="adj1" fmla="val 25000"/>
              <a:gd name="adj2" fmla="val 48033"/>
              <a:gd name="adj3" fmla="val 25000"/>
            </a:avLst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9277E0BC-1CC1-4E00-93D9-1C2F5EBFF2A6}"/>
              </a:ext>
            </a:extLst>
          </p:cNvPr>
          <p:cNvSpPr/>
          <p:nvPr/>
        </p:nvSpPr>
        <p:spPr>
          <a:xfrm>
            <a:off x="5318212" y="4706175"/>
            <a:ext cx="2603500" cy="3238500"/>
          </a:xfrm>
          <a:prstGeom prst="curvedRightArrow">
            <a:avLst>
              <a:gd name="adj1" fmla="val 20043"/>
              <a:gd name="adj2" fmla="val 50000"/>
              <a:gd name="adj3" fmla="val 25000"/>
            </a:avLst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487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8AD1F-6F3D-4A6E-95D4-98E2D9CBA780}"/>
              </a:ext>
            </a:extLst>
          </p:cNvPr>
          <p:cNvSpPr txBox="1"/>
          <p:nvPr/>
        </p:nvSpPr>
        <p:spPr>
          <a:xfrm>
            <a:off x="7684658" y="3348756"/>
            <a:ext cx="4887539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500" b="1" dirty="0">
                <a:latin typeface="+mj-ea"/>
                <a:ea typeface="+mj-ea"/>
              </a:rPr>
              <a:t>예외 </a:t>
            </a:r>
            <a:r>
              <a:rPr lang="en-US" altLang="ko-KR" sz="4500" b="1" dirty="0">
                <a:latin typeface="+mj-ea"/>
                <a:ea typeface="+mj-ea"/>
              </a:rPr>
              <a:t>CASE</a:t>
            </a:r>
            <a:endParaRPr kumimoji="0" lang="ko-KR" altLang="en-US" sz="4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6EF9A0C-58DD-422C-AA38-752A83C5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3334640"/>
            <a:ext cx="4748645" cy="522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02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8AD1F-6F3D-4A6E-95D4-98E2D9CBA780}"/>
              </a:ext>
            </a:extLst>
          </p:cNvPr>
          <p:cNvSpPr txBox="1"/>
          <p:nvPr/>
        </p:nvSpPr>
        <p:spPr>
          <a:xfrm>
            <a:off x="7684658" y="2656260"/>
            <a:ext cx="4887539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500" b="1" dirty="0">
                <a:latin typeface="+mj-ea"/>
                <a:ea typeface="+mj-ea"/>
              </a:rPr>
              <a:t>음수로 나오지만</a:t>
            </a:r>
            <a:endParaRPr lang="en-US" altLang="ko-KR" sz="4500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500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500" b="1" dirty="0">
                <a:latin typeface="+mj-ea"/>
                <a:ea typeface="+mj-ea"/>
              </a:rPr>
              <a:t> 서로 교차</a:t>
            </a:r>
            <a:r>
              <a:rPr lang="en-US" altLang="ko-KR" sz="4500" b="1" dirty="0">
                <a:latin typeface="+mj-ea"/>
                <a:ea typeface="+mj-ea"/>
              </a:rPr>
              <a:t>X</a:t>
            </a:r>
            <a:endParaRPr kumimoji="0" lang="ko-KR" altLang="en-US" sz="4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B66F38-3E4A-48E3-813C-2859581F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37" y="2999510"/>
            <a:ext cx="5275695" cy="58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50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B66F38-3E4A-48E3-813C-2859581F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37" y="2999510"/>
            <a:ext cx="5275695" cy="58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5762C-EBC9-4D65-95B0-29F723B9AC29}"/>
              </a:ext>
            </a:extLst>
          </p:cNvPr>
          <p:cNvSpPr txBox="1"/>
          <p:nvPr/>
        </p:nvSpPr>
        <p:spPr>
          <a:xfrm>
            <a:off x="6862732" y="3844151"/>
            <a:ext cx="676252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A-</a:t>
            </a:r>
            <a:r>
              <a:rPr lang="en-US" altLang="ko-KR" b="1" dirty="0">
                <a:latin typeface="+mj-ea"/>
                <a:ea typeface="+mj-ea"/>
              </a:rPr>
              <a:t>B</a:t>
            </a:r>
            <a:r>
              <a:rPr lang="ko-KR" altLang="en-US" b="1" dirty="0">
                <a:latin typeface="+mj-ea"/>
                <a:ea typeface="+mj-ea"/>
              </a:rPr>
              <a:t>선분에서 </a:t>
            </a: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도 구하고</a:t>
            </a:r>
            <a:endParaRPr lang="en-US" altLang="ko-KR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C-D</a:t>
            </a: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선분에서 </a:t>
            </a: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CCW</a:t>
            </a: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도 구하자</a:t>
            </a:r>
          </a:p>
        </p:txBody>
      </p:sp>
    </p:spTree>
    <p:extLst>
      <p:ext uri="{BB962C8B-B14F-4D97-AF65-F5344CB8AC3E}">
        <p14:creationId xmlns:p14="http://schemas.microsoft.com/office/powerpoint/2010/main" val="2868128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6E4691-6ED2-431A-AE86-5FA8EAD5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" y="5408213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10F8AF-25D2-472B-94D9-5EDB92CE2614}"/>
              </a:ext>
            </a:extLst>
          </p:cNvPr>
          <p:cNvSpPr txBox="1"/>
          <p:nvPr/>
        </p:nvSpPr>
        <p:spPr>
          <a:xfrm>
            <a:off x="3729940" y="7276107"/>
            <a:ext cx="639848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200" b="1" dirty="0">
                <a:solidFill>
                  <a:srgbClr val="FF0000"/>
                </a:solidFill>
                <a:latin typeface="+mj-ea"/>
                <a:ea typeface="+mj-ea"/>
              </a:rPr>
              <a:t>CCW</a:t>
            </a:r>
            <a:r>
              <a:rPr lang="ko-KR" altLang="en-US" sz="5200" b="1" dirty="0">
                <a:solidFill>
                  <a:srgbClr val="FF0000"/>
                </a:solidFill>
                <a:latin typeface="+mj-ea"/>
                <a:ea typeface="+mj-ea"/>
              </a:rPr>
              <a:t>가 모두 </a:t>
            </a:r>
            <a:r>
              <a:rPr lang="en-US" altLang="ko-KR" sz="52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5200" b="1" dirty="0">
                <a:solidFill>
                  <a:srgbClr val="FF0000"/>
                </a:solidFill>
                <a:latin typeface="+mj-ea"/>
                <a:ea typeface="+mj-ea"/>
              </a:rPr>
              <a:t>인 경우</a:t>
            </a:r>
            <a:endParaRPr kumimoji="0" lang="ko-KR" altLang="en-US" sz="5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ea"/>
              <a:ea typeface="+mj-ea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8000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6E4691-6ED2-431A-AE86-5FA8EAD5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3" y="5215005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10F8AF-25D2-472B-94D9-5EDB92CE2614}"/>
              </a:ext>
            </a:extLst>
          </p:cNvPr>
          <p:cNvSpPr txBox="1"/>
          <p:nvPr/>
        </p:nvSpPr>
        <p:spPr>
          <a:xfrm>
            <a:off x="3729940" y="7276107"/>
            <a:ext cx="639848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200" b="1" dirty="0">
                <a:solidFill>
                  <a:srgbClr val="FF0000"/>
                </a:solidFill>
                <a:latin typeface="+mj-ea"/>
                <a:ea typeface="+mj-ea"/>
              </a:rPr>
              <a:t>CCW</a:t>
            </a:r>
            <a:r>
              <a:rPr lang="ko-KR" altLang="en-US" sz="5200" b="1" dirty="0">
                <a:solidFill>
                  <a:srgbClr val="FF0000"/>
                </a:solidFill>
                <a:latin typeface="+mj-ea"/>
                <a:ea typeface="+mj-ea"/>
              </a:rPr>
              <a:t>가 모두 </a:t>
            </a:r>
            <a:r>
              <a:rPr lang="en-US" altLang="ko-KR" sz="52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5200" b="1" dirty="0">
                <a:solidFill>
                  <a:srgbClr val="FF0000"/>
                </a:solidFill>
                <a:latin typeface="+mj-ea"/>
                <a:ea typeface="+mj-ea"/>
              </a:rPr>
              <a:t>인 경우</a:t>
            </a:r>
            <a:endParaRPr lang="en-US" altLang="ko-KR" sz="5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236ACE5-0845-4D92-A2B9-0A97538E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3" y="3149384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67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6E4691-6ED2-431A-AE86-5FA8EAD5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3" y="5215005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E236ACE5-0845-4D92-A2B9-0A97538E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3" y="3149384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9FCDB-187E-4F17-B678-58001FBA7A84}"/>
              </a:ext>
            </a:extLst>
          </p:cNvPr>
          <p:cNvSpPr txBox="1"/>
          <p:nvPr/>
        </p:nvSpPr>
        <p:spPr>
          <a:xfrm>
            <a:off x="2586940" y="6298213"/>
            <a:ext cx="8198824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200" b="1" dirty="0">
                <a:solidFill>
                  <a:schemeClr val="tx1"/>
                </a:solidFill>
                <a:latin typeface="+mj-ea"/>
                <a:ea typeface="+mj-ea"/>
              </a:rPr>
              <a:t>위치 </a:t>
            </a:r>
            <a:r>
              <a:rPr lang="en-US" altLang="ko-KR" sz="6000" b="1" dirty="0">
                <a:solidFill>
                  <a:schemeClr val="tx1"/>
                </a:solidFill>
                <a:latin typeface="+mj-ea"/>
                <a:ea typeface="+mj-ea"/>
              </a:rPr>
              <a:t>B,C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200" b="1" dirty="0">
                <a:solidFill>
                  <a:schemeClr val="tx1"/>
                </a:solidFill>
                <a:latin typeface="+mj-ea"/>
                <a:ea typeface="+mj-ea"/>
              </a:rPr>
              <a:t>위치 </a:t>
            </a:r>
            <a:r>
              <a:rPr lang="en-US" altLang="ko-KR" sz="6000" b="1" dirty="0">
                <a:solidFill>
                  <a:schemeClr val="tx1"/>
                </a:solidFill>
                <a:latin typeface="+mj-ea"/>
                <a:ea typeface="+mj-ea"/>
              </a:rPr>
              <a:t>A,D</a:t>
            </a:r>
            <a:r>
              <a:rPr lang="ko-KR" altLang="en-US" sz="5200" b="1" dirty="0">
                <a:solidFill>
                  <a:schemeClr val="tx1"/>
                </a:solidFill>
                <a:latin typeface="+mj-ea"/>
                <a:ea typeface="+mj-ea"/>
              </a:rPr>
              <a:t>를 보자</a:t>
            </a:r>
            <a:endParaRPr lang="en-US" altLang="ko-KR" sz="5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3944CB-5EB8-4ACD-9C49-2E4783AAFDAE}"/>
              </a:ext>
            </a:extLst>
          </p:cNvPr>
          <p:cNvSpPr/>
          <p:nvPr/>
        </p:nvSpPr>
        <p:spPr>
          <a:xfrm>
            <a:off x="4051300" y="4876800"/>
            <a:ext cx="1587500" cy="17399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40AE7A-D3AF-4EA7-AE44-08713DFD466F}"/>
              </a:ext>
            </a:extLst>
          </p:cNvPr>
          <p:cNvSpPr/>
          <p:nvPr/>
        </p:nvSpPr>
        <p:spPr>
          <a:xfrm>
            <a:off x="7258049" y="4876800"/>
            <a:ext cx="1587500" cy="17399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686699-4CC9-4BA4-9E25-AE04707A5B8F}"/>
              </a:ext>
            </a:extLst>
          </p:cNvPr>
          <p:cNvSpPr/>
          <p:nvPr/>
        </p:nvSpPr>
        <p:spPr>
          <a:xfrm>
            <a:off x="732740" y="4864100"/>
            <a:ext cx="1587500" cy="1739900"/>
          </a:xfrm>
          <a:prstGeom prst="ellipse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9EA1971-6811-4C21-B970-F5B19A37A7B2}"/>
              </a:ext>
            </a:extLst>
          </p:cNvPr>
          <p:cNvSpPr/>
          <p:nvPr/>
        </p:nvSpPr>
        <p:spPr>
          <a:xfrm>
            <a:off x="10400723" y="4889500"/>
            <a:ext cx="1587500" cy="1739900"/>
          </a:xfrm>
          <a:prstGeom prst="ellipse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1ACE07-AB6E-4706-9833-C5390A83186C}"/>
              </a:ext>
            </a:extLst>
          </p:cNvPr>
          <p:cNvSpPr/>
          <p:nvPr/>
        </p:nvSpPr>
        <p:spPr>
          <a:xfrm>
            <a:off x="3530600" y="2751422"/>
            <a:ext cx="1485900" cy="17399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4295F2-1E3A-4338-9979-6D19C29930FA}"/>
              </a:ext>
            </a:extLst>
          </p:cNvPr>
          <p:cNvSpPr/>
          <p:nvPr/>
        </p:nvSpPr>
        <p:spPr>
          <a:xfrm>
            <a:off x="7823200" y="2765007"/>
            <a:ext cx="1485900" cy="17399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E25C3F6-2D01-4750-BFF2-01AD518D792E}"/>
              </a:ext>
            </a:extLst>
          </p:cNvPr>
          <p:cNvSpPr/>
          <p:nvPr/>
        </p:nvSpPr>
        <p:spPr>
          <a:xfrm>
            <a:off x="10400723" y="2859215"/>
            <a:ext cx="1587500" cy="1739900"/>
          </a:xfrm>
          <a:prstGeom prst="ellipse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DE164C9-FDA1-4902-A43E-C084438878E3}"/>
              </a:ext>
            </a:extLst>
          </p:cNvPr>
          <p:cNvSpPr/>
          <p:nvPr/>
        </p:nvSpPr>
        <p:spPr>
          <a:xfrm>
            <a:off x="603539" y="2794308"/>
            <a:ext cx="1587500" cy="1739900"/>
          </a:xfrm>
          <a:prstGeom prst="ellipse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1334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6E4691-6ED2-431A-AE86-5FA8EAD5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3" y="5215005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E236ACE5-0845-4D92-A2B9-0A97538E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3" y="3149384"/>
            <a:ext cx="10802504" cy="10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9FCDB-187E-4F17-B678-58001FBA7A84}"/>
              </a:ext>
            </a:extLst>
          </p:cNvPr>
          <p:cNvSpPr txBox="1"/>
          <p:nvPr/>
        </p:nvSpPr>
        <p:spPr>
          <a:xfrm>
            <a:off x="2586940" y="7083043"/>
            <a:ext cx="8198824" cy="1302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200" b="1" dirty="0">
                <a:solidFill>
                  <a:schemeClr val="tx1"/>
                </a:solidFill>
                <a:latin typeface="+mj-ea"/>
                <a:ea typeface="+mj-ea"/>
              </a:rPr>
              <a:t>C &lt;= b &amp;&amp; a &lt;= d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3944CB-5EB8-4ACD-9C49-2E4783AAFDAE}"/>
              </a:ext>
            </a:extLst>
          </p:cNvPr>
          <p:cNvSpPr/>
          <p:nvPr/>
        </p:nvSpPr>
        <p:spPr>
          <a:xfrm>
            <a:off x="4051300" y="4876800"/>
            <a:ext cx="1587500" cy="17399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40AE7A-D3AF-4EA7-AE44-08713DFD466F}"/>
              </a:ext>
            </a:extLst>
          </p:cNvPr>
          <p:cNvSpPr/>
          <p:nvPr/>
        </p:nvSpPr>
        <p:spPr>
          <a:xfrm>
            <a:off x="7258049" y="4876800"/>
            <a:ext cx="1587500" cy="17399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686699-4CC9-4BA4-9E25-AE04707A5B8F}"/>
              </a:ext>
            </a:extLst>
          </p:cNvPr>
          <p:cNvSpPr/>
          <p:nvPr/>
        </p:nvSpPr>
        <p:spPr>
          <a:xfrm>
            <a:off x="732740" y="4864100"/>
            <a:ext cx="1587500" cy="1739900"/>
          </a:xfrm>
          <a:prstGeom prst="ellipse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9EA1971-6811-4C21-B970-F5B19A37A7B2}"/>
              </a:ext>
            </a:extLst>
          </p:cNvPr>
          <p:cNvSpPr/>
          <p:nvPr/>
        </p:nvSpPr>
        <p:spPr>
          <a:xfrm>
            <a:off x="10400723" y="4889500"/>
            <a:ext cx="1587500" cy="1739900"/>
          </a:xfrm>
          <a:prstGeom prst="ellipse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6DBE0-6EB8-45AC-B46F-83521C90D7A7}"/>
              </a:ext>
            </a:extLst>
          </p:cNvPr>
          <p:cNvSpPr txBox="1"/>
          <p:nvPr/>
        </p:nvSpPr>
        <p:spPr>
          <a:xfrm>
            <a:off x="2402988" y="2850952"/>
            <a:ext cx="8198824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가 더 큼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2FE65-EEF5-40CA-9D34-91D9052E6925}"/>
              </a:ext>
            </a:extLst>
          </p:cNvPr>
          <p:cNvSpPr txBox="1"/>
          <p:nvPr/>
        </p:nvSpPr>
        <p:spPr>
          <a:xfrm>
            <a:off x="2402988" y="4435857"/>
            <a:ext cx="8198824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가 더 작음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4835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202625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선분 교차 판별 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B5C0553-0238-4702-91B4-87E88AF31CE8}"/>
              </a:ext>
            </a:extLst>
          </p:cNvPr>
          <p:cNvSpPr/>
          <p:nvPr/>
        </p:nvSpPr>
        <p:spPr>
          <a:xfrm>
            <a:off x="1930400" y="4889500"/>
            <a:ext cx="2222500" cy="3606800"/>
          </a:xfrm>
          <a:custGeom>
            <a:avLst/>
            <a:gdLst>
              <a:gd name="connsiteX0" fmla="*/ 1524000 w 2222500"/>
              <a:gd name="connsiteY0" fmla="*/ 0 h 3606800"/>
              <a:gd name="connsiteX1" fmla="*/ 1536700 w 2222500"/>
              <a:gd name="connsiteY1" fmla="*/ 101600 h 3606800"/>
              <a:gd name="connsiteX2" fmla="*/ 1549400 w 2222500"/>
              <a:gd name="connsiteY2" fmla="*/ 139700 h 3606800"/>
              <a:gd name="connsiteX3" fmla="*/ 1562100 w 2222500"/>
              <a:gd name="connsiteY3" fmla="*/ 203200 h 3606800"/>
              <a:gd name="connsiteX4" fmla="*/ 1600200 w 2222500"/>
              <a:gd name="connsiteY4" fmla="*/ 304800 h 3606800"/>
              <a:gd name="connsiteX5" fmla="*/ 1612900 w 2222500"/>
              <a:gd name="connsiteY5" fmla="*/ 342900 h 3606800"/>
              <a:gd name="connsiteX6" fmla="*/ 1625600 w 2222500"/>
              <a:gd name="connsiteY6" fmla="*/ 419100 h 3606800"/>
              <a:gd name="connsiteX7" fmla="*/ 1676400 w 2222500"/>
              <a:gd name="connsiteY7" fmla="*/ 533400 h 3606800"/>
              <a:gd name="connsiteX8" fmla="*/ 1714500 w 2222500"/>
              <a:gd name="connsiteY8" fmla="*/ 660400 h 3606800"/>
              <a:gd name="connsiteX9" fmla="*/ 1739900 w 2222500"/>
              <a:gd name="connsiteY9" fmla="*/ 698500 h 3606800"/>
              <a:gd name="connsiteX10" fmla="*/ 1765300 w 2222500"/>
              <a:gd name="connsiteY10" fmla="*/ 774700 h 3606800"/>
              <a:gd name="connsiteX11" fmla="*/ 1790700 w 2222500"/>
              <a:gd name="connsiteY11" fmla="*/ 838200 h 3606800"/>
              <a:gd name="connsiteX12" fmla="*/ 1828800 w 2222500"/>
              <a:gd name="connsiteY12" fmla="*/ 939800 h 3606800"/>
              <a:gd name="connsiteX13" fmla="*/ 1905000 w 2222500"/>
              <a:gd name="connsiteY13" fmla="*/ 1092200 h 3606800"/>
              <a:gd name="connsiteX14" fmla="*/ 1930400 w 2222500"/>
              <a:gd name="connsiteY14" fmla="*/ 1155700 h 3606800"/>
              <a:gd name="connsiteX15" fmla="*/ 1968500 w 2222500"/>
              <a:gd name="connsiteY15" fmla="*/ 1257300 h 3606800"/>
              <a:gd name="connsiteX16" fmla="*/ 1993900 w 2222500"/>
              <a:gd name="connsiteY16" fmla="*/ 1308100 h 3606800"/>
              <a:gd name="connsiteX17" fmla="*/ 2044700 w 2222500"/>
              <a:gd name="connsiteY17" fmla="*/ 1397000 h 3606800"/>
              <a:gd name="connsiteX18" fmla="*/ 2057400 w 2222500"/>
              <a:gd name="connsiteY18" fmla="*/ 1447800 h 3606800"/>
              <a:gd name="connsiteX19" fmla="*/ 2082800 w 2222500"/>
              <a:gd name="connsiteY19" fmla="*/ 1485900 h 3606800"/>
              <a:gd name="connsiteX20" fmla="*/ 2095500 w 2222500"/>
              <a:gd name="connsiteY20" fmla="*/ 1524000 h 3606800"/>
              <a:gd name="connsiteX21" fmla="*/ 2120900 w 2222500"/>
              <a:gd name="connsiteY21" fmla="*/ 1587500 h 3606800"/>
              <a:gd name="connsiteX22" fmla="*/ 2146300 w 2222500"/>
              <a:gd name="connsiteY22" fmla="*/ 1625600 h 3606800"/>
              <a:gd name="connsiteX23" fmla="*/ 2171700 w 2222500"/>
              <a:gd name="connsiteY23" fmla="*/ 1727200 h 3606800"/>
              <a:gd name="connsiteX24" fmla="*/ 2184400 w 2222500"/>
              <a:gd name="connsiteY24" fmla="*/ 1778000 h 3606800"/>
              <a:gd name="connsiteX25" fmla="*/ 2197100 w 2222500"/>
              <a:gd name="connsiteY25" fmla="*/ 1854200 h 3606800"/>
              <a:gd name="connsiteX26" fmla="*/ 2222500 w 2222500"/>
              <a:gd name="connsiteY26" fmla="*/ 2298700 h 3606800"/>
              <a:gd name="connsiteX27" fmla="*/ 2209800 w 2222500"/>
              <a:gd name="connsiteY27" fmla="*/ 2514600 h 3606800"/>
              <a:gd name="connsiteX28" fmla="*/ 2184400 w 2222500"/>
              <a:gd name="connsiteY28" fmla="*/ 2616200 h 3606800"/>
              <a:gd name="connsiteX29" fmla="*/ 2146300 w 2222500"/>
              <a:gd name="connsiteY29" fmla="*/ 2755900 h 3606800"/>
              <a:gd name="connsiteX30" fmla="*/ 2120900 w 2222500"/>
              <a:gd name="connsiteY30" fmla="*/ 2794000 h 3606800"/>
              <a:gd name="connsiteX31" fmla="*/ 2070100 w 2222500"/>
              <a:gd name="connsiteY31" fmla="*/ 2882900 h 3606800"/>
              <a:gd name="connsiteX32" fmla="*/ 2057400 w 2222500"/>
              <a:gd name="connsiteY32" fmla="*/ 2921000 h 3606800"/>
              <a:gd name="connsiteX33" fmla="*/ 1981200 w 2222500"/>
              <a:gd name="connsiteY33" fmla="*/ 3035300 h 3606800"/>
              <a:gd name="connsiteX34" fmla="*/ 1955800 w 2222500"/>
              <a:gd name="connsiteY34" fmla="*/ 3073400 h 3606800"/>
              <a:gd name="connsiteX35" fmla="*/ 1905000 w 2222500"/>
              <a:gd name="connsiteY35" fmla="*/ 3162300 h 3606800"/>
              <a:gd name="connsiteX36" fmla="*/ 1866900 w 2222500"/>
              <a:gd name="connsiteY36" fmla="*/ 3187700 h 3606800"/>
              <a:gd name="connsiteX37" fmla="*/ 1816100 w 2222500"/>
              <a:gd name="connsiteY37" fmla="*/ 3263900 h 3606800"/>
              <a:gd name="connsiteX38" fmla="*/ 1739900 w 2222500"/>
              <a:gd name="connsiteY38" fmla="*/ 3340100 h 3606800"/>
              <a:gd name="connsiteX39" fmla="*/ 1701800 w 2222500"/>
              <a:gd name="connsiteY39" fmla="*/ 3378200 h 3606800"/>
              <a:gd name="connsiteX40" fmla="*/ 1676400 w 2222500"/>
              <a:gd name="connsiteY40" fmla="*/ 3416300 h 3606800"/>
              <a:gd name="connsiteX41" fmla="*/ 1600200 w 2222500"/>
              <a:gd name="connsiteY41" fmla="*/ 3467100 h 3606800"/>
              <a:gd name="connsiteX42" fmla="*/ 1562100 w 2222500"/>
              <a:gd name="connsiteY42" fmla="*/ 3492500 h 3606800"/>
              <a:gd name="connsiteX43" fmla="*/ 1524000 w 2222500"/>
              <a:gd name="connsiteY43" fmla="*/ 3517900 h 3606800"/>
              <a:gd name="connsiteX44" fmla="*/ 1485900 w 2222500"/>
              <a:gd name="connsiteY44" fmla="*/ 3543300 h 3606800"/>
              <a:gd name="connsiteX45" fmla="*/ 1409700 w 2222500"/>
              <a:gd name="connsiteY45" fmla="*/ 3568700 h 3606800"/>
              <a:gd name="connsiteX46" fmla="*/ 1371600 w 2222500"/>
              <a:gd name="connsiteY46" fmla="*/ 3581400 h 3606800"/>
              <a:gd name="connsiteX47" fmla="*/ 1206500 w 2222500"/>
              <a:gd name="connsiteY47" fmla="*/ 3606800 h 3606800"/>
              <a:gd name="connsiteX48" fmla="*/ 965200 w 2222500"/>
              <a:gd name="connsiteY48" fmla="*/ 3594100 h 3606800"/>
              <a:gd name="connsiteX49" fmla="*/ 876300 w 2222500"/>
              <a:gd name="connsiteY49" fmla="*/ 3568700 h 3606800"/>
              <a:gd name="connsiteX50" fmla="*/ 825500 w 2222500"/>
              <a:gd name="connsiteY50" fmla="*/ 3556000 h 3606800"/>
              <a:gd name="connsiteX51" fmla="*/ 723900 w 2222500"/>
              <a:gd name="connsiteY51" fmla="*/ 3505200 h 3606800"/>
              <a:gd name="connsiteX52" fmla="*/ 571500 w 2222500"/>
              <a:gd name="connsiteY52" fmla="*/ 3441700 h 3606800"/>
              <a:gd name="connsiteX53" fmla="*/ 457200 w 2222500"/>
              <a:gd name="connsiteY53" fmla="*/ 3378200 h 3606800"/>
              <a:gd name="connsiteX54" fmla="*/ 406400 w 2222500"/>
              <a:gd name="connsiteY54" fmla="*/ 3352800 h 3606800"/>
              <a:gd name="connsiteX55" fmla="*/ 279400 w 2222500"/>
              <a:gd name="connsiteY55" fmla="*/ 3238500 h 3606800"/>
              <a:gd name="connsiteX56" fmla="*/ 190500 w 2222500"/>
              <a:gd name="connsiteY56" fmla="*/ 3111500 h 3606800"/>
              <a:gd name="connsiteX57" fmla="*/ 165100 w 2222500"/>
              <a:gd name="connsiteY57" fmla="*/ 3035300 h 3606800"/>
              <a:gd name="connsiteX58" fmla="*/ 139700 w 2222500"/>
              <a:gd name="connsiteY58" fmla="*/ 2984500 h 3606800"/>
              <a:gd name="connsiteX59" fmla="*/ 101600 w 2222500"/>
              <a:gd name="connsiteY59" fmla="*/ 2832100 h 3606800"/>
              <a:gd name="connsiteX60" fmla="*/ 88900 w 2222500"/>
              <a:gd name="connsiteY60" fmla="*/ 2781300 h 3606800"/>
              <a:gd name="connsiteX61" fmla="*/ 63500 w 2222500"/>
              <a:gd name="connsiteY61" fmla="*/ 2692400 h 3606800"/>
              <a:gd name="connsiteX62" fmla="*/ 50800 w 2222500"/>
              <a:gd name="connsiteY62" fmla="*/ 2654300 h 3606800"/>
              <a:gd name="connsiteX63" fmla="*/ 38100 w 2222500"/>
              <a:gd name="connsiteY63" fmla="*/ 2603500 h 3606800"/>
              <a:gd name="connsiteX64" fmla="*/ 0 w 2222500"/>
              <a:gd name="connsiteY64" fmla="*/ 2451100 h 3606800"/>
              <a:gd name="connsiteX65" fmla="*/ 12700 w 2222500"/>
              <a:gd name="connsiteY65" fmla="*/ 1917700 h 3606800"/>
              <a:gd name="connsiteX66" fmla="*/ 101600 w 2222500"/>
              <a:gd name="connsiteY66" fmla="*/ 1816100 h 3606800"/>
              <a:gd name="connsiteX67" fmla="*/ 139700 w 2222500"/>
              <a:gd name="connsiteY67" fmla="*/ 1778000 h 3606800"/>
              <a:gd name="connsiteX68" fmla="*/ 190500 w 2222500"/>
              <a:gd name="connsiteY68" fmla="*/ 17399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22500" h="3606800">
                <a:moveTo>
                  <a:pt x="1524000" y="0"/>
                </a:moveTo>
                <a:cubicBezTo>
                  <a:pt x="1528233" y="33867"/>
                  <a:pt x="1530595" y="68020"/>
                  <a:pt x="1536700" y="101600"/>
                </a:cubicBezTo>
                <a:cubicBezTo>
                  <a:pt x="1539095" y="114771"/>
                  <a:pt x="1546153" y="126713"/>
                  <a:pt x="1549400" y="139700"/>
                </a:cubicBezTo>
                <a:cubicBezTo>
                  <a:pt x="1554635" y="160641"/>
                  <a:pt x="1556865" y="182259"/>
                  <a:pt x="1562100" y="203200"/>
                </a:cubicBezTo>
                <a:cubicBezTo>
                  <a:pt x="1569307" y="232027"/>
                  <a:pt x="1591460" y="281493"/>
                  <a:pt x="1600200" y="304800"/>
                </a:cubicBezTo>
                <a:cubicBezTo>
                  <a:pt x="1604900" y="317335"/>
                  <a:pt x="1609996" y="329832"/>
                  <a:pt x="1612900" y="342900"/>
                </a:cubicBezTo>
                <a:cubicBezTo>
                  <a:pt x="1618486" y="368037"/>
                  <a:pt x="1618825" y="394257"/>
                  <a:pt x="1625600" y="419100"/>
                </a:cubicBezTo>
                <a:cubicBezTo>
                  <a:pt x="1648770" y="504055"/>
                  <a:pt x="1648496" y="458989"/>
                  <a:pt x="1676400" y="533400"/>
                </a:cubicBezTo>
                <a:cubicBezTo>
                  <a:pt x="1691613" y="573968"/>
                  <a:pt x="1689687" y="623180"/>
                  <a:pt x="1714500" y="660400"/>
                </a:cubicBezTo>
                <a:cubicBezTo>
                  <a:pt x="1722967" y="673100"/>
                  <a:pt x="1733701" y="684552"/>
                  <a:pt x="1739900" y="698500"/>
                </a:cubicBezTo>
                <a:cubicBezTo>
                  <a:pt x="1750774" y="722966"/>
                  <a:pt x="1756150" y="749538"/>
                  <a:pt x="1765300" y="774700"/>
                </a:cubicBezTo>
                <a:cubicBezTo>
                  <a:pt x="1773091" y="796125"/>
                  <a:pt x="1782695" y="816854"/>
                  <a:pt x="1790700" y="838200"/>
                </a:cubicBezTo>
                <a:cubicBezTo>
                  <a:pt x="1810514" y="891036"/>
                  <a:pt x="1798591" y="875606"/>
                  <a:pt x="1828800" y="939800"/>
                </a:cubicBezTo>
                <a:cubicBezTo>
                  <a:pt x="1852984" y="991190"/>
                  <a:pt x="1883906" y="1039466"/>
                  <a:pt x="1905000" y="1092200"/>
                </a:cubicBezTo>
                <a:cubicBezTo>
                  <a:pt x="1913467" y="1113367"/>
                  <a:pt x="1922395" y="1134354"/>
                  <a:pt x="1930400" y="1155700"/>
                </a:cubicBezTo>
                <a:cubicBezTo>
                  <a:pt x="1955535" y="1222728"/>
                  <a:pt x="1929228" y="1168938"/>
                  <a:pt x="1968500" y="1257300"/>
                </a:cubicBezTo>
                <a:cubicBezTo>
                  <a:pt x="1976189" y="1274600"/>
                  <a:pt x="1984507" y="1291662"/>
                  <a:pt x="1993900" y="1308100"/>
                </a:cubicBezTo>
                <a:cubicBezTo>
                  <a:pt x="2020697" y="1354995"/>
                  <a:pt x="2023766" y="1341177"/>
                  <a:pt x="2044700" y="1397000"/>
                </a:cubicBezTo>
                <a:cubicBezTo>
                  <a:pt x="2050829" y="1413343"/>
                  <a:pt x="2050524" y="1431757"/>
                  <a:pt x="2057400" y="1447800"/>
                </a:cubicBezTo>
                <a:cubicBezTo>
                  <a:pt x="2063413" y="1461829"/>
                  <a:pt x="2075974" y="1472248"/>
                  <a:pt x="2082800" y="1485900"/>
                </a:cubicBezTo>
                <a:cubicBezTo>
                  <a:pt x="2088787" y="1497874"/>
                  <a:pt x="2090800" y="1511465"/>
                  <a:pt x="2095500" y="1524000"/>
                </a:cubicBezTo>
                <a:cubicBezTo>
                  <a:pt x="2103505" y="1545346"/>
                  <a:pt x="2110705" y="1567110"/>
                  <a:pt x="2120900" y="1587500"/>
                </a:cubicBezTo>
                <a:cubicBezTo>
                  <a:pt x="2127726" y="1601152"/>
                  <a:pt x="2137833" y="1612900"/>
                  <a:pt x="2146300" y="1625600"/>
                </a:cubicBezTo>
                <a:lnTo>
                  <a:pt x="2171700" y="1727200"/>
                </a:lnTo>
                <a:cubicBezTo>
                  <a:pt x="2175933" y="1744133"/>
                  <a:pt x="2181531" y="1760783"/>
                  <a:pt x="2184400" y="1778000"/>
                </a:cubicBezTo>
                <a:lnTo>
                  <a:pt x="2197100" y="1854200"/>
                </a:lnTo>
                <a:cubicBezTo>
                  <a:pt x="2207948" y="1995218"/>
                  <a:pt x="2222500" y="2161843"/>
                  <a:pt x="2222500" y="2298700"/>
                </a:cubicBezTo>
                <a:cubicBezTo>
                  <a:pt x="2222500" y="2370791"/>
                  <a:pt x="2218389" y="2443022"/>
                  <a:pt x="2209800" y="2514600"/>
                </a:cubicBezTo>
                <a:cubicBezTo>
                  <a:pt x="2205641" y="2549260"/>
                  <a:pt x="2191246" y="2581969"/>
                  <a:pt x="2184400" y="2616200"/>
                </a:cubicBezTo>
                <a:cubicBezTo>
                  <a:pt x="2177584" y="2650279"/>
                  <a:pt x="2164715" y="2728278"/>
                  <a:pt x="2146300" y="2755900"/>
                </a:cubicBezTo>
                <a:lnTo>
                  <a:pt x="2120900" y="2794000"/>
                </a:lnTo>
                <a:cubicBezTo>
                  <a:pt x="2094040" y="2901441"/>
                  <a:pt x="2130631" y="2792104"/>
                  <a:pt x="2070100" y="2882900"/>
                </a:cubicBezTo>
                <a:cubicBezTo>
                  <a:pt x="2062674" y="2894039"/>
                  <a:pt x="2063901" y="2909298"/>
                  <a:pt x="2057400" y="2921000"/>
                </a:cubicBezTo>
                <a:lnTo>
                  <a:pt x="1981200" y="3035300"/>
                </a:lnTo>
                <a:cubicBezTo>
                  <a:pt x="1972733" y="3048000"/>
                  <a:pt x="1962626" y="3059748"/>
                  <a:pt x="1955800" y="3073400"/>
                </a:cubicBezTo>
                <a:cubicBezTo>
                  <a:pt x="1945839" y="3093322"/>
                  <a:pt x="1922951" y="3144349"/>
                  <a:pt x="1905000" y="3162300"/>
                </a:cubicBezTo>
                <a:cubicBezTo>
                  <a:pt x="1894207" y="3173093"/>
                  <a:pt x="1879600" y="3179233"/>
                  <a:pt x="1866900" y="3187700"/>
                </a:cubicBezTo>
                <a:cubicBezTo>
                  <a:pt x="1849967" y="3213100"/>
                  <a:pt x="1837686" y="3242314"/>
                  <a:pt x="1816100" y="3263900"/>
                </a:cubicBezTo>
                <a:lnTo>
                  <a:pt x="1739900" y="3340100"/>
                </a:lnTo>
                <a:cubicBezTo>
                  <a:pt x="1727200" y="3352800"/>
                  <a:pt x="1711763" y="3363256"/>
                  <a:pt x="1701800" y="3378200"/>
                </a:cubicBezTo>
                <a:cubicBezTo>
                  <a:pt x="1693333" y="3390900"/>
                  <a:pt x="1687887" y="3406249"/>
                  <a:pt x="1676400" y="3416300"/>
                </a:cubicBezTo>
                <a:cubicBezTo>
                  <a:pt x="1653426" y="3436402"/>
                  <a:pt x="1625600" y="3450167"/>
                  <a:pt x="1600200" y="3467100"/>
                </a:cubicBezTo>
                <a:lnTo>
                  <a:pt x="1562100" y="3492500"/>
                </a:lnTo>
                <a:lnTo>
                  <a:pt x="1524000" y="3517900"/>
                </a:lnTo>
                <a:cubicBezTo>
                  <a:pt x="1511300" y="3526367"/>
                  <a:pt x="1500380" y="3538473"/>
                  <a:pt x="1485900" y="3543300"/>
                </a:cubicBezTo>
                <a:lnTo>
                  <a:pt x="1409700" y="3568700"/>
                </a:lnTo>
                <a:cubicBezTo>
                  <a:pt x="1397000" y="3572933"/>
                  <a:pt x="1384727" y="3578775"/>
                  <a:pt x="1371600" y="3581400"/>
                </a:cubicBezTo>
                <a:cubicBezTo>
                  <a:pt x="1274633" y="3600793"/>
                  <a:pt x="1329519" y="3591423"/>
                  <a:pt x="1206500" y="3606800"/>
                </a:cubicBezTo>
                <a:cubicBezTo>
                  <a:pt x="1126067" y="3602567"/>
                  <a:pt x="1045442" y="3601078"/>
                  <a:pt x="965200" y="3594100"/>
                </a:cubicBezTo>
                <a:cubicBezTo>
                  <a:pt x="936664" y="3591619"/>
                  <a:pt x="903922" y="3576592"/>
                  <a:pt x="876300" y="3568700"/>
                </a:cubicBezTo>
                <a:cubicBezTo>
                  <a:pt x="859517" y="3563905"/>
                  <a:pt x="841612" y="3562713"/>
                  <a:pt x="825500" y="3556000"/>
                </a:cubicBezTo>
                <a:cubicBezTo>
                  <a:pt x="790549" y="3541437"/>
                  <a:pt x="760634" y="3514383"/>
                  <a:pt x="723900" y="3505200"/>
                </a:cubicBezTo>
                <a:cubicBezTo>
                  <a:pt x="636366" y="3483317"/>
                  <a:pt x="688712" y="3500306"/>
                  <a:pt x="571500" y="3441700"/>
                </a:cubicBezTo>
                <a:cubicBezTo>
                  <a:pt x="449699" y="3380800"/>
                  <a:pt x="600721" y="3457934"/>
                  <a:pt x="457200" y="3378200"/>
                </a:cubicBezTo>
                <a:cubicBezTo>
                  <a:pt x="440650" y="3369006"/>
                  <a:pt x="422454" y="3362834"/>
                  <a:pt x="406400" y="3352800"/>
                </a:cubicBezTo>
                <a:cubicBezTo>
                  <a:pt x="366179" y="3327662"/>
                  <a:pt x="303845" y="3271094"/>
                  <a:pt x="279400" y="3238500"/>
                </a:cubicBezTo>
                <a:cubicBezTo>
                  <a:pt x="262012" y="3215316"/>
                  <a:pt x="196754" y="3130262"/>
                  <a:pt x="190500" y="3111500"/>
                </a:cubicBezTo>
                <a:cubicBezTo>
                  <a:pt x="182033" y="3086100"/>
                  <a:pt x="177074" y="3059247"/>
                  <a:pt x="165100" y="3035300"/>
                </a:cubicBezTo>
                <a:cubicBezTo>
                  <a:pt x="156633" y="3018367"/>
                  <a:pt x="145687" y="3002461"/>
                  <a:pt x="139700" y="2984500"/>
                </a:cubicBezTo>
                <a:lnTo>
                  <a:pt x="101600" y="2832100"/>
                </a:lnTo>
                <a:cubicBezTo>
                  <a:pt x="97367" y="2815167"/>
                  <a:pt x="94420" y="2797859"/>
                  <a:pt x="88900" y="2781300"/>
                </a:cubicBezTo>
                <a:cubicBezTo>
                  <a:pt x="58450" y="2689949"/>
                  <a:pt x="95394" y="2804028"/>
                  <a:pt x="63500" y="2692400"/>
                </a:cubicBezTo>
                <a:cubicBezTo>
                  <a:pt x="59822" y="2679528"/>
                  <a:pt x="54478" y="2667172"/>
                  <a:pt x="50800" y="2654300"/>
                </a:cubicBezTo>
                <a:cubicBezTo>
                  <a:pt x="46005" y="2637517"/>
                  <a:pt x="43116" y="2620218"/>
                  <a:pt x="38100" y="2603500"/>
                </a:cubicBezTo>
                <a:cubicBezTo>
                  <a:pt x="364" y="2477714"/>
                  <a:pt x="21134" y="2577905"/>
                  <a:pt x="0" y="2451100"/>
                </a:cubicBezTo>
                <a:cubicBezTo>
                  <a:pt x="4233" y="2273300"/>
                  <a:pt x="-5726" y="2094593"/>
                  <a:pt x="12700" y="1917700"/>
                </a:cubicBezTo>
                <a:cubicBezTo>
                  <a:pt x="19621" y="1851254"/>
                  <a:pt x="64273" y="1847206"/>
                  <a:pt x="101600" y="1816100"/>
                </a:cubicBezTo>
                <a:cubicBezTo>
                  <a:pt x="115398" y="1804602"/>
                  <a:pt x="125902" y="1789498"/>
                  <a:pt x="139700" y="1778000"/>
                </a:cubicBezTo>
                <a:cubicBezTo>
                  <a:pt x="225863" y="1706198"/>
                  <a:pt x="150109" y="1780291"/>
                  <a:pt x="190500" y="17399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6C2AA-8C5C-42ED-A685-15B2CE03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6" y="3529012"/>
            <a:ext cx="12444347" cy="4268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DB6DB-629E-40BD-9796-B9ABA63A6243}"/>
              </a:ext>
            </a:extLst>
          </p:cNvPr>
          <p:cNvSpPr txBox="1"/>
          <p:nvPr/>
        </p:nvSpPr>
        <p:spPr>
          <a:xfrm>
            <a:off x="2457026" y="5788740"/>
            <a:ext cx="604520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KoPubWorld돋움체 Medium"/>
              </a:rPr>
              <a:t> B = 2</a:t>
            </a:r>
            <a:r>
              <a:rPr kumimoji="0" lang="ko-KR" alt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KoPubWorld돋움체 Medium"/>
              </a:rPr>
              <a:t>번째 값</a:t>
            </a:r>
            <a:endParaRPr kumimoji="0" lang="en-US" altLang="ko-KR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견고딕" panose="02030600000101010101" pitchFamily="18" charset="-127"/>
              <a:ea typeface="HY견고딕" panose="02030600000101010101" pitchFamily="18" charset="-127"/>
              <a:sym typeface="KoPubWorld돋움체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3</a:t>
            </a:r>
            <a:r>
              <a:rPr lang="ko-KR" altLang="en-US" sz="2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째 값</a:t>
            </a:r>
            <a:endParaRPr kumimoji="0" lang="ko-KR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견고딕" panose="02030600000101010101" pitchFamily="18" charset="-127"/>
              <a:ea typeface="HY견고딕" panose="02030600000101010101" pitchFamily="18" charset="-127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1607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3836-1628-438A-B4D6-2F804FE3B8EB}"/>
              </a:ext>
            </a:extLst>
          </p:cNvPr>
          <p:cNvSpPr txBox="1"/>
          <p:nvPr/>
        </p:nvSpPr>
        <p:spPr>
          <a:xfrm>
            <a:off x="407206" y="2055515"/>
            <a:ext cx="10586376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500" b="1" dirty="0">
                <a:latin typeface="+mj-ea"/>
                <a:ea typeface="+mj-ea"/>
              </a:rPr>
              <a:t>로봇이 갈 수 있는 모든 </a:t>
            </a:r>
            <a:r>
              <a:rPr lang="ko-KR" altLang="en-US" sz="4500" b="1" dirty="0">
                <a:solidFill>
                  <a:srgbClr val="7030A0"/>
                </a:solidFill>
                <a:latin typeface="+mj-ea"/>
                <a:ea typeface="+mj-ea"/>
              </a:rPr>
              <a:t>경우의 수</a:t>
            </a:r>
            <a:r>
              <a:rPr lang="ko-KR" altLang="en-US" sz="4500" b="1" dirty="0">
                <a:latin typeface="+mj-ea"/>
                <a:ea typeface="+mj-ea"/>
              </a:rPr>
              <a:t>를</a:t>
            </a:r>
            <a:r>
              <a:rPr lang="en-US" altLang="ko-KR" sz="4500" b="1" dirty="0">
                <a:latin typeface="+mj-ea"/>
                <a:ea typeface="+mj-ea"/>
              </a:rPr>
              <a:t> </a:t>
            </a:r>
          </a:p>
          <a:p>
            <a:pPr marL="0" marR="0" indent="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500" b="1" dirty="0">
                <a:latin typeface="+mj-ea"/>
                <a:ea typeface="+mj-ea"/>
              </a:rPr>
              <a:t>겹치지 않는지 검증하기</a:t>
            </a:r>
            <a:endParaRPr lang="en-US" altLang="ko-KR" sz="4500" b="1" dirty="0">
              <a:latin typeface="+mj-ea"/>
              <a:ea typeface="+mj-ea"/>
            </a:endParaRPr>
          </a:p>
          <a:p>
            <a:pPr marL="0" marR="0" indent="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(</a:t>
            </a:r>
            <a:r>
              <a:rPr kumimoji="0" lang="en-US" altLang="ko-KR" sz="45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Next Permutation </a:t>
            </a:r>
            <a:r>
              <a: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사용</a:t>
            </a:r>
            <a:r>
              <a:rPr kumimoji="0" lang="en-US" altLang="ko-KR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8202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58CAD9-65CB-4D5F-AFCF-BFC9A207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06" y="2476066"/>
            <a:ext cx="6599807" cy="26154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7A48F1-6AA8-4E8F-B16B-F85238C9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06" y="5188527"/>
            <a:ext cx="9538567" cy="3717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130D5-8E4D-4824-A88A-0C30FED93330}"/>
              </a:ext>
            </a:extLst>
          </p:cNvPr>
          <p:cNvSpPr txBox="1"/>
          <p:nvPr/>
        </p:nvSpPr>
        <p:spPr>
          <a:xfrm>
            <a:off x="7211291" y="2809759"/>
            <a:ext cx="322118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KoPubWorld돋움체 Medium"/>
              </a:rPr>
              <a:t>경우의 수</a:t>
            </a:r>
          </a:p>
        </p:txBody>
      </p:sp>
    </p:spTree>
    <p:extLst>
      <p:ext uri="{BB962C8B-B14F-4D97-AF65-F5344CB8AC3E}">
        <p14:creationId xmlns:p14="http://schemas.microsoft.com/office/powerpoint/2010/main" val="3510005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91B53-8202-4687-8E10-AFFAAD14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9" y="2401239"/>
            <a:ext cx="10574435" cy="61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6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41A6B-A7BB-4534-8D07-E6AB02D2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4" y="2171844"/>
            <a:ext cx="11522802" cy="72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7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279EB-A6B9-46CC-934E-43E5FF3C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2" y="846425"/>
            <a:ext cx="12718572" cy="727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BD7361-650B-485F-89DF-23422A5D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8" y="735605"/>
            <a:ext cx="11529788" cy="78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8FCE7D-33A4-4851-A68A-B19A2E4D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6" y="586595"/>
            <a:ext cx="11450283" cy="72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E3BAB0-DC2C-4C5A-B8CE-015C9E50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54"/>
            <a:ext cx="13060331" cy="31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대피소 찾기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C05061-62E4-4E5C-B0FF-5EC8E207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9" y="2032289"/>
            <a:ext cx="12413864" cy="67792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B8E717-776B-4E36-B01C-7AEF4A28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88"/>
            <a:ext cx="9903417" cy="85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2EC2F2-0FCC-4E24-8C30-50683369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223271"/>
            <a:ext cx="12538165" cy="84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대피소 찾기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1434F7-633F-4144-AF49-F56F0CFB1A70}"/>
              </a:ext>
            </a:extLst>
          </p:cNvPr>
          <p:cNvGrpSpPr/>
          <p:nvPr/>
        </p:nvGrpSpPr>
        <p:grpSpPr>
          <a:xfrm>
            <a:off x="840637" y="6332826"/>
            <a:ext cx="2611613" cy="3230143"/>
            <a:chOff x="840637" y="6332826"/>
            <a:chExt cx="2611613" cy="3230143"/>
          </a:xfrm>
        </p:grpSpPr>
        <p:pic>
          <p:nvPicPr>
            <p:cNvPr id="1028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0A30A41-D604-4BA3-A053-62BB195C6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F91B34-D3F5-4E48-B4D1-015180802F99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FC453B-47A1-4289-836F-A6DE07E5BA42}"/>
              </a:ext>
            </a:extLst>
          </p:cNvPr>
          <p:cNvGrpSpPr/>
          <p:nvPr/>
        </p:nvGrpSpPr>
        <p:grpSpPr>
          <a:xfrm>
            <a:off x="8925702" y="6332826"/>
            <a:ext cx="2611613" cy="3230143"/>
            <a:chOff x="840637" y="6332826"/>
            <a:chExt cx="2611613" cy="3230143"/>
          </a:xfrm>
        </p:grpSpPr>
        <p:pic>
          <p:nvPicPr>
            <p:cNvPr id="17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5C5ECD8-8EDD-464D-88A8-E4E1D86CA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82976A-C7EA-4306-B266-97764ED2AA38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8CFC4F-ED69-41C4-A147-8FEF83A1F905}"/>
              </a:ext>
            </a:extLst>
          </p:cNvPr>
          <p:cNvGrpSpPr/>
          <p:nvPr/>
        </p:nvGrpSpPr>
        <p:grpSpPr>
          <a:xfrm>
            <a:off x="900399" y="2320636"/>
            <a:ext cx="2071401" cy="2759174"/>
            <a:chOff x="900399" y="2320636"/>
            <a:chExt cx="2071401" cy="2759174"/>
          </a:xfrm>
        </p:grpSpPr>
        <p:pic>
          <p:nvPicPr>
            <p:cNvPr id="1026" name="Picture 2" descr="로봇 그림에 대한 이미지 검색결과">
              <a:extLst>
                <a:ext uri="{FF2B5EF4-FFF2-40B4-BE49-F238E27FC236}">
                  <a16:creationId xmlns:a16="http://schemas.microsoft.com/office/drawing/2014/main" id="{A1B81505-D8CC-48E8-BDD8-E907DB93D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8828B3-1C4E-4977-AD5E-A2F0B1CB6EBC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29856-7B90-40D5-8FE4-05DE1FC96644}"/>
              </a:ext>
            </a:extLst>
          </p:cNvPr>
          <p:cNvGrpSpPr/>
          <p:nvPr/>
        </p:nvGrpSpPr>
        <p:grpSpPr>
          <a:xfrm>
            <a:off x="9465914" y="2320636"/>
            <a:ext cx="2071401" cy="2759174"/>
            <a:chOff x="900399" y="2320636"/>
            <a:chExt cx="2071401" cy="2759174"/>
          </a:xfrm>
        </p:grpSpPr>
        <p:pic>
          <p:nvPicPr>
            <p:cNvPr id="24" name="Picture 2" descr="로봇 그림에 대한 이미지 검색결과">
              <a:extLst>
                <a:ext uri="{FF2B5EF4-FFF2-40B4-BE49-F238E27FC236}">
                  <a16:creationId xmlns:a16="http://schemas.microsoft.com/office/drawing/2014/main" id="{A442F3B8-EC21-4EB2-943C-797F9CE92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E87E48-578C-48F7-9209-CC8A3AAE6586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19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대피소 찾기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1434F7-633F-4144-AF49-F56F0CFB1A70}"/>
              </a:ext>
            </a:extLst>
          </p:cNvPr>
          <p:cNvGrpSpPr/>
          <p:nvPr/>
        </p:nvGrpSpPr>
        <p:grpSpPr>
          <a:xfrm>
            <a:off x="840637" y="6332826"/>
            <a:ext cx="2611613" cy="3230143"/>
            <a:chOff x="840637" y="6332826"/>
            <a:chExt cx="2611613" cy="3230143"/>
          </a:xfrm>
        </p:grpSpPr>
        <p:pic>
          <p:nvPicPr>
            <p:cNvPr id="1028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0A30A41-D604-4BA3-A053-62BB195C6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F91B34-D3F5-4E48-B4D1-015180802F99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FC453B-47A1-4289-836F-A6DE07E5BA42}"/>
              </a:ext>
            </a:extLst>
          </p:cNvPr>
          <p:cNvGrpSpPr/>
          <p:nvPr/>
        </p:nvGrpSpPr>
        <p:grpSpPr>
          <a:xfrm>
            <a:off x="8925702" y="6332826"/>
            <a:ext cx="2611613" cy="3230143"/>
            <a:chOff x="840637" y="6332826"/>
            <a:chExt cx="2611613" cy="3230143"/>
          </a:xfrm>
        </p:grpSpPr>
        <p:pic>
          <p:nvPicPr>
            <p:cNvPr id="17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5C5ECD8-8EDD-464D-88A8-E4E1D86CA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82976A-C7EA-4306-B266-97764ED2AA38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8CFC4F-ED69-41C4-A147-8FEF83A1F905}"/>
              </a:ext>
            </a:extLst>
          </p:cNvPr>
          <p:cNvGrpSpPr/>
          <p:nvPr/>
        </p:nvGrpSpPr>
        <p:grpSpPr>
          <a:xfrm>
            <a:off x="900399" y="2320636"/>
            <a:ext cx="2071401" cy="2759174"/>
            <a:chOff x="900399" y="2320636"/>
            <a:chExt cx="2071401" cy="2759174"/>
          </a:xfrm>
        </p:grpSpPr>
        <p:pic>
          <p:nvPicPr>
            <p:cNvPr id="1026" name="Picture 2" descr="로봇 그림에 대한 이미지 검색결과">
              <a:extLst>
                <a:ext uri="{FF2B5EF4-FFF2-40B4-BE49-F238E27FC236}">
                  <a16:creationId xmlns:a16="http://schemas.microsoft.com/office/drawing/2014/main" id="{A1B81505-D8CC-48E8-BDD8-E907DB93D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8828B3-1C4E-4977-AD5E-A2F0B1CB6EBC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29856-7B90-40D5-8FE4-05DE1FC96644}"/>
              </a:ext>
            </a:extLst>
          </p:cNvPr>
          <p:cNvGrpSpPr/>
          <p:nvPr/>
        </p:nvGrpSpPr>
        <p:grpSpPr>
          <a:xfrm>
            <a:off x="9465914" y="2320636"/>
            <a:ext cx="2071401" cy="2759174"/>
            <a:chOff x="900399" y="2320636"/>
            <a:chExt cx="2071401" cy="2759174"/>
          </a:xfrm>
        </p:grpSpPr>
        <p:pic>
          <p:nvPicPr>
            <p:cNvPr id="24" name="Picture 2" descr="로봇 그림에 대한 이미지 검색결과">
              <a:extLst>
                <a:ext uri="{FF2B5EF4-FFF2-40B4-BE49-F238E27FC236}">
                  <a16:creationId xmlns:a16="http://schemas.microsoft.com/office/drawing/2014/main" id="{A442F3B8-EC21-4EB2-943C-797F9CE92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E87E48-578C-48F7-9209-CC8A3AAE6586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E4B018-E076-4EAB-8A0A-EAB4E389C2A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16200" y="4724400"/>
            <a:ext cx="6577084" cy="2708564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7EBAD5-B366-400A-A2B0-FB0D37377000}"/>
              </a:ext>
            </a:extLst>
          </p:cNvPr>
          <p:cNvCxnSpPr>
            <a:endCxn id="1028" idx="3"/>
          </p:cNvCxnSpPr>
          <p:nvPr/>
        </p:nvCxnSpPr>
        <p:spPr>
          <a:xfrm flipH="1">
            <a:off x="3184669" y="4876800"/>
            <a:ext cx="6489065" cy="2556164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98010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대피소 찾기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1434F7-633F-4144-AF49-F56F0CFB1A70}"/>
              </a:ext>
            </a:extLst>
          </p:cNvPr>
          <p:cNvGrpSpPr/>
          <p:nvPr/>
        </p:nvGrpSpPr>
        <p:grpSpPr>
          <a:xfrm>
            <a:off x="840637" y="6332826"/>
            <a:ext cx="2611613" cy="3230143"/>
            <a:chOff x="840637" y="6332826"/>
            <a:chExt cx="2611613" cy="3230143"/>
          </a:xfrm>
        </p:grpSpPr>
        <p:pic>
          <p:nvPicPr>
            <p:cNvPr id="1028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0A30A41-D604-4BA3-A053-62BB195C6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F91B34-D3F5-4E48-B4D1-015180802F99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FC453B-47A1-4289-836F-A6DE07E5BA42}"/>
              </a:ext>
            </a:extLst>
          </p:cNvPr>
          <p:cNvGrpSpPr/>
          <p:nvPr/>
        </p:nvGrpSpPr>
        <p:grpSpPr>
          <a:xfrm>
            <a:off x="8925702" y="6332826"/>
            <a:ext cx="2611613" cy="3230143"/>
            <a:chOff x="840637" y="6332826"/>
            <a:chExt cx="2611613" cy="3230143"/>
          </a:xfrm>
        </p:grpSpPr>
        <p:pic>
          <p:nvPicPr>
            <p:cNvPr id="17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5C5ECD8-8EDD-464D-88A8-E4E1D86CA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82976A-C7EA-4306-B266-97764ED2AA38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8CFC4F-ED69-41C4-A147-8FEF83A1F905}"/>
              </a:ext>
            </a:extLst>
          </p:cNvPr>
          <p:cNvGrpSpPr/>
          <p:nvPr/>
        </p:nvGrpSpPr>
        <p:grpSpPr>
          <a:xfrm>
            <a:off x="900399" y="2320636"/>
            <a:ext cx="2071401" cy="2759174"/>
            <a:chOff x="900399" y="2320636"/>
            <a:chExt cx="2071401" cy="2759174"/>
          </a:xfrm>
        </p:grpSpPr>
        <p:pic>
          <p:nvPicPr>
            <p:cNvPr id="1026" name="Picture 2" descr="로봇 그림에 대한 이미지 검색결과">
              <a:extLst>
                <a:ext uri="{FF2B5EF4-FFF2-40B4-BE49-F238E27FC236}">
                  <a16:creationId xmlns:a16="http://schemas.microsoft.com/office/drawing/2014/main" id="{A1B81505-D8CC-48E8-BDD8-E907DB93D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8828B3-1C4E-4977-AD5E-A2F0B1CB6EBC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29856-7B90-40D5-8FE4-05DE1FC96644}"/>
              </a:ext>
            </a:extLst>
          </p:cNvPr>
          <p:cNvGrpSpPr/>
          <p:nvPr/>
        </p:nvGrpSpPr>
        <p:grpSpPr>
          <a:xfrm>
            <a:off x="9465914" y="2320636"/>
            <a:ext cx="2071401" cy="2759174"/>
            <a:chOff x="900399" y="2320636"/>
            <a:chExt cx="2071401" cy="2759174"/>
          </a:xfrm>
        </p:grpSpPr>
        <p:pic>
          <p:nvPicPr>
            <p:cNvPr id="24" name="Picture 2" descr="로봇 그림에 대한 이미지 검색결과">
              <a:extLst>
                <a:ext uri="{FF2B5EF4-FFF2-40B4-BE49-F238E27FC236}">
                  <a16:creationId xmlns:a16="http://schemas.microsoft.com/office/drawing/2014/main" id="{A442F3B8-EC21-4EB2-943C-797F9CE92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E87E48-578C-48F7-9209-CC8A3AAE6586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E4B018-E076-4EAB-8A0A-EAB4E389C2A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16200" y="4724400"/>
            <a:ext cx="6577084" cy="2708564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7EBAD5-B366-400A-A2B0-FB0D37377000}"/>
              </a:ext>
            </a:extLst>
          </p:cNvPr>
          <p:cNvCxnSpPr>
            <a:endCxn id="1028" idx="3"/>
          </p:cNvCxnSpPr>
          <p:nvPr/>
        </p:nvCxnSpPr>
        <p:spPr>
          <a:xfrm flipH="1">
            <a:off x="3184669" y="4876800"/>
            <a:ext cx="6489065" cy="2556164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70194E-1915-42AB-A62D-C0B73CE03247}"/>
              </a:ext>
            </a:extLst>
          </p:cNvPr>
          <p:cNvSpPr/>
          <p:nvPr/>
        </p:nvSpPr>
        <p:spPr>
          <a:xfrm>
            <a:off x="5422900" y="5295900"/>
            <a:ext cx="1689100" cy="1765300"/>
          </a:xfrm>
          <a:prstGeom prst="ellipse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C1434-16D0-473D-A9D0-66CC7F18A443}"/>
              </a:ext>
            </a:extLst>
          </p:cNvPr>
          <p:cNvSpPr txBox="1"/>
          <p:nvPr/>
        </p:nvSpPr>
        <p:spPr>
          <a:xfrm>
            <a:off x="4833733" y="4359720"/>
            <a:ext cx="2768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겹치는 부분</a:t>
            </a:r>
          </a:p>
        </p:txBody>
      </p:sp>
    </p:spTree>
    <p:extLst>
      <p:ext uri="{BB962C8B-B14F-4D97-AF65-F5344CB8AC3E}">
        <p14:creationId xmlns:p14="http://schemas.microsoft.com/office/powerpoint/2010/main" val="3869268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대피소 찾기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1434F7-633F-4144-AF49-F56F0CFB1A70}"/>
              </a:ext>
            </a:extLst>
          </p:cNvPr>
          <p:cNvGrpSpPr/>
          <p:nvPr/>
        </p:nvGrpSpPr>
        <p:grpSpPr>
          <a:xfrm>
            <a:off x="840637" y="6332826"/>
            <a:ext cx="2611613" cy="3230143"/>
            <a:chOff x="840637" y="6332826"/>
            <a:chExt cx="2611613" cy="3230143"/>
          </a:xfrm>
        </p:grpSpPr>
        <p:pic>
          <p:nvPicPr>
            <p:cNvPr id="1028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0A30A41-D604-4BA3-A053-62BB195C6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F91B34-D3F5-4E48-B4D1-015180802F99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FC453B-47A1-4289-836F-A6DE07E5BA42}"/>
              </a:ext>
            </a:extLst>
          </p:cNvPr>
          <p:cNvGrpSpPr/>
          <p:nvPr/>
        </p:nvGrpSpPr>
        <p:grpSpPr>
          <a:xfrm>
            <a:off x="8925702" y="6332826"/>
            <a:ext cx="2611613" cy="3230143"/>
            <a:chOff x="840637" y="6332826"/>
            <a:chExt cx="2611613" cy="3230143"/>
          </a:xfrm>
        </p:grpSpPr>
        <p:pic>
          <p:nvPicPr>
            <p:cNvPr id="17" name="Picture 4" descr="집 그림 일러스트에 대한 이미지 검색결과">
              <a:extLst>
                <a:ext uri="{FF2B5EF4-FFF2-40B4-BE49-F238E27FC236}">
                  <a16:creationId xmlns:a16="http://schemas.microsoft.com/office/drawing/2014/main" id="{65C5ECD8-8EDD-464D-88A8-E4E1D86CA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6332826"/>
              <a:ext cx="20764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82976A-C7EA-4306-B266-97764ED2AA38}"/>
                </a:ext>
              </a:extLst>
            </p:cNvPr>
            <p:cNvSpPr/>
            <p:nvPr/>
          </p:nvSpPr>
          <p:spPr>
            <a:xfrm>
              <a:off x="840637" y="8639639"/>
              <a:ext cx="26116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대피소 </a:t>
              </a:r>
              <a:r>
                <a:rPr lang="en-US" altLang="ko-KR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8CFC4F-ED69-41C4-A147-8FEF83A1F905}"/>
              </a:ext>
            </a:extLst>
          </p:cNvPr>
          <p:cNvGrpSpPr/>
          <p:nvPr/>
        </p:nvGrpSpPr>
        <p:grpSpPr>
          <a:xfrm>
            <a:off x="900399" y="2320636"/>
            <a:ext cx="2071401" cy="2759174"/>
            <a:chOff x="900399" y="2320636"/>
            <a:chExt cx="2071401" cy="2759174"/>
          </a:xfrm>
        </p:grpSpPr>
        <p:pic>
          <p:nvPicPr>
            <p:cNvPr id="1026" name="Picture 2" descr="로봇 그림에 대한 이미지 검색결과">
              <a:extLst>
                <a:ext uri="{FF2B5EF4-FFF2-40B4-BE49-F238E27FC236}">
                  <a16:creationId xmlns:a16="http://schemas.microsoft.com/office/drawing/2014/main" id="{A1B81505-D8CC-48E8-BDD8-E907DB93D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8828B3-1C4E-4977-AD5E-A2F0B1CB6EBC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29856-7B90-40D5-8FE4-05DE1FC96644}"/>
              </a:ext>
            </a:extLst>
          </p:cNvPr>
          <p:cNvGrpSpPr/>
          <p:nvPr/>
        </p:nvGrpSpPr>
        <p:grpSpPr>
          <a:xfrm>
            <a:off x="9465914" y="2320636"/>
            <a:ext cx="2071401" cy="2759174"/>
            <a:chOff x="900399" y="2320636"/>
            <a:chExt cx="2071401" cy="2759174"/>
          </a:xfrm>
        </p:grpSpPr>
        <p:pic>
          <p:nvPicPr>
            <p:cNvPr id="24" name="Picture 2" descr="로봇 그림에 대한 이미지 검색결과">
              <a:extLst>
                <a:ext uri="{FF2B5EF4-FFF2-40B4-BE49-F238E27FC236}">
                  <a16:creationId xmlns:a16="http://schemas.microsoft.com/office/drawing/2014/main" id="{A442F3B8-EC21-4EB2-943C-797F9CE92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19" y="2320636"/>
              <a:ext cx="1655763" cy="176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E87E48-578C-48F7-9209-CC8A3AAE6586}"/>
                </a:ext>
              </a:extLst>
            </p:cNvPr>
            <p:cNvSpPr/>
            <p:nvPr/>
          </p:nvSpPr>
          <p:spPr>
            <a:xfrm>
              <a:off x="900399" y="4156480"/>
              <a:ext cx="20714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로봇 </a:t>
              </a:r>
              <a:r>
                <a:rPr lang="en-US" altLang="ko-KR" sz="54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E4B018-E076-4EAB-8A0A-EAB4E389C2A2}"/>
              </a:ext>
            </a:extLst>
          </p:cNvPr>
          <p:cNvCxnSpPr>
            <a:cxnSpLocks/>
          </p:cNvCxnSpPr>
          <p:nvPr/>
        </p:nvCxnSpPr>
        <p:spPr>
          <a:xfrm>
            <a:off x="2032000" y="5217277"/>
            <a:ext cx="0" cy="138430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0C1434-16D0-473D-A9D0-66CC7F18A443}"/>
              </a:ext>
            </a:extLst>
          </p:cNvPr>
          <p:cNvSpPr txBox="1"/>
          <p:nvPr/>
        </p:nvSpPr>
        <p:spPr>
          <a:xfrm>
            <a:off x="4833733" y="4359720"/>
            <a:ext cx="2768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겹치는 부분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7252E3-4709-48F2-A7EE-9C59A9A3343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01615" y="5079810"/>
            <a:ext cx="0" cy="1659235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25BF7F86-5417-4FE7-B427-D19369504317}"/>
              </a:ext>
            </a:extLst>
          </p:cNvPr>
          <p:cNvSpPr/>
          <p:nvPr/>
        </p:nvSpPr>
        <p:spPr>
          <a:xfrm>
            <a:off x="5278236" y="5217277"/>
            <a:ext cx="2076425" cy="2021723"/>
          </a:xfrm>
          <a:prstGeom prst="mathMultiply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23843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01E90-42BC-4F9B-9E85-39A93A11696F}"/>
              </a:ext>
            </a:extLst>
          </p:cNvPr>
          <p:cNvSpPr txBox="1"/>
          <p:nvPr/>
        </p:nvSpPr>
        <p:spPr>
          <a:xfrm>
            <a:off x="407206" y="2036371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와 </a:t>
            </a: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를 이용한 선분 교차 판별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DE5CC4-D26B-4EC5-8097-26E7148B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250954"/>
            <a:ext cx="3136900" cy="34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CD1D39-B175-46D9-9926-9AFB121FCB8E}"/>
              </a:ext>
            </a:extLst>
          </p:cNvPr>
          <p:cNvSpPr txBox="1"/>
          <p:nvPr/>
        </p:nvSpPr>
        <p:spPr>
          <a:xfrm>
            <a:off x="673100" y="2857500"/>
            <a:ext cx="913591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CCW</a:t>
            </a:r>
            <a:r>
              <a:rPr lang="ko-KR" altLang="en-US" dirty="0"/>
              <a:t>의 </a:t>
            </a:r>
            <a:r>
              <a:rPr lang="en-US" altLang="ko-KR" dirty="0"/>
              <a:t>Return Case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05A15-3BA4-4F19-A31E-0307CC11CB36}"/>
              </a:ext>
            </a:extLst>
          </p:cNvPr>
          <p:cNvSpPr txBox="1"/>
          <p:nvPr/>
        </p:nvSpPr>
        <p:spPr>
          <a:xfrm>
            <a:off x="783185" y="8392391"/>
            <a:ext cx="34417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 panose="02030504000101010101" pitchFamily="18" charset="-127"/>
                <a:ea typeface="휴먼모음T" panose="02030504000101010101" pitchFamily="18" charset="-127"/>
                <a:sym typeface="KoPubWorld돋움체 Medium"/>
              </a:rPr>
              <a:t>반시계 방향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B1F3F3-5E62-4E74-A86B-52FED8E8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91" y="4429922"/>
            <a:ext cx="2827482" cy="36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7C803-4F23-488D-B66A-A8D7EFAC48FC}"/>
              </a:ext>
            </a:extLst>
          </p:cNvPr>
          <p:cNvSpPr txBox="1"/>
          <p:nvPr/>
        </p:nvSpPr>
        <p:spPr>
          <a:xfrm>
            <a:off x="8088168" y="8375072"/>
            <a:ext cx="34417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 panose="02030504000101010101" pitchFamily="18" charset="-127"/>
                <a:ea typeface="휴먼모음T" panose="02030504000101010101" pitchFamily="18" charset="-127"/>
                <a:sym typeface="KoPubWorld돋움체 Medium"/>
              </a:rPr>
              <a:t>시계 방향</a:t>
            </a:r>
          </a:p>
        </p:txBody>
      </p:sp>
    </p:spTree>
    <p:extLst>
      <p:ext uri="{BB962C8B-B14F-4D97-AF65-F5344CB8AC3E}">
        <p14:creationId xmlns:p14="http://schemas.microsoft.com/office/powerpoint/2010/main" val="15632845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01E90-42BC-4F9B-9E85-39A93A11696F}"/>
              </a:ext>
            </a:extLst>
          </p:cNvPr>
          <p:cNvSpPr txBox="1"/>
          <p:nvPr/>
        </p:nvSpPr>
        <p:spPr>
          <a:xfrm>
            <a:off x="407206" y="2036371"/>
            <a:ext cx="76353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와 </a:t>
            </a:r>
            <a:r>
              <a:rPr lang="en-US" altLang="ko-KR" b="1" dirty="0">
                <a:latin typeface="+mj-ea"/>
                <a:ea typeface="+mj-ea"/>
              </a:rPr>
              <a:t>CCW</a:t>
            </a:r>
            <a:r>
              <a:rPr lang="ko-KR" altLang="en-US" b="1" dirty="0">
                <a:latin typeface="+mj-ea"/>
                <a:ea typeface="+mj-ea"/>
              </a:rPr>
              <a:t>를 이용한 선분 교차 판별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+mn-cs"/>
              <a:sym typeface="KoPubWorld돋움체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D1D39-B175-46D9-9926-9AFB121FCB8E}"/>
              </a:ext>
            </a:extLst>
          </p:cNvPr>
          <p:cNvSpPr txBox="1"/>
          <p:nvPr/>
        </p:nvSpPr>
        <p:spPr>
          <a:xfrm>
            <a:off x="673100" y="2857500"/>
            <a:ext cx="913591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CCW</a:t>
            </a:r>
            <a:r>
              <a:rPr lang="ko-KR" altLang="en-US" dirty="0"/>
              <a:t>의 </a:t>
            </a:r>
            <a:r>
              <a:rPr lang="en-US" altLang="ko-KR" dirty="0"/>
              <a:t>Return Case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05A15-3BA4-4F19-A31E-0307CC11CB36}"/>
              </a:ext>
            </a:extLst>
          </p:cNvPr>
          <p:cNvSpPr txBox="1"/>
          <p:nvPr/>
        </p:nvSpPr>
        <p:spPr>
          <a:xfrm>
            <a:off x="5241059" y="8409709"/>
            <a:ext cx="34417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 panose="02030504000101010101" pitchFamily="18" charset="-127"/>
                <a:ea typeface="휴먼모음T" panose="02030504000101010101" pitchFamily="18" charset="-127"/>
                <a:sym typeface="KoPubWorld돋움체 Medium"/>
              </a:rPr>
              <a:t>세 점이 평행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24DE65-79B5-4C31-93BD-1B5516FD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45" y="5105184"/>
            <a:ext cx="6536967" cy="10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80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316</Words>
  <Application>Microsoft Office PowerPoint</Application>
  <PresentationFormat>사용자 지정</PresentationFormat>
  <Paragraphs>93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HY견고딕</vt:lpstr>
      <vt:lpstr>Nanum Gothic</vt:lpstr>
      <vt:lpstr>Helvetica Neue Light</vt:lpstr>
      <vt:lpstr>Nanum Gothic ExtraBold</vt:lpstr>
      <vt:lpstr>휴먼모음T</vt:lpstr>
      <vt:lpstr>HY헤드라인M</vt:lpstr>
      <vt:lpstr>KoPubWorldDotum</vt:lpstr>
      <vt:lpstr>맑은 고딕</vt:lpstr>
      <vt:lpstr>KoPubWorld돋움체 Medium</vt:lpstr>
      <vt:lpstr>KoPubWorldDotum Medium</vt:lpstr>
      <vt:lpstr>KoPubWorld돋움체 Bold</vt:lpstr>
      <vt:lpstr>Arial</vt:lpstr>
      <vt:lpstr>ModernPortfolio</vt:lpstr>
      <vt:lpstr>16491: 대피소 찾기</vt:lpstr>
      <vt:lpstr>발표 순서</vt:lpstr>
      <vt:lpstr>문제 요약 – 대피소 찾기</vt:lpstr>
      <vt:lpstr>문제 요약 – 대피소 찾기</vt:lpstr>
      <vt:lpstr>문제 요약 – 대피소 찾기</vt:lpstr>
      <vt:lpstr>문제 요약 – 대피소 찾기</vt:lpstr>
      <vt:lpstr>문제 요약 – 대피소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코드로 옮기기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 </cp:lastModifiedBy>
  <cp:revision>33</cp:revision>
  <cp:lastPrinted>2019-04-07T08:37:03Z</cp:lastPrinted>
  <dcterms:modified xsi:type="dcterms:W3CDTF">2019-08-24T18:18:12Z</dcterms:modified>
</cp:coreProperties>
</file>