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9" r:id="rId4"/>
    <p:sldId id="290" r:id="rId5"/>
    <p:sldId id="286" r:id="rId6"/>
    <p:sldId id="289" r:id="rId7"/>
    <p:sldId id="292" r:id="rId8"/>
    <p:sldId id="285" r:id="rId9"/>
    <p:sldId id="293" r:id="rId10"/>
    <p:sldId id="294" r:id="rId11"/>
    <p:sldId id="284" r:id="rId12"/>
    <p:sldId id="297" r:id="rId13"/>
    <p:sldId id="305" r:id="rId14"/>
    <p:sldId id="283" r:id="rId15"/>
    <p:sldId id="303" r:id="rId16"/>
    <p:sldId id="302" r:id="rId17"/>
    <p:sldId id="306" r:id="rId18"/>
    <p:sldId id="299" r:id="rId19"/>
    <p:sldId id="308" r:id="rId20"/>
    <p:sldId id="307" r:id="rId21"/>
    <p:sldId id="287" r:id="rId22"/>
    <p:sldId id="295" r:id="rId23"/>
    <p:sldId id="298" r:id="rId24"/>
    <p:sldId id="267" r:id="rId25"/>
  </p:sldIdLst>
  <p:sldSz cx="6858000" cy="5143500"/>
  <p:notesSz cx="6858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353" autoAdjust="0"/>
  </p:normalViewPr>
  <p:slideViewPr>
    <p:cSldViewPr>
      <p:cViewPr varScale="1">
        <p:scale>
          <a:sx n="86" d="100"/>
          <a:sy n="86" d="100"/>
        </p:scale>
        <p:origin x="53" y="5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1442847" y="1004757"/>
            <a:ext cx="4119753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pc="-285" dirty="0"/>
              <a:t>LG AI </a:t>
            </a:r>
            <a:r>
              <a:rPr lang="ko-KR" altLang="en-US" spc="-285" dirty="0" err="1"/>
              <a:t>해커톤</a:t>
            </a:r>
            <a:r>
              <a:rPr lang="en-US" altLang="ko-KR" spc="-285" dirty="0"/>
              <a:t>:</a:t>
            </a:r>
            <a:br>
              <a:rPr lang="en-US" altLang="ko-KR" spc="-285" dirty="0"/>
            </a:br>
            <a:r>
              <a:rPr lang="ko-KR" altLang="en-US" spc="-285" dirty="0"/>
              <a:t>블록 장난감 제조 공정 최적화 </a:t>
            </a:r>
            <a:r>
              <a:rPr lang="en-US" altLang="ko-KR" spc="-285" dirty="0"/>
              <a:t>AI </a:t>
            </a:r>
            <a:r>
              <a:rPr lang="ko-KR" altLang="en-US" spc="-285" dirty="0"/>
              <a:t>경진대회</a:t>
            </a:r>
            <a:endParaRPr spc="-285" dirty="0"/>
          </a:p>
        </p:txBody>
      </p:sp>
      <p:sp>
        <p:nvSpPr>
          <p:cNvPr id="12" name="object 12"/>
          <p:cNvSpPr txBox="1"/>
          <p:nvPr/>
        </p:nvSpPr>
        <p:spPr>
          <a:xfrm>
            <a:off x="2726888" y="3231515"/>
            <a:ext cx="1404578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135" dirty="0">
                <a:latin typeface="+mj-ea"/>
                <a:ea typeface="+mj-ea"/>
                <a:cs typeface="Dotum"/>
              </a:rPr>
              <a:t>weonwon123</a:t>
            </a:r>
            <a:endParaRPr sz="2000" dirty="0">
              <a:latin typeface="+mj-ea"/>
              <a:ea typeface="+mj-ea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DFB2D-9E0E-4E7E-83C7-3282F0F03E39}"/>
              </a:ext>
            </a:extLst>
          </p:cNvPr>
          <p:cNvSpPr txBox="1"/>
          <p:nvPr/>
        </p:nvSpPr>
        <p:spPr>
          <a:xfrm>
            <a:off x="317626" y="863590"/>
            <a:ext cx="6131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Genome.py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PROCESS</a:t>
            </a:r>
            <a:r>
              <a:rPr lang="ko-KR" altLang="en-US" dirty="0"/>
              <a:t>에 약간의 가중치를</a:t>
            </a:r>
            <a:br>
              <a:rPr lang="en-US" altLang="ko-KR" dirty="0"/>
            </a:br>
            <a:r>
              <a:rPr lang="ko-KR" altLang="en-US" dirty="0"/>
              <a:t>더 부여한다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생산량이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MAX</a:t>
            </a:r>
            <a:r>
              <a:rPr lang="ko-KR" altLang="en-US" dirty="0"/>
              <a:t>인 경우</a:t>
            </a:r>
            <a:br>
              <a:rPr lang="en-US" altLang="ko-KR" dirty="0"/>
            </a:br>
            <a:r>
              <a:rPr lang="ko-KR" altLang="en-US" dirty="0"/>
              <a:t>가중치를 더 부여한다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성형 공정 최대 투입 개수를 </a:t>
            </a:r>
            <a:br>
              <a:rPr lang="en-US" altLang="ko-KR" dirty="0"/>
            </a:br>
            <a:r>
              <a:rPr lang="en-US" altLang="ko-KR" dirty="0"/>
              <a:t>5.5</a:t>
            </a:r>
            <a:r>
              <a:rPr lang="ko-KR" altLang="en-US" dirty="0"/>
              <a:t>에서 </a:t>
            </a:r>
            <a:r>
              <a:rPr lang="en-US" altLang="ko-KR" dirty="0"/>
              <a:t>5.85, 6.6</a:t>
            </a:r>
            <a:r>
              <a:rPr lang="ko-KR" altLang="en-US" dirty="0"/>
              <a:t>로 수정한다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6.6</a:t>
            </a:r>
            <a:r>
              <a:rPr lang="ko-KR" altLang="en-US" dirty="0"/>
              <a:t>으로 수정할 시 </a:t>
            </a:r>
            <a:br>
              <a:rPr lang="en-US" altLang="ko-KR" dirty="0"/>
            </a:br>
            <a:r>
              <a:rPr lang="en-US" altLang="ko-KR" dirty="0"/>
              <a:t>NG</a:t>
            </a:r>
            <a:r>
              <a:rPr lang="ko-KR" altLang="en-US" dirty="0"/>
              <a:t>가 나지 않게 해야 한다</a:t>
            </a:r>
            <a:r>
              <a:rPr lang="en-US" altLang="ko-KR" dirty="0"/>
              <a:t>(!)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80B9FB-0159-416C-8A5D-87979BBD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718820"/>
            <a:ext cx="2023775" cy="3912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5B7C5E6-EBC1-4769-A2BE-AE4D40E3D0BC}"/>
              </a:ext>
            </a:extLst>
          </p:cNvPr>
          <p:cNvSpPr/>
          <p:nvPr/>
        </p:nvSpPr>
        <p:spPr>
          <a:xfrm>
            <a:off x="4267200" y="2141642"/>
            <a:ext cx="2514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855090-C03F-4425-94E2-09083C6F3A12}"/>
              </a:ext>
            </a:extLst>
          </p:cNvPr>
          <p:cNvSpPr/>
          <p:nvPr/>
        </p:nvSpPr>
        <p:spPr>
          <a:xfrm>
            <a:off x="4267200" y="3989239"/>
            <a:ext cx="2514600" cy="442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8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B886B-C0BD-40F1-809E-711AC75A170F}"/>
              </a:ext>
            </a:extLst>
          </p:cNvPr>
          <p:cNvSpPr txBox="1"/>
          <p:nvPr/>
        </p:nvSpPr>
        <p:spPr>
          <a:xfrm>
            <a:off x="304800" y="1333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D33D6-4DD0-4380-A1C2-667022D8E8B4}"/>
              </a:ext>
            </a:extLst>
          </p:cNvPr>
          <p:cNvSpPr txBox="1"/>
          <p:nvPr/>
        </p:nvSpPr>
        <p:spPr>
          <a:xfrm>
            <a:off x="421640" y="742950"/>
            <a:ext cx="613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모델 검증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조정한다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세대당 생성 수</a:t>
            </a:r>
            <a:r>
              <a:rPr lang="en-US" altLang="ko-KR" dirty="0"/>
              <a:t>, </a:t>
            </a:r>
            <a:r>
              <a:rPr lang="ko-KR" altLang="en-US" dirty="0"/>
              <a:t>베스트 수</a:t>
            </a:r>
            <a:r>
              <a:rPr lang="en-US" altLang="ko-KR" dirty="0"/>
              <a:t>, </a:t>
            </a:r>
            <a:r>
              <a:rPr lang="ko-KR" altLang="en-US" dirty="0"/>
              <a:t>자손 유전자 수</a:t>
            </a:r>
            <a:r>
              <a:rPr lang="en-US" altLang="ko-KR" dirty="0"/>
              <a:t>, </a:t>
            </a:r>
            <a:r>
              <a:rPr lang="ko-KR" altLang="en-US" dirty="0"/>
              <a:t>돌연변이</a:t>
            </a:r>
            <a:r>
              <a:rPr lang="en-US" altLang="ko-KR" dirty="0"/>
              <a:t>, </a:t>
            </a:r>
            <a:r>
              <a:rPr lang="ko-KR" altLang="en-US" dirty="0"/>
              <a:t>초기 점수</a:t>
            </a:r>
            <a:r>
              <a:rPr lang="en-US" altLang="ko-KR" dirty="0"/>
              <a:t>, </a:t>
            </a:r>
            <a:r>
              <a:rPr lang="ko-KR" altLang="en-US" dirty="0"/>
              <a:t>반복 횟수 등에 따라 모델의 학습 시간</a:t>
            </a:r>
            <a:r>
              <a:rPr lang="en-US" altLang="ko-KR" dirty="0"/>
              <a:t>, </a:t>
            </a:r>
            <a:r>
              <a:rPr lang="ko-KR" altLang="en-US" dirty="0"/>
              <a:t>수렴 지점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ko-KR" altLang="en-US" dirty="0"/>
              <a:t> 등이 크게 달라지기 때문이다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C03658-C476-41C8-9C34-A5F6D534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7" y="2343150"/>
            <a:ext cx="612076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2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152400" y="742950"/>
            <a:ext cx="7045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EPOCH (</a:t>
            </a:r>
            <a:r>
              <a:rPr lang="ko-KR" altLang="en-US" dirty="0"/>
              <a:t>반복 횟수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유전 알고리즘이기 때문에</a:t>
            </a:r>
            <a:r>
              <a:rPr lang="en-US" altLang="ko-KR" dirty="0"/>
              <a:t>, </a:t>
            </a:r>
            <a:r>
              <a:rPr lang="ko-KR" altLang="en-US" dirty="0"/>
              <a:t>돌연변이에 어느 정도 기댐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각 </a:t>
            </a:r>
            <a:r>
              <a:rPr lang="en-US" altLang="ko-KR" dirty="0"/>
              <a:t>epoch</a:t>
            </a:r>
            <a:r>
              <a:rPr lang="ko-KR" altLang="en-US" dirty="0"/>
              <a:t>의 </a:t>
            </a:r>
            <a:r>
              <a:rPr lang="en-US" altLang="ko-KR" dirty="0"/>
              <a:t>best</a:t>
            </a:r>
            <a:r>
              <a:rPr lang="ko-KR" altLang="en-US" dirty="0"/>
              <a:t>들 중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best</a:t>
            </a:r>
            <a:r>
              <a:rPr lang="ko-KR" altLang="en-US" dirty="0"/>
              <a:t>인 값을 저장하고 갱신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Epoch</a:t>
            </a:r>
            <a:r>
              <a:rPr lang="ko-KR" altLang="en-US" dirty="0"/>
              <a:t>이 지나면서 </a:t>
            </a:r>
            <a:r>
              <a:rPr lang="en-US" altLang="ko-KR" dirty="0"/>
              <a:t>score</a:t>
            </a:r>
            <a:r>
              <a:rPr lang="ko-KR" altLang="en-US" dirty="0"/>
              <a:t>가 줄어드는 현상을 방지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 경우 </a:t>
            </a:r>
            <a:r>
              <a:rPr lang="en-US" altLang="ko-KR" dirty="0"/>
              <a:t>EPOCH</a:t>
            </a:r>
            <a:r>
              <a:rPr lang="ko-KR" altLang="en-US" dirty="0"/>
              <a:t>이 많으면 많을수록 더 나은 결과를 보임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같은 코드를 돌리더라도 유전 알고리즘 특성상 조금씩</a:t>
            </a:r>
            <a:br>
              <a:rPr lang="en-US" altLang="ko-KR" dirty="0"/>
            </a:br>
            <a:r>
              <a:rPr lang="ko-KR" altLang="en-US" dirty="0"/>
              <a:t>결과가 다르게 나올 수 있음을 확인 </a:t>
            </a:r>
            <a:r>
              <a:rPr lang="en-US" altLang="ko-KR" dirty="0"/>
              <a:t>(</a:t>
            </a:r>
            <a:r>
              <a:rPr lang="ko-KR" altLang="en-US" dirty="0"/>
              <a:t>소수점 단위의 차이</a:t>
            </a:r>
            <a:r>
              <a:rPr lang="en-US" altLang="ko-KR" dirty="0"/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909C71-EEDD-40BF-90FF-A12D09059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2223"/>
              </p:ext>
            </p:extLst>
          </p:nvPr>
        </p:nvGraphicFramePr>
        <p:xfrm>
          <a:off x="342900" y="3257550"/>
          <a:ext cx="6172199" cy="947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281077799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3148485683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1742172163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4183273547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487349254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642600442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017747600"/>
                    </a:ext>
                  </a:extLst>
                </a:gridCol>
              </a:tblGrid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N_POPULATION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N_BEST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N_CHILDREN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PROB_MUTATION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input_length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EPOCH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BEST_SCORE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1045981542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89.97046035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637239632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89.97046035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1110198883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90.30612246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1442886431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90.68847676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1435665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E256ED4-0DBB-467E-9D32-A97CDE2C41B2}"/>
              </a:ext>
            </a:extLst>
          </p:cNvPr>
          <p:cNvSpPr/>
          <p:nvPr/>
        </p:nvSpPr>
        <p:spPr>
          <a:xfrm>
            <a:off x="4800600" y="3257550"/>
            <a:ext cx="1714499" cy="947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3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421640" y="742950"/>
            <a:ext cx="6131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N_POPULATION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늘어나면 늘어날수록 학습 시간이 많이 소요되나</a:t>
            </a:r>
            <a:r>
              <a:rPr lang="en-US" altLang="ko-KR" dirty="0"/>
              <a:t>, </a:t>
            </a:r>
            <a:r>
              <a:rPr lang="ko-KR" altLang="en-US" dirty="0"/>
              <a:t>일반화에 용이함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학습시간의 경우 컴퓨터의 사양에 많이 좌지우지되는 경향이 있어</a:t>
            </a:r>
            <a:r>
              <a:rPr lang="en-US" altLang="ko-KR" dirty="0"/>
              <a:t>, </a:t>
            </a:r>
            <a:r>
              <a:rPr lang="ko-KR" altLang="en-US" dirty="0"/>
              <a:t>깊게 분석하지 않았으나</a:t>
            </a:r>
            <a:r>
              <a:rPr lang="en-US" altLang="ko-KR" dirty="0"/>
              <a:t>, 50, 100, 300</a:t>
            </a:r>
            <a:r>
              <a:rPr lang="ko-KR" altLang="en-US" dirty="0"/>
              <a:t>으로 나누어 같은 컴퓨터에서 실험해 본 결과 다음과 같았음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베스트 수</a:t>
            </a:r>
            <a:r>
              <a:rPr lang="en-US" altLang="ko-KR" dirty="0"/>
              <a:t>(N_BEST), </a:t>
            </a:r>
            <a:r>
              <a:rPr lang="ko-KR" altLang="en-US" dirty="0"/>
              <a:t>자손의 수</a:t>
            </a:r>
            <a:r>
              <a:rPr lang="en-US" altLang="ko-KR" dirty="0"/>
              <a:t>(N_CHILDREN)</a:t>
            </a:r>
            <a:r>
              <a:rPr lang="ko-KR" altLang="en-US" dirty="0"/>
              <a:t>의 경우 중요도는 </a:t>
            </a:r>
            <a:r>
              <a:rPr lang="en-US" altLang="ko-KR" dirty="0"/>
              <a:t>N_BEST &lt; N_CHILDREN</a:t>
            </a:r>
            <a:r>
              <a:rPr lang="ko-KR" altLang="en-US" dirty="0"/>
              <a:t>으로 생각됨</a:t>
            </a:r>
            <a:r>
              <a:rPr lang="en-US" altLang="ko-KR" dirty="0"/>
              <a:t>.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D548DE1-6710-4EFB-8501-E6F99F1A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34075"/>
              </p:ext>
            </p:extLst>
          </p:nvPr>
        </p:nvGraphicFramePr>
        <p:xfrm>
          <a:off x="381001" y="4126165"/>
          <a:ext cx="6172199" cy="56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3068797438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2953593657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1084750237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3564634203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1074094368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888352646"/>
                    </a:ext>
                  </a:extLst>
                </a:gridCol>
                <a:gridCol w="794657">
                  <a:extLst>
                    <a:ext uri="{9D8B030D-6E8A-4147-A177-3AD203B41FA5}">
                      <a16:colId xmlns:a16="http://schemas.microsoft.com/office/drawing/2014/main" val="2655129986"/>
                    </a:ext>
                  </a:extLst>
                </a:gridCol>
              </a:tblGrid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N_POPULATION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N_BEST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N_CHILDREN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PROB_MUTATION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input_length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EPOCH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BEST_SCORE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2104538667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14207642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719844503"/>
                  </a:ext>
                </a:extLst>
              </a:tr>
              <a:tr h="1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14527759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30036096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F73CAD-315E-4B3B-BB09-A23351430CC9}"/>
              </a:ext>
            </a:extLst>
          </p:cNvPr>
          <p:cNvSpPr/>
          <p:nvPr/>
        </p:nvSpPr>
        <p:spPr>
          <a:xfrm>
            <a:off x="5755641" y="4126164"/>
            <a:ext cx="838200" cy="568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BBEA66-7079-44E2-8028-DA367AE4A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6717"/>
              </p:ext>
            </p:extLst>
          </p:nvPr>
        </p:nvGraphicFramePr>
        <p:xfrm>
          <a:off x="457201" y="2724150"/>
          <a:ext cx="6172199" cy="77222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3068797438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295359365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1084750237"/>
                    </a:ext>
                  </a:extLst>
                </a:gridCol>
              </a:tblGrid>
              <a:tr h="2062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N_POPULATION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한 </a:t>
                      </a:r>
                      <a:r>
                        <a:rPr lang="en-US" altLang="ko-KR" sz="900" u="none" strike="noStrike" dirty="0">
                          <a:effectLst/>
                        </a:rPr>
                        <a:t>epoch</a:t>
                      </a:r>
                      <a:r>
                        <a:rPr lang="ko-KR" altLang="en-US" sz="900" u="none" strike="noStrike" dirty="0">
                          <a:effectLst/>
                        </a:rPr>
                        <a:t>당 걸리는 시간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컴퓨터 환경은 다음과 같음</a:t>
                      </a:r>
                      <a:br>
                        <a:rPr lang="en-US" altLang="ko-KR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CPU : Intel i7-9750H, GPU : RTX 2060, RAM : 32.0GB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2104538667"/>
                  </a:ext>
                </a:extLst>
              </a:tr>
              <a:tr h="131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약 </a:t>
                      </a:r>
                      <a:r>
                        <a:rPr lang="en-US" altLang="ko-KR" sz="900" u="none" strike="noStrike" dirty="0">
                          <a:effectLst/>
                        </a:rPr>
                        <a:t>5 ~ 6</a:t>
                      </a:r>
                      <a:r>
                        <a:rPr lang="ko-KR" altLang="en-US" sz="900" u="none" strike="noStrike" dirty="0">
                          <a:effectLst/>
                        </a:rPr>
                        <a:t>분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9953"/>
                  </a:ext>
                </a:extLst>
              </a:tr>
              <a:tr h="17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약 </a:t>
                      </a:r>
                      <a:r>
                        <a:rPr lang="en-US" altLang="ko-KR" sz="900" u="none" strike="noStrike" dirty="0">
                          <a:effectLst/>
                        </a:rPr>
                        <a:t>10 ~ 12</a:t>
                      </a:r>
                      <a:r>
                        <a:rPr lang="ko-KR" altLang="en-US" sz="900" u="none" strike="noStrike" dirty="0">
                          <a:effectLst/>
                        </a:rPr>
                        <a:t>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719844503"/>
                  </a:ext>
                </a:extLst>
              </a:tr>
              <a:tr h="1738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약 </a:t>
                      </a:r>
                      <a:r>
                        <a:rPr lang="en-US" altLang="ko-KR" sz="900" u="none" strike="noStrike" dirty="0">
                          <a:effectLst/>
                        </a:rPr>
                        <a:t>20 ~ 25</a:t>
                      </a:r>
                      <a:r>
                        <a:rPr lang="ko-KR" altLang="en-US" sz="900" u="none" strike="noStrike" dirty="0">
                          <a:effectLst/>
                        </a:rPr>
                        <a:t>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31" marR="6531" marT="6531" marB="0" anchor="ctr"/>
                </a:tc>
                <a:extLst>
                  <a:ext uri="{0D108BD9-81ED-4DB2-BD59-A6C34878D82A}">
                    <a16:rowId xmlns:a16="http://schemas.microsoft.com/office/drawing/2014/main" val="3003609601"/>
                  </a:ext>
                </a:extLst>
              </a:tr>
            </a:tbl>
          </a:graphicData>
        </a:graphic>
      </p:graphicFrame>
      <p:sp>
        <p:nvSpPr>
          <p:cNvPr id="9" name="object 29">
            <a:extLst>
              <a:ext uri="{FF2B5EF4-FFF2-40B4-BE49-F238E27FC236}">
                <a16:creationId xmlns:a16="http://schemas.microsoft.com/office/drawing/2014/main" id="{738FF734-EA18-41E7-803F-8C111B3B10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78409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421640" y="742950"/>
            <a:ext cx="613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돌연변이에 따른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차이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다른 조건이 동일한 상태에서</a:t>
            </a:r>
            <a:r>
              <a:rPr lang="en-US" altLang="ko-KR" dirty="0"/>
              <a:t>, </a:t>
            </a:r>
            <a:r>
              <a:rPr lang="ko-KR" altLang="en-US" dirty="0"/>
              <a:t>돌연변이</a:t>
            </a:r>
            <a:br>
              <a:rPr lang="en-US" altLang="ko-KR" dirty="0"/>
            </a:br>
            <a:r>
              <a:rPr lang="ko-KR" altLang="en-US" dirty="0" err="1"/>
              <a:t>하이퍼파라미터를</a:t>
            </a:r>
            <a:r>
              <a:rPr lang="ko-KR" altLang="en-US" dirty="0"/>
              <a:t> </a:t>
            </a:r>
            <a:r>
              <a:rPr lang="en-US" altLang="ko-KR" dirty="0"/>
              <a:t>0.3, </a:t>
            </a:r>
            <a:r>
              <a:rPr lang="en-US" altLang="ko-KR" b="1" u="sng" dirty="0"/>
              <a:t>0.4</a:t>
            </a:r>
            <a:r>
              <a:rPr lang="en-US" altLang="ko-KR" dirty="0"/>
              <a:t>, 0.5</a:t>
            </a:r>
            <a:r>
              <a:rPr lang="ko-KR" altLang="en-US" dirty="0"/>
              <a:t>로 나누어 모델 검증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돌연변이는 </a:t>
            </a:r>
            <a:r>
              <a:rPr lang="en-US" altLang="ko-KR" b="1" u="sng" dirty="0"/>
              <a:t>0.4</a:t>
            </a:r>
            <a:r>
              <a:rPr lang="ko-KR" altLang="en-US" dirty="0"/>
              <a:t>가 가장 적절하였음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FE89CF-AA56-494D-AF99-49A4AE67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8995"/>
              </p:ext>
            </p:extLst>
          </p:nvPr>
        </p:nvGraphicFramePr>
        <p:xfrm>
          <a:off x="342900" y="2250209"/>
          <a:ext cx="6172200" cy="54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947">
                  <a:extLst>
                    <a:ext uri="{9D8B030D-6E8A-4147-A177-3AD203B41FA5}">
                      <a16:colId xmlns:a16="http://schemas.microsoft.com/office/drawing/2014/main" val="3700355186"/>
                    </a:ext>
                  </a:extLst>
                </a:gridCol>
                <a:gridCol w="618787">
                  <a:extLst>
                    <a:ext uri="{9D8B030D-6E8A-4147-A177-3AD203B41FA5}">
                      <a16:colId xmlns:a16="http://schemas.microsoft.com/office/drawing/2014/main" val="2940913646"/>
                    </a:ext>
                  </a:extLst>
                </a:gridCol>
                <a:gridCol w="571790">
                  <a:extLst>
                    <a:ext uri="{9D8B030D-6E8A-4147-A177-3AD203B41FA5}">
                      <a16:colId xmlns:a16="http://schemas.microsoft.com/office/drawing/2014/main" val="3144448991"/>
                    </a:ext>
                  </a:extLst>
                </a:gridCol>
                <a:gridCol w="744110">
                  <a:extLst>
                    <a:ext uri="{9D8B030D-6E8A-4147-A177-3AD203B41FA5}">
                      <a16:colId xmlns:a16="http://schemas.microsoft.com/office/drawing/2014/main" val="186762046"/>
                    </a:ext>
                  </a:extLst>
                </a:gridCol>
                <a:gridCol w="595288">
                  <a:extLst>
                    <a:ext uri="{9D8B030D-6E8A-4147-A177-3AD203B41FA5}">
                      <a16:colId xmlns:a16="http://schemas.microsoft.com/office/drawing/2014/main" val="721481323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572868805"/>
                    </a:ext>
                  </a:extLst>
                </a:gridCol>
                <a:gridCol w="571790">
                  <a:extLst>
                    <a:ext uri="{9D8B030D-6E8A-4147-A177-3AD203B41FA5}">
                      <a16:colId xmlns:a16="http://schemas.microsoft.com/office/drawing/2014/main" val="1261183960"/>
                    </a:ext>
                  </a:extLst>
                </a:gridCol>
                <a:gridCol w="587456">
                  <a:extLst>
                    <a:ext uri="{9D8B030D-6E8A-4147-A177-3AD203B41FA5}">
                      <a16:colId xmlns:a16="http://schemas.microsoft.com/office/drawing/2014/main" val="2276251163"/>
                    </a:ext>
                  </a:extLst>
                </a:gridCol>
                <a:gridCol w="509128">
                  <a:extLst>
                    <a:ext uri="{9D8B030D-6E8A-4147-A177-3AD203B41FA5}">
                      <a16:colId xmlns:a16="http://schemas.microsoft.com/office/drawing/2014/main" val="1397745333"/>
                    </a:ext>
                  </a:extLst>
                </a:gridCol>
                <a:gridCol w="634452">
                  <a:extLst>
                    <a:ext uri="{9D8B030D-6E8A-4147-A177-3AD203B41FA5}">
                      <a16:colId xmlns:a16="http://schemas.microsoft.com/office/drawing/2014/main" val="3127319838"/>
                    </a:ext>
                  </a:extLst>
                </a:gridCol>
              </a:tblGrid>
              <a:tr h="1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N_POPULATION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N_BEST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N_CHILDREN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PROB_MUTATION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input_length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EPOCHS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EPOCH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BEST_SCORE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EPOCH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BEST_SCORE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extLst>
                  <a:ext uri="{0D108BD9-81ED-4DB2-BD59-A6C34878D82A}">
                    <a16:rowId xmlns:a16="http://schemas.microsoft.com/office/drawing/2014/main" val="1337293435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88.32168151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89.16926512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extLst>
                  <a:ext uri="{0D108BD9-81ED-4DB2-BD59-A6C34878D82A}">
                    <a16:rowId xmlns:a16="http://schemas.microsoft.com/office/drawing/2014/main" val="2694265409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88.4124752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91.42076318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extLst>
                  <a:ext uri="{0D108BD9-81ED-4DB2-BD59-A6C34878D82A}">
                    <a16:rowId xmlns:a16="http://schemas.microsoft.com/office/drawing/2014/main" val="3967846402"/>
                  </a:ext>
                </a:extLst>
              </a:tr>
              <a:tr h="1362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87.38013194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90.68847676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00" marR="4700" marT="4700" marB="0" anchor="ctr"/>
                </a:tc>
                <a:extLst>
                  <a:ext uri="{0D108BD9-81ED-4DB2-BD59-A6C34878D82A}">
                    <a16:rowId xmlns:a16="http://schemas.microsoft.com/office/drawing/2014/main" val="66827559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293D5E94-4266-4C84-AC31-0FAF37C6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35469"/>
            <a:ext cx="2545696" cy="17696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DB1670-6A5E-41FF-B5A7-199335E0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47" y="2938840"/>
            <a:ext cx="2334782" cy="1608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969BAD-F11C-467A-B179-183E163A8C4D}"/>
              </a:ext>
            </a:extLst>
          </p:cNvPr>
          <p:cNvSpPr txBox="1"/>
          <p:nvPr/>
        </p:nvSpPr>
        <p:spPr>
          <a:xfrm>
            <a:off x="1443336" y="4481973"/>
            <a:ext cx="178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돌연변이 </a:t>
            </a:r>
            <a:r>
              <a:rPr lang="en-US" altLang="ko-KR" sz="1000" dirty="0"/>
              <a:t>0.3 &gt;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57441-8708-4F20-A663-0EBA2F289977}"/>
              </a:ext>
            </a:extLst>
          </p:cNvPr>
          <p:cNvSpPr txBox="1"/>
          <p:nvPr/>
        </p:nvSpPr>
        <p:spPr>
          <a:xfrm>
            <a:off x="4398070" y="4481973"/>
            <a:ext cx="178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돌연변이 </a:t>
            </a:r>
            <a:r>
              <a:rPr lang="en-US" altLang="ko-KR" sz="1000" dirty="0"/>
              <a:t>0.5 &gt;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1EE3EB-416A-4DA5-929E-BDD25F3563D1}"/>
              </a:ext>
            </a:extLst>
          </p:cNvPr>
          <p:cNvSpPr/>
          <p:nvPr/>
        </p:nvSpPr>
        <p:spPr>
          <a:xfrm>
            <a:off x="2209800" y="2220278"/>
            <a:ext cx="838200" cy="61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6C6754-6FBA-4029-A39A-DC82D3C973B6}"/>
              </a:ext>
            </a:extLst>
          </p:cNvPr>
          <p:cNvSpPr/>
          <p:nvPr/>
        </p:nvSpPr>
        <p:spPr>
          <a:xfrm>
            <a:off x="4191000" y="2220278"/>
            <a:ext cx="2362200" cy="61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C638541-B3F1-4B75-A0D4-F7A543A9DBD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373613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421640" y="742950"/>
            <a:ext cx="613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돌연변이가</a:t>
            </a:r>
            <a:r>
              <a:rPr lang="en-US" altLang="ko-KR" dirty="0"/>
              <a:t> 0.3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빠르게 학습하지만 급격하게 수렴함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일정 시간이 지나면 </a:t>
            </a:r>
            <a:r>
              <a:rPr lang="ko-KR" altLang="en-US" dirty="0" err="1"/>
              <a:t>학습률을</a:t>
            </a:r>
            <a:r>
              <a:rPr lang="ko-KR" altLang="en-US" dirty="0"/>
              <a:t> 올리기 어려움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9E0F8-71C3-47C8-9A20-EC5DD3EC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35469"/>
            <a:ext cx="2545696" cy="17696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D8329-82CA-48E3-B3D9-BFCE167C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47" y="2938840"/>
            <a:ext cx="2334782" cy="1608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F3468-D9CA-4D1C-8CB0-B60C12B82215}"/>
              </a:ext>
            </a:extLst>
          </p:cNvPr>
          <p:cNvSpPr txBox="1"/>
          <p:nvPr/>
        </p:nvSpPr>
        <p:spPr>
          <a:xfrm>
            <a:off x="1443336" y="4481973"/>
            <a:ext cx="178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돌연변이 </a:t>
            </a:r>
            <a:r>
              <a:rPr lang="en-US" altLang="ko-KR" sz="1000" dirty="0"/>
              <a:t>0.3 &gt;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9642A-98C0-4C62-BA30-5703C7956C99}"/>
              </a:ext>
            </a:extLst>
          </p:cNvPr>
          <p:cNvSpPr txBox="1"/>
          <p:nvPr/>
        </p:nvSpPr>
        <p:spPr>
          <a:xfrm>
            <a:off x="4398070" y="4481973"/>
            <a:ext cx="178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돌연변이 </a:t>
            </a:r>
            <a:r>
              <a:rPr lang="en-US" altLang="ko-KR" sz="1000" dirty="0"/>
              <a:t>0.5 &gt;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4BB12-569B-4702-B141-5A71704526BC}"/>
              </a:ext>
            </a:extLst>
          </p:cNvPr>
          <p:cNvSpPr txBox="1"/>
          <p:nvPr/>
        </p:nvSpPr>
        <p:spPr>
          <a:xfrm>
            <a:off x="421640" y="1711841"/>
            <a:ext cx="613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돌연변이가</a:t>
            </a:r>
            <a:r>
              <a:rPr lang="en-US" altLang="ko-KR" dirty="0"/>
              <a:t> 0.5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학습에 시간이 오래 걸림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초반에 학습이 더딤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돌연변이가 </a:t>
            </a:r>
            <a:r>
              <a:rPr lang="en-US" altLang="ko-KR" dirty="0"/>
              <a:t>0.4</a:t>
            </a:r>
            <a:r>
              <a:rPr lang="ko-KR" altLang="en-US" dirty="0"/>
              <a:t>인 것에 비해 비효율적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745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421640" y="742950"/>
            <a:ext cx="613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최적 파라미터를 도출하여</a:t>
            </a:r>
            <a:r>
              <a:rPr lang="en-US" altLang="ko-KR" dirty="0"/>
              <a:t>, 91</a:t>
            </a:r>
            <a:r>
              <a:rPr lang="ko-KR" altLang="en-US" dirty="0"/>
              <a:t>점을 넘는 결과를 도출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최적의 파라미터는 다음과 같음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6C2217-B05D-460E-BA3E-1EB40AAD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" y="1731695"/>
            <a:ext cx="4509921" cy="2897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CCCC64-585C-494B-AB3C-B589BA09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256763"/>
            <a:ext cx="2976435" cy="55208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9E225-D189-460E-89DC-40339B1ED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985" y="2883321"/>
            <a:ext cx="2348170" cy="17216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6822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CC85F-E477-4811-8928-04BD7B57D726}"/>
              </a:ext>
            </a:extLst>
          </p:cNvPr>
          <p:cNvSpPr txBox="1"/>
          <p:nvPr/>
        </p:nvSpPr>
        <p:spPr>
          <a:xfrm>
            <a:off x="152400" y="74295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Keras</a:t>
            </a:r>
            <a:r>
              <a:rPr lang="ko-KR" altLang="en-US" dirty="0"/>
              <a:t>를 도입하여 학습 속도를 높임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도입 시 학습 속도가 </a:t>
            </a:r>
            <a:r>
              <a:rPr lang="en-US" altLang="ko-KR" dirty="0"/>
              <a:t>10</a:t>
            </a:r>
            <a:r>
              <a:rPr lang="ko-KR" altLang="en-US" dirty="0"/>
              <a:t>분에서 </a:t>
            </a:r>
            <a:r>
              <a:rPr lang="en-US" altLang="ko-KR" dirty="0"/>
              <a:t>1</a:t>
            </a:r>
            <a:r>
              <a:rPr lang="ko-KR" altLang="en-US" dirty="0"/>
              <a:t>분으로 줄은 것을 확인함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88~90</a:t>
            </a:r>
            <a:r>
              <a:rPr lang="ko-KR" altLang="en-US" dirty="0"/>
              <a:t>점에서 수렴하는 것을 확인함</a:t>
            </a:r>
            <a:endParaRPr lang="en-US" altLang="ko-KR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881D3CF-FB95-483E-9A10-0F1749805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F1940-0217-4635-AB63-7A495D72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32607"/>
            <a:ext cx="3921760" cy="13151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B766C9-966E-48BC-8927-5B909033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240" y="1542284"/>
            <a:ext cx="1940244" cy="14206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B86A6C-7734-4B8E-94B2-3F5025FAD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69" y="3110026"/>
            <a:ext cx="1950529" cy="1462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0B1CEB-A516-4B72-BB8D-6D80003B3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6" y="1657350"/>
            <a:ext cx="3497094" cy="1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DQN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알고리즘 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0713A-FD68-4C87-8F1F-16DA2E2754A3}"/>
              </a:ext>
            </a:extLst>
          </p:cNvPr>
          <p:cNvSpPr txBox="1"/>
          <p:nvPr/>
        </p:nvSpPr>
        <p:spPr>
          <a:xfrm>
            <a:off x="415227" y="702133"/>
            <a:ext cx="60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순환 신경망을 이용하여</a:t>
            </a:r>
            <a:r>
              <a:rPr lang="en-US" altLang="ko-KR" dirty="0"/>
              <a:t>, </a:t>
            </a:r>
            <a:r>
              <a:rPr lang="ko-KR" altLang="en-US" dirty="0"/>
              <a:t>더 좋은 성과를 내는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73DE9B-64CA-4B0B-93B3-DD6C8D662231}"/>
              </a:ext>
            </a:extLst>
          </p:cNvPr>
          <p:cNvSpPr/>
          <p:nvPr/>
        </p:nvSpPr>
        <p:spPr>
          <a:xfrm>
            <a:off x="228600" y="1885950"/>
            <a:ext cx="1828800" cy="8216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Env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37C021-9C95-464D-BA15-2855185813F3}"/>
              </a:ext>
            </a:extLst>
          </p:cNvPr>
          <p:cNvSpPr/>
          <p:nvPr/>
        </p:nvSpPr>
        <p:spPr>
          <a:xfrm>
            <a:off x="2209800" y="1877997"/>
            <a:ext cx="1828800" cy="8216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0EF65A-05E6-4F00-BA3C-AF7786EA5C8E}"/>
              </a:ext>
            </a:extLst>
          </p:cNvPr>
          <p:cNvSpPr/>
          <p:nvPr/>
        </p:nvSpPr>
        <p:spPr>
          <a:xfrm>
            <a:off x="228600" y="3396757"/>
            <a:ext cx="1828800" cy="8216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Reward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DF132-5B99-4FE1-A31E-928B8B1B4FE3}"/>
              </a:ext>
            </a:extLst>
          </p:cNvPr>
          <p:cNvSpPr/>
          <p:nvPr/>
        </p:nvSpPr>
        <p:spPr>
          <a:xfrm>
            <a:off x="228600" y="2783735"/>
            <a:ext cx="2209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</a:t>
            </a:r>
            <a:r>
              <a:rPr lang="ko-KR" altLang="en-US" sz="1300" dirty="0"/>
              <a:t>각 </a:t>
            </a:r>
            <a:r>
              <a:rPr lang="en-US" altLang="ko-KR" sz="1300" dirty="0"/>
              <a:t>Step</a:t>
            </a:r>
            <a:r>
              <a:rPr lang="ko-KR" altLang="en-US" sz="1300" dirty="0"/>
              <a:t>마다 </a:t>
            </a:r>
            <a:r>
              <a:rPr lang="en-US" altLang="ko-KR" sz="1300" dirty="0"/>
              <a:t>Predict</a:t>
            </a:r>
            <a:r>
              <a:rPr lang="ko-KR" altLang="en-US" sz="1300" dirty="0"/>
              <a:t>한 </a:t>
            </a:r>
            <a:br>
              <a:rPr lang="en-US" altLang="ko-KR" sz="1300" dirty="0"/>
            </a:br>
            <a:r>
              <a:rPr lang="ko-KR" altLang="en-US" sz="1300" dirty="0"/>
              <a:t>값을 받아서 </a:t>
            </a:r>
            <a:r>
              <a:rPr lang="en-US" altLang="ko-KR" sz="1300" dirty="0"/>
              <a:t>reward</a:t>
            </a:r>
            <a:r>
              <a:rPr lang="ko-KR" altLang="en-US" sz="1300" dirty="0"/>
              <a:t>를 반환</a:t>
            </a:r>
            <a:endParaRPr lang="en-US" altLang="ko-KR" sz="13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9B4D86-7924-48E7-B4BB-9A3BDA3995EB}"/>
              </a:ext>
            </a:extLst>
          </p:cNvPr>
          <p:cNvSpPr/>
          <p:nvPr/>
        </p:nvSpPr>
        <p:spPr>
          <a:xfrm>
            <a:off x="304800" y="4229994"/>
            <a:ext cx="16764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- </a:t>
            </a:r>
            <a:r>
              <a:rPr lang="en-US" altLang="ko-KR" sz="1300" dirty="0" err="1"/>
              <a:t>Blk_diff</a:t>
            </a:r>
            <a:endParaRPr lang="ko-KR" altLang="en-US" sz="13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6C88A9-CD96-4FFA-9047-DC538694B6F5}"/>
              </a:ext>
            </a:extLst>
          </p:cNvPr>
          <p:cNvSpPr/>
          <p:nvPr/>
        </p:nvSpPr>
        <p:spPr>
          <a:xfrm>
            <a:off x="2209800" y="2765929"/>
            <a:ext cx="21336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단 </a:t>
            </a:r>
            <a:r>
              <a:rPr lang="en-US" altLang="ko-KR" sz="1300" dirty="0" err="1"/>
              <a:t>mlp</a:t>
            </a:r>
            <a:r>
              <a:rPr lang="en-US" altLang="ko-KR" sz="1300" dirty="0"/>
              <a:t> </a:t>
            </a:r>
            <a:r>
              <a:rPr lang="ko-KR" altLang="en-US" sz="1300" dirty="0"/>
              <a:t>모델</a:t>
            </a:r>
            <a:r>
              <a:rPr lang="en-US" altLang="ko-KR" sz="1300" dirty="0"/>
              <a:t>, loss= </a:t>
            </a:r>
            <a:r>
              <a:rPr lang="en-US" altLang="ko-KR" sz="1300" dirty="0" err="1"/>
              <a:t>mae</a:t>
            </a:r>
            <a:r>
              <a:rPr lang="en-US" altLang="ko-KR" sz="1300" dirty="0"/>
              <a:t>, activation </a:t>
            </a:r>
            <a:r>
              <a:rPr lang="ko-KR" altLang="en-US" sz="1300" dirty="0"/>
              <a:t>함수는 </a:t>
            </a:r>
            <a:r>
              <a:rPr lang="en-US" altLang="ko-KR" sz="1300" dirty="0"/>
              <a:t>linear, sigmoid, </a:t>
            </a:r>
            <a:r>
              <a:rPr lang="en-US" altLang="ko-KR" sz="1300" dirty="0" err="1"/>
              <a:t>softmax</a:t>
            </a:r>
            <a:r>
              <a:rPr lang="en-US" altLang="ko-KR" sz="1300" dirty="0"/>
              <a:t> </a:t>
            </a:r>
            <a:r>
              <a:rPr lang="ko-KR" altLang="en-US" sz="1300" dirty="0"/>
              <a:t>사용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CC0C70-540C-474C-8C77-DA9A31C7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48" y="1157761"/>
            <a:ext cx="2110544" cy="32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0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DQN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알고리즘 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0713A-FD68-4C87-8F1F-16DA2E2754A3}"/>
              </a:ext>
            </a:extLst>
          </p:cNvPr>
          <p:cNvSpPr txBox="1"/>
          <p:nvPr/>
        </p:nvSpPr>
        <p:spPr>
          <a:xfrm>
            <a:off x="415227" y="702133"/>
            <a:ext cx="60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 </a:t>
            </a:r>
            <a:r>
              <a:rPr lang="ko-KR" altLang="en-US" dirty="0"/>
              <a:t>코드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013BF-AADC-4BCB-8825-26649AF5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1104530"/>
            <a:ext cx="2404173" cy="3549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15E1E9-F7BD-4892-8DD8-AF428EC4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743744"/>
            <a:ext cx="2325798" cy="39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1432"/>
            <a:ext cx="3606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85" dirty="0">
                <a:latin typeface="Malgun Gothic"/>
                <a:cs typeface="Malgun Gothic"/>
              </a:rPr>
              <a:t>목차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08" y="94640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584" y="1063878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148" y="232257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29" y="243941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148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5129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9896" y="591312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817365" y="1086992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7365" y="2471420"/>
            <a:ext cx="506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9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7365" y="3855516"/>
            <a:ext cx="506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STEP</a:t>
            </a:r>
            <a:r>
              <a:rPr sz="1200" b="1" spc="-8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데이터 </a:t>
            </a:r>
            <a:r>
              <a:rPr lang="ko-KR" altLang="en-US" sz="12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전처리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EDA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042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 구축 </a:t>
            </a:r>
            <a:r>
              <a:rPr lang="en-US" altLang="ko-KR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&amp; </a:t>
            </a: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검증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876800" y="3529932"/>
            <a:ext cx="897194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결과 및 결언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984302" y="998909"/>
            <a:ext cx="244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데이터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전처리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및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EDA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002992" y="2343150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004967" y="3743222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 및 결언</a:t>
            </a: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508730" y="2411349"/>
            <a:ext cx="190056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유전 알고리즘 기반</a:t>
            </a:r>
            <a:r>
              <a:rPr lang="en-US" altLang="ko-KR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설계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 err="1">
                <a:solidFill>
                  <a:srgbClr val="F1F1F1"/>
                </a:solidFill>
                <a:latin typeface="Trebuchet MS"/>
                <a:cs typeface="Trebuchet MS"/>
              </a:rPr>
              <a:t>하이퍼</a:t>
            </a: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 파라미터 조절 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DQN </a:t>
            </a: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기반 설계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495799" y="3809746"/>
            <a:ext cx="1402219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최종 학습 결과 </a:t>
            </a:r>
            <a:r>
              <a:rPr lang="en-US" altLang="ko-KR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/ </a:t>
            </a: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분석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모델의 독창성 논의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모델의 확장성 논의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495800" y="1013755"/>
            <a:ext cx="146894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입력</a:t>
            </a:r>
            <a:r>
              <a:rPr lang="en-US" altLang="ko-KR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파일 분석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공정 과정 분석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b="1" spc="-5" dirty="0">
                <a:solidFill>
                  <a:srgbClr val="F1F1F1"/>
                </a:solidFill>
                <a:latin typeface="Trebuchet MS"/>
                <a:cs typeface="Trebuchet MS"/>
              </a:rPr>
              <a:t>팀원 역할 나누기</a:t>
            </a:r>
            <a:endParaRPr lang="en-US" altLang="ko-KR" sz="1000" b="1" spc="-5" dirty="0">
              <a:solidFill>
                <a:srgbClr val="F1F1F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DQN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알고리즘 기반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0713A-FD68-4C87-8F1F-16DA2E2754A3}"/>
              </a:ext>
            </a:extLst>
          </p:cNvPr>
          <p:cNvSpPr txBox="1"/>
          <p:nvPr/>
        </p:nvSpPr>
        <p:spPr>
          <a:xfrm>
            <a:off x="415227" y="702133"/>
            <a:ext cx="602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Epoch</a:t>
            </a:r>
            <a:r>
              <a:rPr lang="ko-KR" altLang="en-US" dirty="0"/>
              <a:t>을 </a:t>
            </a:r>
            <a:r>
              <a:rPr lang="en-US" altLang="ko-KR" dirty="0"/>
              <a:t>2000</a:t>
            </a:r>
            <a:r>
              <a:rPr lang="ko-KR" altLang="en-US" dirty="0"/>
              <a:t>번으로 하여 돌렸을 때</a:t>
            </a:r>
            <a:r>
              <a:rPr lang="en-US" altLang="ko-KR" dirty="0"/>
              <a:t>, </a:t>
            </a:r>
            <a:r>
              <a:rPr lang="ko-KR" altLang="en-US" dirty="0"/>
              <a:t>이전에 학습한 결과를 망각하고 점수가 하강하는 문제 발생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최고점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82</a:t>
            </a:r>
            <a:r>
              <a:rPr lang="ko-KR" altLang="en-US" dirty="0"/>
              <a:t>점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0CF31A9-9AD1-47EB-8B59-1E45D8EF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1" y="2825053"/>
            <a:ext cx="2496820" cy="1651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B83F8F-AC4B-4BC8-B71B-6FE03C0F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41393"/>
            <a:ext cx="1981198" cy="1943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DE2F28F-E3DE-4A97-822B-1ED77EFA4178}"/>
              </a:ext>
            </a:extLst>
          </p:cNvPr>
          <p:cNvSpPr/>
          <p:nvPr/>
        </p:nvSpPr>
        <p:spPr>
          <a:xfrm>
            <a:off x="4952998" y="3123957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28B8EEC-5510-4245-98F8-ACE8CF95F969}"/>
              </a:ext>
            </a:extLst>
          </p:cNvPr>
          <p:cNvSpPr/>
          <p:nvPr/>
        </p:nvSpPr>
        <p:spPr>
          <a:xfrm>
            <a:off x="4952998" y="3519774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338210-9C9C-4E5E-A2D8-3D5F3918E284}"/>
              </a:ext>
            </a:extLst>
          </p:cNvPr>
          <p:cNvSpPr/>
          <p:nvPr/>
        </p:nvSpPr>
        <p:spPr>
          <a:xfrm>
            <a:off x="4968238" y="3915591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52D18A-A8DC-48A6-BF5D-E6538D93947F}"/>
              </a:ext>
            </a:extLst>
          </p:cNvPr>
          <p:cNvSpPr/>
          <p:nvPr/>
        </p:nvSpPr>
        <p:spPr>
          <a:xfrm>
            <a:off x="4968238" y="4305059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9840860-E369-45B2-A8FC-AC1239B6F117}"/>
              </a:ext>
            </a:extLst>
          </p:cNvPr>
          <p:cNvSpPr/>
          <p:nvPr/>
        </p:nvSpPr>
        <p:spPr>
          <a:xfrm>
            <a:off x="5714996" y="3657358"/>
            <a:ext cx="228602" cy="731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1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3.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 및 결언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0FF4E-E0FA-4355-A6C3-FAF65139CB36}"/>
              </a:ext>
            </a:extLst>
          </p:cNvPr>
          <p:cNvSpPr txBox="1"/>
          <p:nvPr/>
        </p:nvSpPr>
        <p:spPr>
          <a:xfrm>
            <a:off x="152400" y="742950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유전 알고리즘에서 시작하여</a:t>
            </a:r>
            <a:r>
              <a:rPr lang="en-US" altLang="ko-KR" dirty="0"/>
              <a:t>, Baseline</a:t>
            </a:r>
            <a:r>
              <a:rPr lang="ko-KR" altLang="en-US" dirty="0"/>
              <a:t>을 기반으로 코드를 추가하고 여러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조정</a:t>
            </a:r>
            <a:r>
              <a:rPr lang="en-US" altLang="ko-KR" dirty="0"/>
              <a:t>, </a:t>
            </a:r>
            <a:r>
              <a:rPr lang="ko-KR" altLang="en-US" dirty="0"/>
              <a:t>모델을 검증하여</a:t>
            </a:r>
            <a:r>
              <a:rPr lang="en-US" altLang="ko-KR" dirty="0"/>
              <a:t> </a:t>
            </a:r>
            <a:r>
              <a:rPr lang="ko-KR" altLang="en-US" dirty="0"/>
              <a:t>기본 모델보다 더욱 높은 성과를 </a:t>
            </a:r>
            <a:r>
              <a:rPr lang="ko-KR" altLang="en-US" dirty="0" err="1"/>
              <a:t>내었음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Baseline </a:t>
            </a:r>
            <a:r>
              <a:rPr lang="ko-KR" altLang="en-US" dirty="0"/>
              <a:t>점수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최종 점수 </a:t>
            </a:r>
            <a:r>
              <a:rPr lang="en-US" altLang="ko-KR" dirty="0"/>
              <a:t>91.4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밖에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를 도입하여 유전 알고리즘의 학습 시간을 약 </a:t>
            </a:r>
            <a:r>
              <a:rPr lang="en-US" altLang="ko-KR" dirty="0"/>
              <a:t>10</a:t>
            </a:r>
            <a:r>
              <a:rPr lang="ko-KR" altLang="en-US" dirty="0"/>
              <a:t>배 정도 단축시켰으며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조정하고 최적의 모델을 만드는 데 용이했음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DQN</a:t>
            </a:r>
            <a:r>
              <a:rPr lang="ko-KR" altLang="en-US" dirty="0"/>
              <a:t>을 이용한 모델을 설계하고 구현하여 검증하는 과정도 시도해 봤는데</a:t>
            </a:r>
            <a:r>
              <a:rPr lang="en-US" altLang="ko-KR" dirty="0"/>
              <a:t>, </a:t>
            </a:r>
            <a:r>
              <a:rPr lang="ko-KR" altLang="en-US" dirty="0"/>
              <a:t>이전의 학습한 내용을 잊어버리는 문제를 해결하지 못하고</a:t>
            </a:r>
            <a:r>
              <a:rPr lang="en-US" altLang="ko-KR" dirty="0"/>
              <a:t>, EPOCH</a:t>
            </a:r>
            <a:r>
              <a:rPr lang="ko-KR" altLang="en-US" dirty="0"/>
              <a:t>을 </a:t>
            </a:r>
            <a:r>
              <a:rPr lang="en-US" altLang="ko-KR" dirty="0"/>
              <a:t>2000 </a:t>
            </a:r>
            <a:r>
              <a:rPr lang="ko-KR" altLang="en-US" dirty="0"/>
              <a:t>이상으로 하여 검증하였는데도 불구하고 </a:t>
            </a:r>
            <a:r>
              <a:rPr lang="en-US" altLang="ko-KR" dirty="0"/>
              <a:t>80</a:t>
            </a:r>
            <a:r>
              <a:rPr lang="ko-KR" altLang="en-US" dirty="0"/>
              <a:t>점을 간신히 넘기는 수준이어서 아쉬웠음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01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3.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 및 결언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59288-1204-42A3-B99B-38066BD47766}"/>
              </a:ext>
            </a:extLst>
          </p:cNvPr>
          <p:cNvSpPr txBox="1"/>
          <p:nvPr/>
        </p:nvSpPr>
        <p:spPr>
          <a:xfrm>
            <a:off x="76200" y="689750"/>
            <a:ext cx="7045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모델의 독창성 </a:t>
            </a:r>
            <a:r>
              <a:rPr lang="en-US" altLang="ko-KR" dirty="0"/>
              <a:t>/ </a:t>
            </a:r>
            <a:r>
              <a:rPr lang="ko-KR" altLang="en-US" dirty="0"/>
              <a:t>참신성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DQN </a:t>
            </a:r>
            <a:r>
              <a:rPr lang="ko-KR" altLang="en-US" dirty="0"/>
              <a:t>모델의 경우</a:t>
            </a:r>
            <a:r>
              <a:rPr lang="en-US" altLang="ko-KR" dirty="0"/>
              <a:t>, </a:t>
            </a:r>
            <a:r>
              <a:rPr lang="ko-KR" altLang="en-US" dirty="0"/>
              <a:t>보편적인 게임 강화 학습 알고리즘에 </a:t>
            </a:r>
            <a:br>
              <a:rPr lang="en-US" altLang="ko-KR" dirty="0"/>
            </a:br>
            <a:r>
              <a:rPr lang="ko-KR" altLang="en-US" dirty="0"/>
              <a:t>가까움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블록 공정 과정을 순환 신경망인 </a:t>
            </a:r>
            <a:r>
              <a:rPr lang="en-US" altLang="ko-KR" dirty="0"/>
              <a:t>DQN </a:t>
            </a:r>
            <a:r>
              <a:rPr lang="ko-KR" altLang="en-US" dirty="0"/>
              <a:t>모델로 접근하는 것이</a:t>
            </a:r>
            <a:br>
              <a:rPr lang="en-US" altLang="ko-KR" dirty="0"/>
            </a:br>
            <a:r>
              <a:rPr lang="ko-KR" altLang="en-US" dirty="0"/>
              <a:t>굉장히 독창적이고 참신한 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OpenAI</a:t>
            </a:r>
            <a:r>
              <a:rPr lang="en-US" altLang="ko-KR" dirty="0"/>
              <a:t> Gym </a:t>
            </a:r>
            <a:r>
              <a:rPr lang="ko-KR" altLang="en-US" dirty="0"/>
              <a:t>환경과 유사하게 꾸며 봤는데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Catastrophic Forgetting </a:t>
            </a:r>
            <a:r>
              <a:rPr lang="ko-KR" altLang="en-US" dirty="0"/>
              <a:t>문제를 극복하지 못한 점이 한계로 </a:t>
            </a:r>
            <a:br>
              <a:rPr lang="en-US" altLang="ko-KR" dirty="0"/>
            </a:br>
            <a:r>
              <a:rPr lang="ko-KR" altLang="en-US" dirty="0"/>
              <a:t>남아 아쉬웠음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420223-318B-4052-8417-9D218475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8950"/>
            <a:ext cx="2496820" cy="1651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EEAB0E-352A-40B9-95A2-33F14B54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724150"/>
            <a:ext cx="1981198" cy="1943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E9B475F-5661-439B-89CE-97B9B5A94ACE}"/>
              </a:ext>
            </a:extLst>
          </p:cNvPr>
          <p:cNvSpPr/>
          <p:nvPr/>
        </p:nvSpPr>
        <p:spPr>
          <a:xfrm>
            <a:off x="5029198" y="2925714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E47ADD-D84C-4403-8679-835B3EB64554}"/>
              </a:ext>
            </a:extLst>
          </p:cNvPr>
          <p:cNvSpPr/>
          <p:nvPr/>
        </p:nvSpPr>
        <p:spPr>
          <a:xfrm>
            <a:off x="5029198" y="3306714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7A6CF9-0A47-4D6D-AED7-2157B7BCACA0}"/>
              </a:ext>
            </a:extLst>
          </p:cNvPr>
          <p:cNvSpPr/>
          <p:nvPr/>
        </p:nvSpPr>
        <p:spPr>
          <a:xfrm>
            <a:off x="5029198" y="3702531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38405E-5996-409F-8F12-55D58953C58A}"/>
              </a:ext>
            </a:extLst>
          </p:cNvPr>
          <p:cNvSpPr/>
          <p:nvPr/>
        </p:nvSpPr>
        <p:spPr>
          <a:xfrm>
            <a:off x="5044438" y="4098348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7F0A5F5-3D72-4AEB-BAAE-50C432DCE121}"/>
              </a:ext>
            </a:extLst>
          </p:cNvPr>
          <p:cNvSpPr/>
          <p:nvPr/>
        </p:nvSpPr>
        <p:spPr>
          <a:xfrm>
            <a:off x="5044438" y="4487816"/>
            <a:ext cx="685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58F08F6-7C18-4C73-9CAC-07872F8558C2}"/>
              </a:ext>
            </a:extLst>
          </p:cNvPr>
          <p:cNvSpPr/>
          <p:nvPr/>
        </p:nvSpPr>
        <p:spPr>
          <a:xfrm>
            <a:off x="5791196" y="3840115"/>
            <a:ext cx="228602" cy="731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842BBB5-C06E-4186-AA25-6910618879C6}"/>
              </a:ext>
            </a:extLst>
          </p:cNvPr>
          <p:cNvSpPr/>
          <p:nvPr/>
        </p:nvSpPr>
        <p:spPr>
          <a:xfrm>
            <a:off x="5791198" y="3067525"/>
            <a:ext cx="228602" cy="340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2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8F25-E881-4BC8-AC78-F668481B2D50}"/>
              </a:ext>
            </a:extLst>
          </p:cNvPr>
          <p:cNvSpPr txBox="1"/>
          <p:nvPr/>
        </p:nvSpPr>
        <p:spPr>
          <a:xfrm>
            <a:off x="304800" y="133350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3.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결과 및 결언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3C793-1056-466D-88D1-C92DB5EDC3C3}"/>
              </a:ext>
            </a:extLst>
          </p:cNvPr>
          <p:cNvSpPr txBox="1"/>
          <p:nvPr/>
        </p:nvSpPr>
        <p:spPr>
          <a:xfrm>
            <a:off x="76200" y="689750"/>
            <a:ext cx="7045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모델의 재사용성 </a:t>
            </a:r>
            <a:r>
              <a:rPr lang="en-US" altLang="ko-KR" dirty="0"/>
              <a:t>/ </a:t>
            </a:r>
            <a:r>
              <a:rPr lang="ko-KR" altLang="en-US" dirty="0"/>
              <a:t>확장성</a:t>
            </a:r>
            <a:r>
              <a:rPr lang="en-US" altLang="ko-KR" dirty="0"/>
              <a:t> / </a:t>
            </a:r>
            <a:r>
              <a:rPr lang="ko-KR" altLang="en-US" dirty="0"/>
              <a:t>응용 가능성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기존 유전 알고리즘 모델을 </a:t>
            </a:r>
            <a:r>
              <a:rPr lang="en-US" altLang="ko-KR" dirty="0" err="1"/>
              <a:t>Keras</a:t>
            </a:r>
            <a:r>
              <a:rPr lang="ko-KR" altLang="en-US" dirty="0"/>
              <a:t>를 이용하여 재구성한 부분이 의미가 있음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Layer</a:t>
            </a:r>
            <a:r>
              <a:rPr lang="ko-KR" altLang="en-US" dirty="0"/>
              <a:t>를 추가하거나</a:t>
            </a:r>
            <a:r>
              <a:rPr lang="en-US" altLang="ko-KR" dirty="0"/>
              <a:t>, Activation Function</a:t>
            </a:r>
            <a:r>
              <a:rPr lang="ko-KR" altLang="en-US" dirty="0"/>
              <a:t>을 바꿀 때 수정 용이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Layer</a:t>
            </a:r>
            <a:r>
              <a:rPr lang="ko-KR" altLang="en-US" dirty="0"/>
              <a:t>가 바뀌어도 </a:t>
            </a:r>
            <a:r>
              <a:rPr lang="en-US" altLang="ko-KR" dirty="0"/>
              <a:t>Predict</a:t>
            </a:r>
            <a:r>
              <a:rPr lang="ko-KR" altLang="en-US" dirty="0"/>
              <a:t>를 쉽게 할 수 있음</a:t>
            </a:r>
            <a:r>
              <a:rPr lang="en-US" altLang="ko-KR" dirty="0"/>
              <a:t> -&gt; </a:t>
            </a:r>
            <a:r>
              <a:rPr lang="ko-KR" altLang="en-US" dirty="0"/>
              <a:t>재사용성 용이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기본 </a:t>
            </a:r>
            <a:r>
              <a:rPr lang="en-US" altLang="ko-KR" dirty="0"/>
              <a:t>Baseline</a:t>
            </a:r>
            <a:r>
              <a:rPr lang="ko-KR" altLang="en-US" dirty="0"/>
              <a:t>을 수정하는 과정과 </a:t>
            </a:r>
            <a:r>
              <a:rPr lang="en-US" altLang="ko-KR" dirty="0" err="1"/>
              <a:t>Keras</a:t>
            </a:r>
            <a:r>
              <a:rPr lang="ko-KR" altLang="en-US" dirty="0"/>
              <a:t>의 도입으로</a:t>
            </a:r>
            <a:br>
              <a:rPr lang="en-US" altLang="ko-KR" dirty="0"/>
            </a:br>
            <a:r>
              <a:rPr lang="ko-KR" altLang="en-US" dirty="0"/>
              <a:t>더욱 </a:t>
            </a:r>
            <a:r>
              <a:rPr lang="ko-KR" altLang="en-US" dirty="0" err="1"/>
              <a:t>객체지향적인</a:t>
            </a:r>
            <a:r>
              <a:rPr lang="ko-KR" altLang="en-US" dirty="0"/>
              <a:t> 모델 설계가 가능했음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돌연변이</a:t>
            </a:r>
            <a:r>
              <a:rPr lang="en-US" altLang="ko-KR" dirty="0"/>
              <a:t>, Children</a:t>
            </a:r>
            <a:r>
              <a:rPr lang="ko-KR" altLang="en-US" dirty="0"/>
              <a:t>의 개수가 늘어나도 </a:t>
            </a:r>
            <a:br>
              <a:rPr lang="en-US" altLang="ko-KR" dirty="0"/>
            </a:br>
            <a:r>
              <a:rPr lang="en-US" altLang="ko-KR" dirty="0"/>
              <a:t>for</a:t>
            </a:r>
            <a:r>
              <a:rPr lang="ko-KR" altLang="en-US" dirty="0"/>
              <a:t>문을 이용해서 한 번에 처리할 수 있었음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코드가 간소화되었으며</a:t>
            </a:r>
            <a:r>
              <a:rPr lang="en-US" altLang="ko-KR" dirty="0"/>
              <a:t>, </a:t>
            </a:r>
            <a:r>
              <a:rPr lang="ko-KR" altLang="en-US" dirty="0"/>
              <a:t>더욱 </a:t>
            </a:r>
            <a:r>
              <a:rPr lang="ko-KR" altLang="en-US" dirty="0" err="1"/>
              <a:t>객체지향적이었음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GPU</a:t>
            </a:r>
            <a:r>
              <a:rPr lang="ko-KR" altLang="en-US" dirty="0"/>
              <a:t>를 활용한 병렬 처리를 알아서 해 주기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속도 면에서 큰 이득이 있으며</a:t>
            </a:r>
            <a:r>
              <a:rPr lang="en-US" altLang="ko-KR" dirty="0"/>
              <a:t>, </a:t>
            </a:r>
            <a:r>
              <a:rPr lang="ko-KR" altLang="en-US" dirty="0"/>
              <a:t>이는 다른 공정 과정에 적용</a:t>
            </a:r>
            <a:br>
              <a:rPr lang="en-US" altLang="ko-KR" dirty="0"/>
            </a:br>
            <a:r>
              <a:rPr lang="ko-KR" altLang="en-US" dirty="0"/>
              <a:t>해 보면</a:t>
            </a:r>
            <a:r>
              <a:rPr lang="en-US" altLang="ko-KR" dirty="0"/>
              <a:t>, </a:t>
            </a:r>
            <a:r>
              <a:rPr lang="ko-KR" altLang="en-US" dirty="0"/>
              <a:t>그 학습 속도 차이 또한 엄청날 것으로 기대함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16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182956"/>
            <a:ext cx="1005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rebuchet MS"/>
                <a:cs typeface="Trebuchet MS"/>
              </a:rPr>
              <a:t>THANK</a:t>
            </a:r>
            <a:r>
              <a:rPr sz="1400" b="1" spc="-9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YOU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/>
          <p:nvPr/>
        </p:nvSpPr>
        <p:spPr>
          <a:xfrm>
            <a:off x="2236124" y="1187505"/>
            <a:ext cx="2298747" cy="120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1.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데이터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전처리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EDA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98F32-2E18-4687-96A4-ADEB9650DED9}"/>
              </a:ext>
            </a:extLst>
          </p:cNvPr>
          <p:cNvSpPr txBox="1"/>
          <p:nvPr/>
        </p:nvSpPr>
        <p:spPr>
          <a:xfrm>
            <a:off x="423333" y="1276350"/>
            <a:ext cx="602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 파일 분석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입력 파일</a:t>
            </a:r>
            <a:r>
              <a:rPr lang="en-US" altLang="ko-KR" dirty="0"/>
              <a:t>(csv)</a:t>
            </a:r>
            <a:r>
              <a:rPr lang="ko-KR" altLang="en-US" dirty="0"/>
              <a:t>은 총 </a:t>
            </a:r>
            <a:r>
              <a:rPr lang="en-US" altLang="ko-KR" dirty="0"/>
              <a:t>6</a:t>
            </a:r>
            <a:r>
              <a:rPr lang="ko-KR" altLang="en-US" dirty="0"/>
              <a:t>개로 되어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order.csv</a:t>
            </a:r>
            <a:r>
              <a:rPr lang="ko-KR" altLang="en-US" dirty="0"/>
              <a:t>를 보면</a:t>
            </a:r>
            <a:r>
              <a:rPr lang="en-US" altLang="ko-KR" dirty="0"/>
              <a:t>, 4</a:t>
            </a:r>
            <a:r>
              <a:rPr lang="ko-KR" altLang="en-US" dirty="0"/>
              <a:t>월과</a:t>
            </a:r>
            <a:r>
              <a:rPr lang="en-US" altLang="ko-KR" dirty="0"/>
              <a:t> 5</a:t>
            </a:r>
            <a:r>
              <a:rPr lang="ko-KR" altLang="en-US" dirty="0"/>
              <a:t>월에는 소비량이 많지 않지만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월에 소비량이 폭등한다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stock.csv</a:t>
            </a:r>
            <a:r>
              <a:rPr lang="ko-KR" altLang="en-US" dirty="0"/>
              <a:t>를 보면</a:t>
            </a:r>
            <a:r>
              <a:rPr lang="en-US" altLang="ko-KR" dirty="0"/>
              <a:t>, </a:t>
            </a:r>
            <a:r>
              <a:rPr lang="ko-KR" altLang="en-US" dirty="0"/>
              <a:t>기존에 재고를 가지고 있는 상태에서 생산을 시작할 수도 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1E887-8299-4BC2-BA88-515B207FAC1B}"/>
              </a:ext>
            </a:extLst>
          </p:cNvPr>
          <p:cNvSpPr txBox="1"/>
          <p:nvPr/>
        </p:nvSpPr>
        <p:spPr>
          <a:xfrm>
            <a:off x="423333" y="3170166"/>
            <a:ext cx="6027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공정 과정 분석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성형 공정에서는 라인이 </a:t>
            </a:r>
            <a:r>
              <a:rPr lang="en-US" altLang="ko-KR" dirty="0"/>
              <a:t>2</a:t>
            </a:r>
            <a:r>
              <a:rPr lang="ko-KR" altLang="en-US" dirty="0"/>
              <a:t>개 존재한다</a:t>
            </a:r>
            <a:r>
              <a:rPr lang="en-US" altLang="ko-KR" dirty="0"/>
              <a:t>. (A, B)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성형 공정의 최대 투입 개수는 시간당 </a:t>
            </a:r>
            <a:r>
              <a:rPr lang="en-US" altLang="ko-KR" dirty="0"/>
              <a:t>6.66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공정 과정의 </a:t>
            </a:r>
            <a:r>
              <a:rPr lang="en-US" altLang="ko-KR" dirty="0"/>
              <a:t>EVENT</a:t>
            </a:r>
            <a:r>
              <a:rPr lang="ko-KR" altLang="en-US" dirty="0"/>
              <a:t>로는 </a:t>
            </a:r>
            <a:r>
              <a:rPr lang="en-US" altLang="ko-KR" dirty="0"/>
              <a:t>PROCESS, STOP, CHECK, CHANGE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E1734-12CF-40D8-A21C-941C7344A85E}"/>
              </a:ext>
            </a:extLst>
          </p:cNvPr>
          <p:cNvSpPr txBox="1"/>
          <p:nvPr/>
        </p:nvSpPr>
        <p:spPr>
          <a:xfrm>
            <a:off x="415227" y="702133"/>
            <a:ext cx="60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유전 알고리즘 기반의 </a:t>
            </a:r>
            <a:r>
              <a:rPr lang="en-US" altLang="ko-KR" dirty="0"/>
              <a:t>Baseline</a:t>
            </a:r>
            <a:r>
              <a:rPr lang="ko-KR" altLang="en-US" dirty="0"/>
              <a:t>을 개선하는 것에서 시작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33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264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1.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데이터 </a:t>
            </a:r>
            <a:r>
              <a:rPr lang="ko-KR" altLang="en-US" dirty="0" err="1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전처리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EDA</a:t>
            </a:r>
            <a:endParaRPr lang="ko-KR" altLang="en-US" dirty="0"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E1734-12CF-40D8-A21C-941C7344A85E}"/>
              </a:ext>
            </a:extLst>
          </p:cNvPr>
          <p:cNvSpPr txBox="1"/>
          <p:nvPr/>
        </p:nvSpPr>
        <p:spPr>
          <a:xfrm>
            <a:off x="415227" y="702133"/>
            <a:ext cx="6027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팀원 역할을 분배한 후 프로젝트를 시작하였다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최종 기여 내역은 다음과 같다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정다운 </a:t>
            </a:r>
            <a:r>
              <a:rPr lang="en-US" altLang="ko-KR" dirty="0"/>
              <a:t>: </a:t>
            </a:r>
            <a:r>
              <a:rPr lang="ko-KR" altLang="en-US" dirty="0"/>
              <a:t>입력 파일 분석</a:t>
            </a:r>
            <a:r>
              <a:rPr lang="en-US" altLang="ko-KR" dirty="0"/>
              <a:t>, </a:t>
            </a:r>
            <a:r>
              <a:rPr lang="ko-KR" altLang="en-US" dirty="0"/>
              <a:t>모델 설계</a:t>
            </a:r>
            <a:r>
              <a:rPr lang="en-US" altLang="ko-KR" dirty="0"/>
              <a:t>/</a:t>
            </a:r>
            <a:r>
              <a:rPr lang="ko-KR" altLang="en-US" dirty="0"/>
              <a:t>구축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             </a:t>
            </a:r>
            <a:r>
              <a:rPr lang="ko-KR" altLang="en-US" dirty="0"/>
              <a:t>파라미터 조정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남윤원 </a:t>
            </a:r>
            <a:r>
              <a:rPr lang="en-US" altLang="ko-KR" dirty="0"/>
              <a:t>: </a:t>
            </a:r>
            <a:r>
              <a:rPr lang="ko-KR" altLang="en-US" dirty="0"/>
              <a:t>모델 구축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조정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ko-KR" altLang="en-US" dirty="0"/>
              <a:t>출력 파일 분석</a:t>
            </a:r>
            <a:r>
              <a:rPr lang="en-US" altLang="ko-KR" dirty="0"/>
              <a:t>, PPT </a:t>
            </a:r>
            <a:r>
              <a:rPr lang="ko-KR" altLang="en-US" dirty="0"/>
              <a:t>제작 </a:t>
            </a:r>
            <a:r>
              <a:rPr lang="en-US" altLang="ko-KR" dirty="0"/>
              <a:t>/ </a:t>
            </a:r>
            <a:r>
              <a:rPr lang="ko-KR" altLang="en-US" dirty="0"/>
              <a:t>발표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심효민</a:t>
            </a:r>
            <a:r>
              <a:rPr lang="en-US" altLang="ko-KR" dirty="0"/>
              <a:t> : </a:t>
            </a:r>
            <a:r>
              <a:rPr lang="ko-KR" altLang="en-US" dirty="0"/>
              <a:t>모델 검증</a:t>
            </a:r>
            <a:r>
              <a:rPr lang="en-US" altLang="ko-KR" dirty="0"/>
              <a:t>,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조정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ko-KR" altLang="en-US" dirty="0"/>
              <a:t>결과 파일 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3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E6DB1-0A42-491E-8433-E8F03FE2914A}"/>
              </a:ext>
            </a:extLst>
          </p:cNvPr>
          <p:cNvSpPr txBox="1"/>
          <p:nvPr/>
        </p:nvSpPr>
        <p:spPr>
          <a:xfrm>
            <a:off x="415227" y="702133"/>
            <a:ext cx="602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목표 </a:t>
            </a:r>
            <a:r>
              <a:rPr lang="en-US" altLang="ko-KR" dirty="0"/>
              <a:t>: Baseline</a:t>
            </a:r>
            <a:r>
              <a:rPr lang="ko-KR" altLang="en-US" dirty="0"/>
              <a:t>을 수정</a:t>
            </a:r>
            <a:r>
              <a:rPr lang="en-US" altLang="ko-KR" dirty="0"/>
              <a:t>/</a:t>
            </a:r>
            <a:r>
              <a:rPr lang="ko-KR" altLang="en-US" dirty="0"/>
              <a:t>개선하여 더 나은 결과를 내는 것</a:t>
            </a:r>
            <a:br>
              <a:rPr lang="en-US" altLang="ko-KR" dirty="0"/>
            </a:br>
            <a:r>
              <a:rPr lang="en-US" altLang="ko-KR" dirty="0"/>
              <a:t>            Baseline</a:t>
            </a:r>
            <a:r>
              <a:rPr lang="ko-KR" altLang="en-US" dirty="0"/>
              <a:t>의 경우 유전 알고리즘 기반으로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5C8D93-BE64-4EDD-B4F8-623372700033}"/>
              </a:ext>
            </a:extLst>
          </p:cNvPr>
          <p:cNvSpPr/>
          <p:nvPr/>
        </p:nvSpPr>
        <p:spPr>
          <a:xfrm>
            <a:off x="228600" y="1885950"/>
            <a:ext cx="1828800" cy="8216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Genome.py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A62982-8AA4-41CE-9426-554511C7F944}"/>
              </a:ext>
            </a:extLst>
          </p:cNvPr>
          <p:cNvSpPr/>
          <p:nvPr/>
        </p:nvSpPr>
        <p:spPr>
          <a:xfrm>
            <a:off x="4876800" y="1899072"/>
            <a:ext cx="1828800" cy="82168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2CE2983-EF7D-4D62-BE8C-88F6D4AF7D35}"/>
              </a:ext>
            </a:extLst>
          </p:cNvPr>
          <p:cNvSpPr/>
          <p:nvPr/>
        </p:nvSpPr>
        <p:spPr>
          <a:xfrm>
            <a:off x="2514600" y="1885949"/>
            <a:ext cx="1828800" cy="82168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Simulator.py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445A47-E7C3-43E9-95DF-C94B444F8F00}"/>
              </a:ext>
            </a:extLst>
          </p:cNvPr>
          <p:cNvSpPr/>
          <p:nvPr/>
        </p:nvSpPr>
        <p:spPr>
          <a:xfrm>
            <a:off x="228600" y="2783735"/>
            <a:ext cx="2209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- def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update_mask</a:t>
            </a:r>
            <a:r>
              <a:rPr lang="en-US" altLang="ko-KR" sz="1300" dirty="0"/>
              <a:t>(self)</a:t>
            </a:r>
          </a:p>
          <a:p>
            <a:r>
              <a:rPr lang="en-US" altLang="ko-KR" sz="1300" dirty="0"/>
              <a:t> - def forward(self, inputs)</a:t>
            </a:r>
          </a:p>
          <a:p>
            <a:r>
              <a:rPr lang="en-US" altLang="ko-KR" sz="1300" dirty="0"/>
              <a:t> - def sigmoid(self, x), </a:t>
            </a:r>
            <a:br>
              <a:rPr lang="en-US" altLang="ko-KR" sz="1300" dirty="0"/>
            </a:br>
            <a:r>
              <a:rPr lang="en-US" altLang="ko-KR" sz="1300" dirty="0"/>
              <a:t> - def </a:t>
            </a:r>
            <a:r>
              <a:rPr lang="en-US" altLang="ko-KR" sz="1300" dirty="0" err="1"/>
              <a:t>softmax</a:t>
            </a:r>
            <a:r>
              <a:rPr lang="en-US" altLang="ko-KR" sz="1300" dirty="0"/>
              <a:t>(self, x)</a:t>
            </a:r>
          </a:p>
          <a:p>
            <a:r>
              <a:rPr lang="en-US" altLang="ko-KR" sz="1300" dirty="0"/>
              <a:t> - def linear(self, x)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create_order</a:t>
            </a:r>
            <a:r>
              <a:rPr lang="en-US" altLang="ko-KR" sz="1300" dirty="0"/>
              <a:t>(self, order)</a:t>
            </a:r>
          </a:p>
          <a:p>
            <a:r>
              <a:rPr lang="en-US" altLang="ko-KR" sz="1300" dirty="0"/>
              <a:t> - def predict(self, order)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genome_score</a:t>
            </a:r>
            <a:r>
              <a:rPr lang="en-US" altLang="ko-KR" sz="1300" dirty="0"/>
              <a:t>(genome)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AEAF44-4733-41D9-96EB-93A44B09D3B1}"/>
              </a:ext>
            </a:extLst>
          </p:cNvPr>
          <p:cNvSpPr/>
          <p:nvPr/>
        </p:nvSpPr>
        <p:spPr>
          <a:xfrm>
            <a:off x="2438400" y="2776471"/>
            <a:ext cx="239437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- def __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__(self)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make_init</a:t>
            </a:r>
            <a:r>
              <a:rPr lang="en-US" altLang="ko-KR" sz="1300" dirty="0"/>
              <a:t>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cal_prt_mol</a:t>
            </a:r>
            <a:br>
              <a:rPr lang="en-US" altLang="ko-KR" sz="1300" dirty="0"/>
            </a:br>
            <a:r>
              <a:rPr lang="en-US" altLang="ko-KR" sz="1300" dirty="0"/>
              <a:t>    (self, </a:t>
            </a:r>
            <a:r>
              <a:rPr lang="en-US" altLang="ko-KR" sz="1300" dirty="0" err="1"/>
              <a:t>machine_name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cal_blk</a:t>
            </a:r>
            <a:r>
              <a:rPr lang="en-US" altLang="ko-KR" sz="1300" dirty="0"/>
              <a:t>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cal_change_stop_time</a:t>
            </a:r>
            <a:r>
              <a:rPr lang="en-US" altLang="ko-KR" sz="1300" dirty="0"/>
              <a:t>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make_stock_df</a:t>
            </a:r>
            <a:r>
              <a:rPr lang="en-US" altLang="ko-KR" sz="1300" dirty="0"/>
              <a:t>(self)</a:t>
            </a:r>
          </a:p>
          <a:p>
            <a:r>
              <a:rPr lang="en-US" altLang="ko-KR" sz="1300" dirty="0"/>
              <a:t> - def </a:t>
            </a:r>
            <a:r>
              <a:rPr lang="en-US" altLang="ko-KR" sz="1300" dirty="0" err="1"/>
              <a:t>get_score</a:t>
            </a:r>
            <a:r>
              <a:rPr lang="en-US" altLang="ko-KR" sz="1300" dirty="0"/>
              <a:t>(self, df)</a:t>
            </a:r>
            <a:endParaRPr lang="ko-KR" altLang="en-US" sz="13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404302-7B52-4FAF-9B06-7B57ED27B6A5}"/>
              </a:ext>
            </a:extLst>
          </p:cNvPr>
          <p:cNvSpPr/>
          <p:nvPr/>
        </p:nvSpPr>
        <p:spPr>
          <a:xfrm>
            <a:off x="4800600" y="2774543"/>
            <a:ext cx="21336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 - import library</a:t>
            </a:r>
          </a:p>
          <a:p>
            <a:r>
              <a:rPr lang="en-US" altLang="ko-KR" sz="1300" dirty="0"/>
              <a:t> - Feature Engineering &amp;</a:t>
            </a:r>
            <a:br>
              <a:rPr lang="en-US" altLang="ko-KR" sz="1300" dirty="0"/>
            </a:br>
            <a:r>
              <a:rPr lang="en-US" altLang="ko-KR" sz="1300" dirty="0"/>
              <a:t>   Initial Modeling</a:t>
            </a:r>
          </a:p>
          <a:p>
            <a:r>
              <a:rPr lang="en-US" altLang="ko-KR" sz="1300" dirty="0"/>
              <a:t> - Model Tuning &amp; Evaluation</a:t>
            </a:r>
          </a:p>
          <a:p>
            <a:r>
              <a:rPr lang="en-US" altLang="ko-KR" sz="1300" dirty="0"/>
              <a:t> - Conclusion &amp; Discussion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8086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98F32-2E18-4687-96A4-ADEB9650DED9}"/>
              </a:ext>
            </a:extLst>
          </p:cNvPr>
          <p:cNvSpPr txBox="1"/>
          <p:nvPr/>
        </p:nvSpPr>
        <p:spPr>
          <a:xfrm>
            <a:off x="421640" y="742950"/>
            <a:ext cx="602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Simulator.py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입력 파일</a:t>
            </a:r>
            <a:r>
              <a:rPr lang="en-US" altLang="ko-KR" dirty="0"/>
              <a:t>(csv)</a:t>
            </a:r>
            <a:r>
              <a:rPr lang="ko-KR" altLang="en-US" dirty="0"/>
              <a:t>은 총 </a:t>
            </a:r>
            <a:r>
              <a:rPr lang="en-US" altLang="ko-KR" dirty="0"/>
              <a:t>6</a:t>
            </a:r>
            <a:r>
              <a:rPr lang="ko-KR" altLang="en-US" dirty="0"/>
              <a:t>개로 되어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그러나</a:t>
            </a:r>
            <a:r>
              <a:rPr lang="en-US" altLang="ko-KR" dirty="0"/>
              <a:t>, Baseline</a:t>
            </a:r>
            <a:r>
              <a:rPr lang="ko-KR" altLang="en-US" dirty="0"/>
              <a:t>의 경우 </a:t>
            </a:r>
            <a:r>
              <a:rPr lang="en-US" altLang="ko-KR" dirty="0"/>
              <a:t>4</a:t>
            </a:r>
            <a:r>
              <a:rPr lang="ko-KR" altLang="en-US" dirty="0"/>
              <a:t>개의 입력 파일만 받는다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입력 파일을 모두 받아 학습에 사용한다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BCF7E-BDC3-4396-BA35-FE75EA62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3" y="2038350"/>
            <a:ext cx="3208647" cy="2616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원호 8">
            <a:extLst>
              <a:ext uri="{FF2B5EF4-FFF2-40B4-BE49-F238E27FC236}">
                <a16:creationId xmlns:a16="http://schemas.microsoft.com/office/drawing/2014/main" id="{D8D3579E-B390-4F26-956F-263F9D846FF6}"/>
              </a:ext>
            </a:extLst>
          </p:cNvPr>
          <p:cNvSpPr/>
          <p:nvPr/>
        </p:nvSpPr>
        <p:spPr>
          <a:xfrm>
            <a:off x="1828800" y="2572278"/>
            <a:ext cx="748030" cy="2082353"/>
          </a:xfrm>
          <a:prstGeom prst="arc">
            <a:avLst>
              <a:gd name="adj1" fmla="val 16200000"/>
              <a:gd name="adj2" fmla="val 5241799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AF5235-19AC-4372-A34E-DD87183EBA25}"/>
              </a:ext>
            </a:extLst>
          </p:cNvPr>
          <p:cNvCxnSpPr>
            <a:cxnSpLocks/>
          </p:cNvCxnSpPr>
          <p:nvPr/>
        </p:nvCxnSpPr>
        <p:spPr>
          <a:xfrm>
            <a:off x="2583815" y="3462814"/>
            <a:ext cx="61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DFB634-6278-44BD-9EE6-6636A597538B}"/>
              </a:ext>
            </a:extLst>
          </p:cNvPr>
          <p:cNvSpPr txBox="1"/>
          <p:nvPr/>
        </p:nvSpPr>
        <p:spPr>
          <a:xfrm>
            <a:off x="304800" y="1333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0E49B-1B0B-4F95-9B05-A623F089378E}"/>
              </a:ext>
            </a:extLst>
          </p:cNvPr>
          <p:cNvSpPr txBox="1"/>
          <p:nvPr/>
        </p:nvSpPr>
        <p:spPr>
          <a:xfrm>
            <a:off x="3200400" y="2724150"/>
            <a:ext cx="3546060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changetime.csv,</a:t>
            </a:r>
            <a:br>
              <a:rPr lang="en-US" altLang="ko-KR" dirty="0"/>
            </a:br>
            <a:r>
              <a:rPr lang="en-US" altLang="ko-KR" dirty="0"/>
              <a:t>cut_yield.csv </a:t>
            </a:r>
            <a:r>
              <a:rPr lang="ko-KR" altLang="en-US" dirty="0"/>
              <a:t>파일의 값을</a:t>
            </a:r>
            <a:br>
              <a:rPr lang="en-US" altLang="ko-KR" dirty="0"/>
            </a:br>
            <a:r>
              <a:rPr lang="en-US" altLang="ko-KR" dirty="0"/>
              <a:t>Simulator.py</a:t>
            </a:r>
            <a:r>
              <a:rPr lang="ko-KR" altLang="en-US" dirty="0"/>
              <a:t>의 </a:t>
            </a:r>
            <a:r>
              <a:rPr lang="en-US" altLang="ko-KR" dirty="0"/>
              <a:t>Simulator </a:t>
            </a:r>
            <a:r>
              <a:rPr lang="ko-KR" altLang="en-US" dirty="0"/>
              <a:t>클래스의 생성자에 추가로 할당</a:t>
            </a:r>
          </a:p>
        </p:txBody>
      </p:sp>
    </p:spTree>
    <p:extLst>
      <p:ext uri="{BB962C8B-B14F-4D97-AF65-F5344CB8AC3E}">
        <p14:creationId xmlns:p14="http://schemas.microsoft.com/office/powerpoint/2010/main" val="247229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DFB2D-9E0E-4E7E-83C7-3282F0F03E39}"/>
              </a:ext>
            </a:extLst>
          </p:cNvPr>
          <p:cNvSpPr txBox="1"/>
          <p:nvPr/>
        </p:nvSpPr>
        <p:spPr>
          <a:xfrm>
            <a:off x="421640" y="742950"/>
            <a:ext cx="60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Simulator.py</a:t>
            </a:r>
            <a:endParaRPr lang="en-US" altLang="ko-KR" sz="1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Score </a:t>
            </a:r>
            <a:r>
              <a:rPr lang="ko-KR" altLang="en-US" dirty="0"/>
              <a:t>계산식에 수요 초과분과 부족분 활용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Score </a:t>
            </a:r>
            <a:r>
              <a:rPr lang="ko-KR" altLang="en-US" dirty="0"/>
              <a:t>계산식에 </a:t>
            </a:r>
            <a:r>
              <a:rPr lang="en-US" altLang="ko-KR" dirty="0"/>
              <a:t>STOP, CHANGE </a:t>
            </a:r>
            <a:r>
              <a:rPr lang="ko-KR" altLang="en-US" dirty="0"/>
              <a:t>이벤트 활용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C8448-B050-42FE-A276-9E5FCD79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" y="1667691"/>
            <a:ext cx="3590262" cy="2961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166485-480B-4D63-BC01-8C03F655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46" y="1660918"/>
            <a:ext cx="2723528" cy="1974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886325-8689-4056-8259-A8F842EB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438" y="3672414"/>
            <a:ext cx="1592749" cy="956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0FC3D1-E07E-41A4-B0C6-FFC290A0E53B}"/>
              </a:ext>
            </a:extLst>
          </p:cNvPr>
          <p:cNvSpPr/>
          <p:nvPr/>
        </p:nvSpPr>
        <p:spPr>
          <a:xfrm>
            <a:off x="3902094" y="3687231"/>
            <a:ext cx="1413932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get_score</a:t>
            </a:r>
            <a:r>
              <a:rPr lang="ko-KR" altLang="en-US" sz="1000" dirty="0"/>
              <a:t>를 이용하여</a:t>
            </a:r>
            <a:r>
              <a:rPr lang="en-US" altLang="ko-KR" sz="1000" dirty="0"/>
              <a:t>, </a:t>
            </a:r>
            <a:r>
              <a:rPr lang="ko-KR" altLang="en-US" sz="1000" dirty="0"/>
              <a:t>한 </a:t>
            </a:r>
            <a:r>
              <a:rPr lang="en-US" altLang="ko-KR" sz="1000" dirty="0"/>
              <a:t>epoch</a:t>
            </a:r>
            <a:r>
              <a:rPr lang="ko-KR" altLang="en-US" sz="1000" dirty="0"/>
              <a:t>당 </a:t>
            </a:r>
            <a:r>
              <a:rPr lang="en-US" altLang="ko-KR" sz="1000" dirty="0"/>
              <a:t>best score, mean score </a:t>
            </a:r>
            <a:r>
              <a:rPr lang="ko-KR" altLang="en-US" sz="1000" dirty="0"/>
              <a:t>계산 가능</a:t>
            </a:r>
            <a:r>
              <a:rPr lang="en-US" altLang="ko-KR" sz="1000" dirty="0"/>
              <a:t>!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ECD2C-7319-4019-A018-5B655C92D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724" y="4291132"/>
            <a:ext cx="2697724" cy="3257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238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FF18C-AC53-4A39-AF9D-278E68268FA7}"/>
              </a:ext>
            </a:extLst>
          </p:cNvPr>
          <p:cNvSpPr txBox="1"/>
          <p:nvPr/>
        </p:nvSpPr>
        <p:spPr>
          <a:xfrm>
            <a:off x="421640" y="742950"/>
            <a:ext cx="602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Simulator.py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Stock.csv</a:t>
            </a:r>
            <a:r>
              <a:rPr lang="ko-KR" altLang="en-US" dirty="0"/>
              <a:t>를 이용하면</a:t>
            </a:r>
            <a:r>
              <a:rPr lang="en-US" altLang="ko-KR" dirty="0"/>
              <a:t>, </a:t>
            </a:r>
            <a:r>
              <a:rPr lang="ko-KR" altLang="en-US" dirty="0"/>
              <a:t>기존 원형 재고를 이용하여 </a:t>
            </a:r>
            <a:r>
              <a:rPr lang="en-US" altLang="ko-KR" dirty="0"/>
              <a:t>23</a:t>
            </a:r>
            <a:r>
              <a:rPr lang="ko-KR" altLang="en-US" dirty="0"/>
              <a:t>일이 되기 전에 성형 라인을 가동할 수 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76CAD8-60A9-4514-9C37-41EC7509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94880"/>
            <a:ext cx="3574987" cy="2122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A7A097-3CC7-418E-AD55-71FD3EA7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47" y="1897284"/>
            <a:ext cx="2985165" cy="2122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57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04800" y="13335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2.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모델 구축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&amp;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검증 </a:t>
            </a:r>
            <a:r>
              <a:rPr lang="en-US" altLang="ko-KR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– </a:t>
            </a:r>
            <a:r>
              <a:rPr lang="ko-KR" altLang="en-US" dirty="0"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유전 알고리즘 기반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DFB2D-9E0E-4E7E-83C7-3282F0F03E39}"/>
              </a:ext>
            </a:extLst>
          </p:cNvPr>
          <p:cNvSpPr txBox="1"/>
          <p:nvPr/>
        </p:nvSpPr>
        <p:spPr>
          <a:xfrm>
            <a:off x="421640" y="742950"/>
            <a:ext cx="613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Genome.py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성형 공정 </a:t>
            </a:r>
            <a:r>
              <a:rPr lang="en-US" altLang="ko-KR" dirty="0"/>
              <a:t>2</a:t>
            </a:r>
            <a:r>
              <a:rPr lang="ko-KR" altLang="en-US" dirty="0"/>
              <a:t>개 라인을 따로 모델링한다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A1B42-1162-4951-A943-00FE458A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52550"/>
            <a:ext cx="4819650" cy="3352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4E82BA-B5C1-4EF6-BD35-F5B2E5198F77}"/>
              </a:ext>
            </a:extLst>
          </p:cNvPr>
          <p:cNvSpPr/>
          <p:nvPr/>
        </p:nvSpPr>
        <p:spPr>
          <a:xfrm>
            <a:off x="990600" y="3325379"/>
            <a:ext cx="4819650" cy="1371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4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1249</Words>
  <Application>Microsoft Office PowerPoint</Application>
  <PresentationFormat>사용자 지정</PresentationFormat>
  <Paragraphs>327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KBIZ한마음고딕 H</vt:lpstr>
      <vt:lpstr>Malgun Gothic</vt:lpstr>
      <vt:lpstr>Malgun Gothic</vt:lpstr>
      <vt:lpstr>Arial</vt:lpstr>
      <vt:lpstr>Calibri</vt:lpstr>
      <vt:lpstr>Calibri Light</vt:lpstr>
      <vt:lpstr>Comic Sans MS</vt:lpstr>
      <vt:lpstr>Trebuchet MS</vt:lpstr>
      <vt:lpstr>Wingdings</vt:lpstr>
      <vt:lpstr>Office Theme</vt:lpstr>
      <vt:lpstr>LG AI 해커톤: 블록 장난감 제조 공정 최적화 AI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윤원 남</cp:lastModifiedBy>
  <cp:revision>53</cp:revision>
  <dcterms:created xsi:type="dcterms:W3CDTF">2019-11-05T08:15:17Z</dcterms:created>
  <dcterms:modified xsi:type="dcterms:W3CDTF">2020-07-03T14:51:02Z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