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6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66" r:id="rId22"/>
    <p:sldId id="265" r:id="rId23"/>
    <p:sldId id="267" r:id="rId24"/>
    <p:sldId id="268" r:id="rId25"/>
    <p:sldId id="269" r:id="rId26"/>
    <p:sldId id="259" r:id="rId27"/>
    <p:sldId id="260" r:id="rId28"/>
    <p:sldId id="261" r:id="rId29"/>
    <p:sldId id="264" r:id="rId30"/>
    <p:sldId id="262" r:id="rId31"/>
    <p:sldId id="26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36771156962.png"></Relationship><Relationship Id="rId3" Type="http://schemas.openxmlformats.org/officeDocument/2006/relationships/image" Target="../media/fImage2717891174464.png"></Relationship><Relationship Id="rId4" Type="http://schemas.openxmlformats.org/officeDocument/2006/relationships/image" Target="../media/fImage2162791195705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59871098145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70012141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11235127846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4865135633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4576141650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3751469169.jpeg"></Relationship><Relationship Id="rId3" Type="http://schemas.openxmlformats.org/officeDocument/2006/relationships/image" Target="../media/fImage102311485724.jpeg"></Relationship><Relationship Id="rId4" Type="http://schemas.openxmlformats.org/officeDocument/2006/relationships/image" Target="../media/fImage60791491478.jpeg"></Relationship><Relationship Id="rId5" Type="http://schemas.openxmlformats.org/officeDocument/2006/relationships/image" Target="../media/fImage57021559358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빅데이터분석</a:t>
            </a:r>
            <a:r>
              <a:rPr lang="ko-KR" altLang="en-US" sz="2000">
                <a:latin typeface="+mj-lt"/>
                <a:ea typeface="+mj-ea"/>
                <a:cs typeface="+mj-cs"/>
              </a:rPr>
              <a:t/>
            </a:r>
            <a:br>
              <a:rPr lang="ko-KR" altLang="en-US" sz="2000">
                <a:latin typeface="+mj-lt"/>
                <a:ea typeface="+mj-ea"/>
                <a:cs typeface="+mj-cs"/>
              </a:rPr>
            </a:br>
            <a:r>
              <a:rPr lang="ko-KR" altLang="en-US" sz="2000">
                <a:latin typeface="+mj-lt"/>
                <a:ea typeface="+mj-ea"/>
                <a:cs typeface="+mj-cs"/>
              </a:rPr>
              <a:t/>
            </a:r>
            <a:br>
              <a:rPr lang="ko-KR" altLang="en-US" sz="2000">
                <a:latin typeface="+mj-lt"/>
                <a:ea typeface="+mj-ea"/>
                <a:cs typeface="+mj-cs"/>
              </a:rPr>
            </a:br>
            <a:r>
              <a:rPr lang="ko-KR" altLang="en-US" sz="3000">
                <a:latin typeface="+mj-lt"/>
                <a:ea typeface="+mj-ea"/>
                <a:cs typeface="+mj-cs"/>
              </a:rPr>
              <a:t>소고기 이미지를 통한 등급 분류 문제</a:t>
            </a:r>
            <a:endParaRPr lang="ko-KR" altLang="en-US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A조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Data Augmentation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Horizontal Flip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Vertical Flip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Rotating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Blurring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10,000 Raw Data + 40,000 Augmentated Data(10000X4)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Modeling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Baseline code : EffNet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Adapted Model : ConvNext_V2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ConvNext_V2 (쓸만한사진들)</a:t>
            </a:r>
            <a:endParaRPr lang="ko-KR" altLang="en-US"/>
          </a:p>
        </p:txBody>
      </p:sp>
      <p:pic>
        <p:nvPicPr>
          <p:cNvPr id="4" name="그림 3" descr="C:/Users/wjddu/AppData/Roaming/PolarisOffice/ETemp/20464_23446264/fImage53677115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17065" y="3895090"/>
            <a:ext cx="4519295" cy="2964815"/>
          </a:xfrm>
          <a:prstGeom prst="rect"/>
          <a:noFill/>
        </p:spPr>
      </p:pic>
      <p:pic>
        <p:nvPicPr>
          <p:cNvPr id="5" name="그림 4" descr="C:/Users/wjddu/AppData/Roaming/PolarisOffice/ETemp/20464_23446264/fImage271789117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9470" y="1784350"/>
            <a:ext cx="8525510" cy="2315210"/>
          </a:xfrm>
          <a:prstGeom prst="rect"/>
          <a:noFill/>
        </p:spPr>
      </p:pic>
      <p:pic>
        <p:nvPicPr>
          <p:cNvPr id="6" name="그림 5" descr="C:/Users/wjddu/AppData/Roaming/PolarisOffice/ETemp/20464_23446264/fImage216279119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" t="4024" r="2899" b="21572"/>
          <a:stretch>
            <a:fillRect/>
          </a:stretch>
        </p:blipFill>
        <p:spPr>
          <a:xfrm rot="0">
            <a:off x="7861300" y="3578860"/>
            <a:ext cx="3723640" cy="30295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Hyper-Parameter Tuning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Epoch : 20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Learning Rate : 9.0e-5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etc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Result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이후 계속 추가 요망</a:t>
            </a:r>
            <a:endParaRPr lang="ko-KR" altLang="en-US"/>
          </a:p>
        </p:txBody>
      </p:sp>
      <p:pic>
        <p:nvPicPr>
          <p:cNvPr id="4" name="그림 1" descr="C:/Users/wjddu/AppData/Roaming/PolarisOffice/ETemp/20464_23446264/fImage45987109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48175" y="1810385"/>
            <a:ext cx="6904355" cy="24085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4. Hyper-Parameter Tuning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5. Result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1. Data Analysis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2. Preprocessing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 sz="2300"/>
              <a:t> 2-1. Data Augmentation</a:t>
            </a:r>
            <a:endParaRPr lang="ko-KR" altLang="en-US" sz="2300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3. Modeling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목차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Data Analysis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7" descr="C:/Users/wjddu/AppData/Roaming/PolarisOffice/ETemp/20464_23446264/fImage2370012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5760" y="1915795"/>
            <a:ext cx="11461115" cy="30257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근내지방도(Marbling)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육색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지방색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조직감</a:t>
            </a:r>
            <a:endParaRPr lang="ko-KR" altLang="en-US" sz="28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성숙도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육질등급 판단 기준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근내지방도</a:t>
            </a:r>
            <a:endParaRPr lang="ko-KR" altLang="en-US"/>
          </a:p>
        </p:txBody>
      </p:sp>
      <p:pic>
        <p:nvPicPr>
          <p:cNvPr id="5" name="그림 9" descr="C:/Users/wjddu/AppData/Roaming/PolarisOffice/ETemp/20464_23446264/fImage411235127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8630" y="1831975"/>
            <a:ext cx="11255375" cy="19208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육색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4" name="Picture " descr="C:/Users/wjddu/AppData/Roaming/PolarisOffice/ETemp/20464_23446264/fImage34865135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6620" y="2392680"/>
            <a:ext cx="7084695" cy="9753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지방색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6" name="Picture " descr="C:/Users/wjddu/AppData/Roaming/PolarisOffice/ETemp/20464_23446264/fImage74576141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1575" y="2152650"/>
            <a:ext cx="4134485" cy="934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5"/>
          <p:cNvSpPr txBox="1">
            <a:spLocks/>
          </p:cNvSpPr>
          <p:nvPr>
            <p:ph type="obj" idx="4"/>
          </p:nvPr>
        </p:nvSpPr>
        <p:spPr>
          <a:xfrm rot="0">
            <a:off x="7793990" y="2505075"/>
            <a:ext cx="356235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000"/>
              <a:t>밝기가 일정하지 않음</a:t>
            </a:r>
            <a:endParaRPr lang="ko-KR" altLang="en-US" sz="2000"/>
          </a:p>
          <a:p>
            <a:pPr marL="228600" indent="-228600" latinLnBrk="0">
              <a:buFont typeface="Arial"/>
              <a:buChar char="•"/>
            </a:pPr>
            <a:endParaRPr lang="ko-KR" altLang="en-US" sz="2000"/>
          </a:p>
          <a:p>
            <a:pPr marL="228600" indent="-228600" latinLnBrk="0">
              <a:buFont typeface="Arial"/>
              <a:buChar char="•"/>
            </a:pPr>
            <a:r>
              <a:rPr lang="ko-KR" altLang="en-US" sz="2000"/>
              <a:t>저등급 내 색감 차이 존재</a:t>
            </a:r>
            <a:endParaRPr lang="ko-KR" altLang="en-US" sz="2000"/>
          </a:p>
          <a:p>
            <a:pPr marL="228600" indent="-228600" latinLnBrk="0">
              <a:buFont typeface="Arial"/>
              <a:buChar char="•"/>
            </a:pPr>
            <a:endParaRPr lang="ko-KR" altLang="en-US" sz="2000"/>
          </a:p>
          <a:p>
            <a:pPr marL="228600" indent="-228600" latinLnBrk="0">
              <a:buFontTx/>
              <a:buNone/>
            </a:pPr>
            <a:endParaRPr lang="ko-KR" altLang="en-US" sz="2000"/>
          </a:p>
        </p:txBody>
      </p:sp>
      <p:sp>
        <p:nvSpPr>
          <p:cNvPr id="17" name="텍스트 개체 틀 4"/>
          <p:cNvSpPr txBox="1">
            <a:spLocks/>
          </p:cNvSpPr>
          <p:nvPr>
            <p:ph type="body" idx="3"/>
          </p:nvPr>
        </p:nvSpPr>
        <p:spPr>
          <a:xfrm rot="0">
            <a:off x="7793990" y="1681480"/>
            <a:ext cx="356235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rtl="0" algn="ctr"/>
            <a:r>
              <a:rPr lang="ko-KR" altLang="en-US"/>
              <a:t>Minus Factor</a:t>
            </a:r>
            <a:endParaRPr lang="ko-KR" altLang="en-US"/>
          </a:p>
        </p:txBody>
      </p:sp>
      <p:sp>
        <p:nvSpPr>
          <p:cNvPr id="16" name="내용 개체 틀 3"/>
          <p:cNvSpPr txBox="1">
            <a:spLocks/>
          </p:cNvSpPr>
          <p:nvPr>
            <p:ph type="obj" idx="2"/>
          </p:nvPr>
        </p:nvSpPr>
        <p:spPr>
          <a:xfrm rot="0">
            <a:off x="840105" y="2505075"/>
            <a:ext cx="356870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000">
                <a:latin typeface="+mn-lt"/>
                <a:ea typeface="+mn-ea"/>
                <a:cs typeface="+mn-cs"/>
              </a:rPr>
              <a:t>다른 등급간 마블링 차이 큼</a:t>
            </a: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000">
                <a:latin typeface="+mn-lt"/>
                <a:ea typeface="+mn-ea"/>
                <a:cs typeface="+mn-cs"/>
              </a:rPr>
              <a:t>같은 등급 내 비슷한 마블링</a:t>
            </a: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000">
                <a:latin typeface="+mn-lt"/>
                <a:ea typeface="+mn-ea"/>
                <a:cs typeface="+mn-cs"/>
              </a:rPr>
              <a:t>낮은 등급일수록 색이 짙음</a:t>
            </a: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000">
                <a:latin typeface="+mn-lt"/>
                <a:ea typeface="+mn-ea"/>
                <a:cs typeface="+mn-cs"/>
              </a:rPr>
              <a:t>낮은 등급일수록 적은 지방</a:t>
            </a: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5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356870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rtl="0" algn="ctr"/>
            <a:r>
              <a:rPr lang="ko-KR" altLang="en-US"/>
              <a:t>Plus Factor</a:t>
            </a:r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Data Exploring</a:t>
            </a:r>
            <a:endParaRPr lang="ko-KR" altLang="en-US"/>
          </a:p>
        </p:txBody>
      </p:sp>
      <p:grpSp>
        <p:nvGrpSpPr>
          <p:cNvPr id="14" name="그룹 23"/>
          <p:cNvGrpSpPr/>
          <p:nvPr/>
        </p:nvGrpSpPr>
        <p:grpSpPr>
          <a:xfrm rot="0">
            <a:off x="4427220" y="1765300"/>
            <a:ext cx="3338830" cy="4659630"/>
            <a:chOff x="4427220" y="1765300"/>
            <a:chExt cx="3338830" cy="4659630"/>
          </a:xfrm>
        </p:grpSpPr>
        <p:pic>
          <p:nvPicPr>
            <p:cNvPr id="4" name="그림 13" descr="C:/Users/wjddu/AppData/Roaming/PolarisOffice/ETemp/20464_23446264/fImage123751469169.jpe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427855" y="2017395"/>
              <a:ext cx="1582420" cy="1967230"/>
            </a:xfrm>
            <a:prstGeom prst="rect"/>
            <a:noFill/>
          </p:spPr>
        </p:pic>
        <p:pic>
          <p:nvPicPr>
            <p:cNvPr id="6" name="그림 15" descr="C:/Users/wjddu/AppData/Roaming/PolarisOffice/ETemp/20464_23446264/fImage102311485724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182995" y="4206240"/>
              <a:ext cx="1583055" cy="1967865"/>
            </a:xfrm>
            <a:prstGeom prst="rect"/>
            <a:noFill/>
          </p:spPr>
        </p:pic>
        <p:pic>
          <p:nvPicPr>
            <p:cNvPr id="7" name="그림 16" descr="C:/Users/wjddu/AppData/Roaming/PolarisOffice/ETemp/20464_23446264/fImage60791491478.jpe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427220" y="4203700"/>
              <a:ext cx="1573530" cy="1960880"/>
            </a:xfrm>
            <a:prstGeom prst="rect"/>
            <a:noFill/>
          </p:spPr>
        </p:pic>
        <p:sp>
          <p:nvSpPr>
            <p:cNvPr id="9" name="텍스트 상자 18"/>
            <p:cNvSpPr txBox="1">
              <a:spLocks/>
            </p:cNvSpPr>
            <p:nvPr/>
          </p:nvSpPr>
          <p:spPr>
            <a:xfrm rot="0">
              <a:off x="4504690" y="1765300"/>
              <a:ext cx="1428115" cy="26225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sz="1100">
                  <a:latin typeface="맑은 고딕" charset="0"/>
                  <a:ea typeface="맑은 고딕" charset="0"/>
                </a:rPr>
                <a:t>1++</a:t>
              </a:r>
              <a:r>
                <a:rPr lang="ko-KR" sz="1100">
                  <a:latin typeface="맑은 고딕" charset="0"/>
                  <a:ea typeface="맑은 고딕" charset="0"/>
                </a:rPr>
                <a:t> Good Example</a:t>
              </a:r>
              <a:endParaRPr lang="ko-KR" altLang="en-US" sz="11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19"/>
            <p:cNvSpPr txBox="1">
              <a:spLocks/>
            </p:cNvSpPr>
            <p:nvPr/>
          </p:nvSpPr>
          <p:spPr>
            <a:xfrm rot="0">
              <a:off x="6254750" y="1769745"/>
              <a:ext cx="1428115" cy="26225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sz="1100">
                  <a:latin typeface="맑은 고딕" charset="0"/>
                  <a:ea typeface="맑은 고딕" charset="0"/>
                </a:rPr>
                <a:t>1++</a:t>
              </a:r>
              <a:r>
                <a:rPr lang="ko-KR" sz="1100">
                  <a:latin typeface="맑은 고딕" charset="0"/>
                  <a:ea typeface="맑은 고딕" charset="0"/>
                </a:rPr>
                <a:t> Bad Example</a:t>
              </a:r>
              <a:endParaRPr lang="ko-KR" altLang="en-US" sz="11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텍스트 상자 20"/>
            <p:cNvSpPr txBox="1">
              <a:spLocks/>
            </p:cNvSpPr>
            <p:nvPr/>
          </p:nvSpPr>
          <p:spPr>
            <a:xfrm rot="0">
              <a:off x="4509135" y="6158230"/>
              <a:ext cx="1428115" cy="26225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100">
                  <a:latin typeface="맑은 고딕" charset="0"/>
                  <a:ea typeface="맑은 고딕" charset="0"/>
                </a:rPr>
                <a:t>3 Good Example</a:t>
              </a:r>
              <a:endParaRPr lang="ko-KR" altLang="en-US" sz="11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텍스트 상자 21"/>
            <p:cNvSpPr txBox="1">
              <a:spLocks/>
            </p:cNvSpPr>
            <p:nvPr/>
          </p:nvSpPr>
          <p:spPr>
            <a:xfrm rot="0">
              <a:off x="6249035" y="6162675"/>
              <a:ext cx="1428115" cy="26225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100">
                  <a:latin typeface="맑은 고딕" charset="0"/>
                  <a:ea typeface="맑은 고딕" charset="0"/>
                </a:rPr>
                <a:t>3 Bad Example</a:t>
              </a:r>
              <a:endParaRPr lang="ko-KR" altLang="en-US" sz="11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13" name="그림 22" descr="C:/Users/wjddu/AppData/Roaming/PolarisOffice/ETemp/20464_23446264/fImage57021559358.jpe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185535" y="2016760"/>
              <a:ext cx="1579880" cy="1967865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Preprocessing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색감 조정 제외 (육질등급 판단기준 고려)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Rotating, Flip 등 적극 사용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Blurring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JYB</dc:creator>
  <cp:lastModifiedBy>JYB</cp:lastModifiedBy>
  <dc:title>PowerPoint 프레젠테이션</dc:title>
  <cp:version>9.103.112.46022</cp:version>
</cp:coreProperties>
</file>