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86" r:id="rId4"/>
    <p:sldId id="272" r:id="rId5"/>
    <p:sldId id="285" r:id="rId6"/>
    <p:sldId id="277" r:id="rId7"/>
    <p:sldId id="287" r:id="rId8"/>
    <p:sldId id="278" r:id="rId9"/>
    <p:sldId id="279" r:id="rId10"/>
    <p:sldId id="288" r:id="rId11"/>
    <p:sldId id="282" r:id="rId12"/>
    <p:sldId id="280" r:id="rId13"/>
    <p:sldId id="281" r:id="rId14"/>
    <p:sldId id="283" r:id="rId15"/>
    <p:sldId id="284" r:id="rId16"/>
    <p:sldId id="289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50" y="2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E9214C1-2863-45BA-A7C5-D5EA3C3D4C30}" type="datetime1">
              <a:rPr lang="ko-KR" altLang="en-US"/>
              <a:pPr lvl="0">
                <a:defRPr/>
              </a:pPr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E3020B9-F693-4639-BB27-7B1AD87C61A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563C85-90F6-445D-9B5B-8ABB00FB3043}" type="datetime1">
              <a:rPr lang="ko-KR" altLang="en-US"/>
              <a:pPr lvl="0">
                <a:defRPr/>
              </a:pPr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B16B34-ED2F-4269-81E8-097D50C902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0B16B34-ED2F-4269-81E8-097D50C9027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wjddu/AppData/Roaming/PolarisOffice/ETemp/8612_9993512/fImage139936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Clr>
                <a:srgbClr val="40404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2023-10-16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ko-KR">
                <a:latin typeface="나눔바른고딕OTF" charset="0"/>
                <a:ea typeface="나눔바른고딕OTF" charset="0"/>
              </a:rPr>
              <a:t>대용량 손글씨 OCR </a:t>
            </a:r>
            <a:r>
              <a:rPr lang="en-US" altLang="ko-KR">
                <a:latin typeface="나눔바른고딕OTF" charset="0"/>
                <a:ea typeface="나눔바른고딕OTF" charset="0"/>
              </a:rPr>
              <a:t>5</a:t>
            </a:r>
            <a:r>
              <a:rPr lang="ko-KR" altLang="en-US">
                <a:latin typeface="나눔바른고딕OTF" charset="0"/>
                <a:ea typeface="나눔바른고딕OTF" charset="0"/>
              </a:rPr>
              <a:t>주차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97700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 latinLnBrk="0"/>
            <a:endParaRPr lang="ko-KR" altLang="en-US">
              <a:latin typeface="나눔바른고딕OTF" charset="0"/>
              <a:ea typeface="나눔바른고딕OTF" charset="0"/>
            </a:endParaRPr>
          </a:p>
          <a:p>
            <a:pPr marL="0" indent="0" latinLnBrk="0"/>
            <a:r>
              <a:rPr lang="ko-KR" altLang="en-US">
                <a:latin typeface="나눔바른고딕OTF" charset="0"/>
                <a:ea typeface="나눔바른고딕OTF" charset="0"/>
              </a:rPr>
              <a:t>산학 캡스톤 디자인 2</a:t>
            </a: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2조 </a:t>
            </a:r>
          </a:p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정연비, 조영헌, 양재명, 임도형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82" y="1503058"/>
            <a:ext cx="10363835" cy="2388235"/>
          </a:xfrm>
        </p:spPr>
        <p:txBody>
          <a:bodyPr/>
          <a:lstStyle/>
          <a:p>
            <a:r>
              <a:rPr lang="en-US" altLang="ko-KR" dirty="0"/>
              <a:t>OCR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68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94CE5-CF43-43DF-9A84-F5F1208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CRAFT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B6C58-CE57-4E38-9C86-83A1C0C6E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"/>
          <a:stretch/>
        </p:blipFill>
        <p:spPr bwMode="auto">
          <a:xfrm>
            <a:off x="1272559" y="1923876"/>
            <a:ext cx="3905250" cy="377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D78199-6908-4A0C-8D85-B17E592619B9}"/>
              </a:ext>
            </a:extLst>
          </p:cNvPr>
          <p:cNvSpPr txBox="1"/>
          <p:nvPr/>
        </p:nvSpPr>
        <p:spPr>
          <a:xfrm>
            <a:off x="5738327" y="2519265"/>
            <a:ext cx="5449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Fully Convolutional network architecture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Batch normalization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altLang="ko-KR" b="0" i="0" dirty="0" err="1">
                <a:solidFill>
                  <a:srgbClr val="242424"/>
                </a:solidFill>
                <a:effectLst/>
                <a:latin typeface="source-serif-pro"/>
              </a:rPr>
              <a:t>UpConv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를 통해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Low-level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특징을 집계하여 예측</a:t>
            </a: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Text Detection SOTA(2019)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424"/>
              </a:solidFill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기울어지거나 구부러진 모양의 단어에 강함 </a:t>
            </a: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79269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CRAFT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ECFB0-DCDF-4155-9A68-180D256749A5}"/>
              </a:ext>
            </a:extLst>
          </p:cNvPr>
          <p:cNvSpPr txBox="1"/>
          <p:nvPr/>
        </p:nvSpPr>
        <p:spPr>
          <a:xfrm>
            <a:off x="4898572" y="1691640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Region score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A428F-1764-498E-B5E8-A4E5C9A16424}"/>
              </a:ext>
            </a:extLst>
          </p:cNvPr>
          <p:cNvSpPr txBox="1"/>
          <p:nvPr/>
        </p:nvSpPr>
        <p:spPr>
          <a:xfrm>
            <a:off x="4898572" y="3989945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Affinity score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F49B3A-3B27-4C04-AFEF-2304DD3A6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25"/>
          <a:stretch/>
        </p:blipFill>
        <p:spPr>
          <a:xfrm>
            <a:off x="1979836" y="1693568"/>
            <a:ext cx="2557065" cy="19003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4825C8-4246-4CA5-8913-785B67A05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37" b="9603"/>
          <a:stretch/>
        </p:blipFill>
        <p:spPr>
          <a:xfrm>
            <a:off x="1979836" y="3989945"/>
            <a:ext cx="2557065" cy="18383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EF4927-5217-4895-A797-5FFFC5031B53}"/>
              </a:ext>
            </a:extLst>
          </p:cNvPr>
          <p:cNvSpPr txBox="1"/>
          <p:nvPr/>
        </p:nvSpPr>
        <p:spPr>
          <a:xfrm>
            <a:off x="4730621" y="2144947"/>
            <a:ext cx="5724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픽셀이 한 </a:t>
            </a:r>
            <a:r>
              <a:rPr lang="en-US" altLang="ko-KR" sz="1400" dirty="0"/>
              <a:t>Character</a:t>
            </a:r>
            <a:r>
              <a:rPr lang="ko-KR" altLang="en-US" sz="1400" dirty="0"/>
              <a:t>의 중심점일 확률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문자의 위치 정보를 나타냄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Score Loss : </a:t>
            </a:r>
            <a:r>
              <a:rPr lang="ko-KR" altLang="en-US" sz="1400" dirty="0"/>
              <a:t>실제 정답과 </a:t>
            </a:r>
            <a:r>
              <a:rPr lang="en-US" altLang="ko-KR" sz="1400" dirty="0"/>
              <a:t>Prediction </a:t>
            </a:r>
            <a:r>
              <a:rPr lang="ko-KR" altLang="en-US" sz="1400" dirty="0"/>
              <a:t>간의 유클리드 거리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5160A-FFA3-4746-9043-D371C5F5A101}"/>
              </a:ext>
            </a:extLst>
          </p:cNvPr>
          <p:cNvSpPr txBox="1"/>
          <p:nvPr/>
        </p:nvSpPr>
        <p:spPr>
          <a:xfrm>
            <a:off x="4730620" y="4443252"/>
            <a:ext cx="572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픽셀이 인접한 두 </a:t>
            </a:r>
            <a:r>
              <a:rPr lang="en-US" altLang="ko-KR" sz="1400" dirty="0"/>
              <a:t>Character </a:t>
            </a:r>
            <a:r>
              <a:rPr lang="ko-KR" altLang="en-US" sz="1400" dirty="0"/>
              <a:t>사이의 중심점일 확률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Bounding</a:t>
            </a:r>
            <a:r>
              <a:rPr lang="ko-KR" altLang="en-US" sz="1400" dirty="0"/>
              <a:t> </a:t>
            </a:r>
            <a:r>
              <a:rPr lang="en-US" altLang="ko-KR" sz="1400" dirty="0"/>
              <a:t>Box</a:t>
            </a:r>
            <a:r>
              <a:rPr lang="ko-KR" altLang="en-US" sz="1400" dirty="0"/>
              <a:t>를 생성하는데 중요한 역할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Score Loss : </a:t>
            </a:r>
            <a:r>
              <a:rPr lang="ko-KR" altLang="en-US" sz="1400" dirty="0"/>
              <a:t>실제 정답과 </a:t>
            </a:r>
            <a:r>
              <a:rPr lang="en-US" altLang="ko-KR" sz="1400" dirty="0"/>
              <a:t>Prediction </a:t>
            </a:r>
            <a:r>
              <a:rPr lang="ko-KR" altLang="en-US" sz="1400" dirty="0"/>
              <a:t>간의 유클리드 거리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81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55505-6181-47D3-BA19-9DD268B1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CRAFT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9325F4-2141-44CA-8492-38C37D812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2"/>
          <a:stretch/>
        </p:blipFill>
        <p:spPr bwMode="auto">
          <a:xfrm>
            <a:off x="1415824" y="2148840"/>
            <a:ext cx="3743325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63131-2401-410A-93FA-0264F2F28E39}"/>
              </a:ext>
            </a:extLst>
          </p:cNvPr>
          <p:cNvSpPr txBox="1"/>
          <p:nvPr/>
        </p:nvSpPr>
        <p:spPr>
          <a:xfrm>
            <a:off x="5794310" y="2573357"/>
            <a:ext cx="5327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Local maxima line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 Center line</a:t>
            </a:r>
          </a:p>
          <a:p>
            <a:pPr algn="l">
              <a:buFont typeface="+mj-lt"/>
              <a:buAutoNum type="arabicPeriod"/>
            </a:pP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3. Local maxima line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을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Center line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에 수직하도록 회전</a:t>
            </a:r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4.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최종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Control point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를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9685-3B23-4675-8E7A-C2BC7C17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Recognition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0834C-2D96-4ADE-B3C1-F7572C49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70" y="2447849"/>
            <a:ext cx="1219370" cy="457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DF59631-A061-4383-B39A-6B1A5CA5AE43}"/>
              </a:ext>
            </a:extLst>
          </p:cNvPr>
          <p:cNvCxnSpPr/>
          <p:nvPr/>
        </p:nvCxnSpPr>
        <p:spPr>
          <a:xfrm>
            <a:off x="3732246" y="2676481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DC37AA-5A21-4C07-A57E-DF5D1A1D7368}"/>
              </a:ext>
            </a:extLst>
          </p:cNvPr>
          <p:cNvCxnSpPr/>
          <p:nvPr/>
        </p:nvCxnSpPr>
        <p:spPr>
          <a:xfrm>
            <a:off x="3732246" y="3488524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1AB375-A99A-4F00-B2A7-9E22C2222D6C}"/>
              </a:ext>
            </a:extLst>
          </p:cNvPr>
          <p:cNvCxnSpPr/>
          <p:nvPr/>
        </p:nvCxnSpPr>
        <p:spPr>
          <a:xfrm>
            <a:off x="3732246" y="4257870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3CD08D-5531-4C5F-8039-FAD18837B583}"/>
              </a:ext>
            </a:extLst>
          </p:cNvPr>
          <p:cNvCxnSpPr/>
          <p:nvPr/>
        </p:nvCxnSpPr>
        <p:spPr>
          <a:xfrm>
            <a:off x="3732246" y="5074154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3A6424-5376-4831-9794-45909FDD4EDC}"/>
              </a:ext>
            </a:extLst>
          </p:cNvPr>
          <p:cNvSpPr txBox="1"/>
          <p:nvPr/>
        </p:nvSpPr>
        <p:spPr>
          <a:xfrm>
            <a:off x="5327780" y="2480818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89E2C-F5D1-4C87-8B9B-530CA9C9C12E}"/>
              </a:ext>
            </a:extLst>
          </p:cNvPr>
          <p:cNvSpPr txBox="1"/>
          <p:nvPr/>
        </p:nvSpPr>
        <p:spPr>
          <a:xfrm>
            <a:off x="5327780" y="3279718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written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1685E-F9D8-403F-9661-9A1C25843873}"/>
              </a:ext>
            </a:extLst>
          </p:cNvPr>
          <p:cNvSpPr txBox="1"/>
          <p:nvPr/>
        </p:nvSpPr>
        <p:spPr>
          <a:xfrm>
            <a:off x="5302898" y="4073204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F7592-1D32-4F94-B993-0C21CAE460DB}"/>
              </a:ext>
            </a:extLst>
          </p:cNvPr>
          <p:cNvSpPr txBox="1"/>
          <p:nvPr/>
        </p:nvSpPr>
        <p:spPr>
          <a:xfrm>
            <a:off x="5298245" y="488457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hand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DBFF57-2B67-4E9F-9E7C-5D84751B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96" y="3355156"/>
            <a:ext cx="1562318" cy="2667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9C0C2E-04CA-47F2-9A23-CC9E60F4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260" y="4039572"/>
            <a:ext cx="647790" cy="4382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F3307A-DD4E-4D03-9ED6-FBF8AB78A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85" y="4922363"/>
            <a:ext cx="1714739" cy="371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3A552D-9DF7-45E8-9714-6BCF48030D71}"/>
              </a:ext>
            </a:extLst>
          </p:cNvPr>
          <p:cNvSpPr txBox="1"/>
          <p:nvPr/>
        </p:nvSpPr>
        <p:spPr>
          <a:xfrm>
            <a:off x="7277878" y="2493377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1.0000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7A031-17CB-4DDC-B234-75C5D6BFD267}"/>
              </a:ext>
            </a:extLst>
          </p:cNvPr>
          <p:cNvSpPr txBox="1"/>
          <p:nvPr/>
        </p:nvSpPr>
        <p:spPr>
          <a:xfrm>
            <a:off x="7277878" y="3279718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1.0000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A8370-8D9E-4B43-8EAC-F6935622436E}"/>
              </a:ext>
            </a:extLst>
          </p:cNvPr>
          <p:cNvSpPr txBox="1"/>
          <p:nvPr/>
        </p:nvSpPr>
        <p:spPr>
          <a:xfrm>
            <a:off x="7277878" y="4073204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0.2180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02ADF-64E5-4C7C-8D25-BD50BB401495}"/>
              </a:ext>
            </a:extLst>
          </p:cNvPr>
          <p:cNvSpPr txBox="1"/>
          <p:nvPr/>
        </p:nvSpPr>
        <p:spPr>
          <a:xfrm>
            <a:off x="7277878" y="4884575"/>
            <a:ext cx="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1.0000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7AEE74-2970-433F-AB38-6CC485A278D8}"/>
              </a:ext>
            </a:extLst>
          </p:cNvPr>
          <p:cNvSpPr txBox="1"/>
          <p:nvPr/>
        </p:nvSpPr>
        <p:spPr>
          <a:xfrm>
            <a:off x="4720506" y="1894114"/>
            <a:ext cx="11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0C272-0BDD-4BD0-AD13-226F5AC96475}"/>
              </a:ext>
            </a:extLst>
          </p:cNvPr>
          <p:cNvSpPr txBox="1"/>
          <p:nvPr/>
        </p:nvSpPr>
        <p:spPr>
          <a:xfrm>
            <a:off x="1975025" y="1898820"/>
            <a:ext cx="13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Word Image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F7E73-2ACD-4643-88FD-5FCAF51384AD}"/>
              </a:ext>
            </a:extLst>
          </p:cNvPr>
          <p:cNvSpPr txBox="1"/>
          <p:nvPr/>
        </p:nvSpPr>
        <p:spPr>
          <a:xfrm>
            <a:off x="7157351" y="1897224"/>
            <a:ext cx="116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Score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DE41C4-2331-457F-B912-AB9CE133F765}"/>
              </a:ext>
            </a:extLst>
          </p:cNvPr>
          <p:cNvCxnSpPr>
            <a:cxnSpLocks/>
          </p:cNvCxnSpPr>
          <p:nvPr/>
        </p:nvCxnSpPr>
        <p:spPr>
          <a:xfrm>
            <a:off x="8322135" y="4257870"/>
            <a:ext cx="53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515976-F59D-470F-9D19-334349F66318}"/>
              </a:ext>
            </a:extLst>
          </p:cNvPr>
          <p:cNvSpPr txBox="1"/>
          <p:nvPr/>
        </p:nvSpPr>
        <p:spPr>
          <a:xfrm>
            <a:off x="8975279" y="4103981"/>
            <a:ext cx="144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Back Propagation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39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9685-3B23-4675-8E7A-C2BC7C17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Recognition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41F357-1165-40B2-AADD-A53BF25EDEAB}"/>
              </a:ext>
            </a:extLst>
          </p:cNvPr>
          <p:cNvGrpSpPr/>
          <p:nvPr/>
        </p:nvGrpSpPr>
        <p:grpSpPr>
          <a:xfrm>
            <a:off x="1775926" y="2239347"/>
            <a:ext cx="8640148" cy="3116956"/>
            <a:chOff x="1959428" y="2252169"/>
            <a:chExt cx="8640148" cy="3116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AD7F3-ED22-4228-B953-E9D557BB78EB}"/>
                </a:ext>
              </a:extLst>
            </p:cNvPr>
            <p:cNvSpPr txBox="1"/>
            <p:nvPr/>
          </p:nvSpPr>
          <p:spPr>
            <a:xfrm>
              <a:off x="1959428" y="2252169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Vision Transformer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86D822-DE0B-41E6-925A-CF9523B4BE0E}"/>
                </a:ext>
              </a:extLst>
            </p:cNvPr>
            <p:cNvSpPr txBox="1"/>
            <p:nvPr/>
          </p:nvSpPr>
          <p:spPr>
            <a:xfrm>
              <a:off x="1959428" y="3163769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Swin</a:t>
              </a:r>
              <a:r>
                <a:rPr lang="en-US" altLang="ko-KR" dirty="0"/>
                <a:t> Transformer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80199F-4CCF-439A-8E2A-E4FF53E81342}"/>
                </a:ext>
              </a:extLst>
            </p:cNvPr>
            <p:cNvSpPr txBox="1"/>
            <p:nvPr/>
          </p:nvSpPr>
          <p:spPr>
            <a:xfrm>
              <a:off x="1959428" y="4075370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CRNN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F9955-1BCD-40D5-B93B-326672F36CCD}"/>
                </a:ext>
              </a:extLst>
            </p:cNvPr>
            <p:cNvSpPr txBox="1"/>
            <p:nvPr/>
          </p:nvSpPr>
          <p:spPr>
            <a:xfrm>
              <a:off x="1959428" y="4986971"/>
              <a:ext cx="2034073" cy="369332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BERT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EF19DD-7C0C-4F99-9B9E-DC3BE7BD9789}"/>
                </a:ext>
              </a:extLst>
            </p:cNvPr>
            <p:cNvSpPr txBox="1"/>
            <p:nvPr/>
          </p:nvSpPr>
          <p:spPr>
            <a:xfrm>
              <a:off x="4528456" y="2264991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Transformer </a:t>
              </a:r>
              <a:r>
                <a:rPr lang="ko-KR" altLang="en-US" dirty="0"/>
                <a:t>방식으로 이미지 처리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B0BD1-9C33-4CB5-B312-B7AA7A604465}"/>
                </a:ext>
              </a:extLst>
            </p:cNvPr>
            <p:cNvSpPr txBox="1"/>
            <p:nvPr/>
          </p:nvSpPr>
          <p:spPr>
            <a:xfrm>
              <a:off x="4528456" y="3176591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CNN + Transformer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CD7EC9-E047-44AE-B63D-CD7FF9E492A2}"/>
                </a:ext>
              </a:extLst>
            </p:cNvPr>
            <p:cNvSpPr txBox="1"/>
            <p:nvPr/>
          </p:nvSpPr>
          <p:spPr>
            <a:xfrm>
              <a:off x="4528456" y="4088192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CNN + RNN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BB4664-DA32-43CD-AE60-07BB5AA98FC9}"/>
                </a:ext>
              </a:extLst>
            </p:cNvPr>
            <p:cNvSpPr txBox="1"/>
            <p:nvPr/>
          </p:nvSpPr>
          <p:spPr>
            <a:xfrm>
              <a:off x="4528456" y="4999793"/>
              <a:ext cx="6071120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Bi-direction Transformer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70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82" y="1503058"/>
            <a:ext cx="10363835" cy="2388235"/>
          </a:xfrm>
        </p:spPr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87954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266065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목차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1949463" y="1831781"/>
            <a:ext cx="3547823" cy="34213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514350" indent="-514350" latinLnBrk="0">
              <a:buFontTx/>
              <a:buAutoNum type="arabicPeriod"/>
            </a:pPr>
            <a:r>
              <a:rPr lang="ko-KR" altLang="en-US" dirty="0">
                <a:latin typeface="나눔바른고딕OTF" charset="0"/>
                <a:ea typeface="나눔바른고딕OTF" charset="0"/>
              </a:rPr>
              <a:t>계획 수정</a:t>
            </a:r>
            <a:endParaRPr lang="en-US" altLang="ko-KR" dirty="0">
              <a:latin typeface="나눔바른고딕OTF" charset="0"/>
              <a:ea typeface="나눔바른고딕OTF" charset="0"/>
            </a:endParaRPr>
          </a:p>
          <a:p>
            <a:pPr marL="514350" indent="-514350" latinLnBrk="0">
              <a:buFontTx/>
              <a:buAutoNum type="arabicPeriod"/>
            </a:pPr>
            <a:endParaRPr lang="en-US" altLang="ko-KR" dirty="0">
              <a:latin typeface="나눔바른고딕OTF" charset="0"/>
              <a:ea typeface="나눔바른고딕OTF" charset="0"/>
            </a:endParaRPr>
          </a:p>
          <a:p>
            <a:pPr marL="514350" indent="-514350" latinLnBrk="0">
              <a:buFontTx/>
              <a:buAutoNum type="arabicPeriod"/>
            </a:pPr>
            <a:endParaRPr lang="en-US" altLang="ko-KR" dirty="0">
              <a:latin typeface="나눔바른고딕OTF" charset="0"/>
              <a:ea typeface="나눔바른고딕OTF" charset="0"/>
            </a:endParaRPr>
          </a:p>
          <a:p>
            <a:pPr latinLnBrk="0"/>
            <a:endParaRPr lang="ko-KR" altLang="en-US" dirty="0">
              <a:latin typeface="나눔바른고딕OTF" charset="0"/>
              <a:ea typeface="나눔바른고딕OTF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dirty="0">
                <a:latin typeface="나눔바른고딕OTF" charset="0"/>
                <a:ea typeface="나눔바른고딕OTF" charset="0"/>
              </a:rPr>
              <a:t>2. </a:t>
            </a:r>
            <a:r>
              <a:rPr lang="en-US" altLang="ko-KR" dirty="0">
                <a:latin typeface="나눔바른고딕OTF" charset="0"/>
                <a:ea typeface="나눔바른고딕OTF" charset="0"/>
              </a:rPr>
              <a:t>OCR</a:t>
            </a:r>
            <a:r>
              <a:rPr lang="ko-KR" altLang="en-US" dirty="0">
                <a:latin typeface="나눔바른고딕OTF" charset="0"/>
                <a:ea typeface="나눔바른고딕OTF" charset="0"/>
              </a:rPr>
              <a:t> </a:t>
            </a:r>
            <a:r>
              <a:rPr lang="en-US" altLang="ko-KR" dirty="0">
                <a:latin typeface="나눔바른고딕OTF" charset="0"/>
                <a:ea typeface="나눔바른고딕OTF" charset="0"/>
              </a:rPr>
              <a:t>Progression</a:t>
            </a:r>
          </a:p>
          <a:p>
            <a:pPr marL="228600" indent="-228600" latinLnBrk="0">
              <a:buFontTx/>
              <a:buNone/>
            </a:pPr>
            <a:endParaRPr lang="ko-KR" altLang="en-US" dirty="0">
              <a:latin typeface="나눔바른고딕OTF" charset="0"/>
              <a:ea typeface="나눔바른고딕OTF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65CA4-C69E-40E8-B1B7-18F79529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4715" y="1825625"/>
            <a:ext cx="4530012" cy="3427510"/>
          </a:xfrm>
        </p:spPr>
        <p:txBody>
          <a:bodyPr/>
          <a:lstStyle/>
          <a:p>
            <a:pPr marL="228600" indent="-228600" latinLnBrk="0">
              <a:buFontTx/>
              <a:buNone/>
            </a:pPr>
            <a:r>
              <a:rPr lang="ko-KR" altLang="en-US" dirty="0">
                <a:latin typeface="나눔바른고딕OTF" charset="0"/>
                <a:ea typeface="나눔바른고딕OTF" charset="0"/>
              </a:rPr>
              <a:t>3. </a:t>
            </a:r>
            <a:r>
              <a:rPr lang="en-US" altLang="ko-KR" dirty="0">
                <a:latin typeface="나눔바른고딕OTF" charset="0"/>
                <a:ea typeface="나눔바른고딕OTF" charset="0"/>
              </a:rPr>
              <a:t>OCR</a:t>
            </a:r>
            <a:r>
              <a:rPr lang="ko-KR" altLang="en-US" dirty="0">
                <a:latin typeface="나눔바른고딕OTF" charset="0"/>
                <a:ea typeface="나눔바른고딕OTF" charset="0"/>
              </a:rPr>
              <a:t> </a:t>
            </a:r>
            <a:r>
              <a:rPr lang="en-US" altLang="ko-KR" dirty="0">
                <a:latin typeface="나눔바른고딕OTF" charset="0"/>
                <a:ea typeface="나눔바른고딕OTF" charset="0"/>
              </a:rPr>
              <a:t>Models</a:t>
            </a:r>
            <a:endParaRPr lang="ko-KR" altLang="en-US" dirty="0">
              <a:latin typeface="나눔바른고딕OTF" charset="0"/>
              <a:ea typeface="나눔바른고딕OTF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 dirty="0">
                <a:latin typeface="나눔바른고딕OTF" charset="0"/>
                <a:ea typeface="나눔바른고딕OTF" charset="0"/>
              </a:rPr>
              <a:t>3-1. </a:t>
            </a:r>
            <a:r>
              <a:rPr lang="en-US" altLang="ko-KR" sz="2000" dirty="0">
                <a:latin typeface="나눔바른고딕OTF" charset="0"/>
                <a:ea typeface="나눔바른고딕OTF" charset="0"/>
              </a:rPr>
              <a:t>CRAFT</a:t>
            </a:r>
            <a:endParaRPr lang="ko-KR" altLang="en-US" sz="2000" dirty="0">
              <a:latin typeface="나눔바른고딕OTF" charset="0"/>
              <a:ea typeface="나눔바른고딕OTF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 dirty="0">
                <a:latin typeface="나눔바른고딕OTF" charset="0"/>
                <a:ea typeface="나눔바른고딕OTF" charset="0"/>
              </a:rPr>
              <a:t>3-2. </a:t>
            </a:r>
            <a:r>
              <a:rPr lang="en-US" altLang="ko-KR" sz="2000" dirty="0">
                <a:latin typeface="나눔바른고딕OTF" charset="0"/>
                <a:ea typeface="나눔바른고딕OTF" charset="0"/>
              </a:rPr>
              <a:t>Text Recognition</a:t>
            </a:r>
          </a:p>
          <a:p>
            <a:pPr marL="228600" indent="-228600" latinLnBrk="0">
              <a:buFontTx/>
              <a:buNone/>
            </a:pPr>
            <a:endParaRPr lang="en-US" altLang="ko-KR" sz="2800" dirty="0">
              <a:latin typeface="나눔바른고딕OTF" charset="0"/>
              <a:ea typeface="나눔바른고딕OTF" charset="0"/>
            </a:endParaRPr>
          </a:p>
          <a:p>
            <a:pPr marL="228600" indent="-228600" latinLnBrk="0">
              <a:buFontTx/>
              <a:buNone/>
            </a:pPr>
            <a:endParaRPr lang="en-US" altLang="ko-KR" sz="1600" dirty="0">
              <a:latin typeface="나눔바른고딕OTF" charset="0"/>
              <a:ea typeface="나눔바른고딕OTF" charset="0"/>
            </a:endParaRPr>
          </a:p>
          <a:p>
            <a:pPr marL="228600" indent="-228600" latinLnBrk="0">
              <a:buFontTx/>
              <a:buNone/>
            </a:pPr>
            <a:r>
              <a:rPr lang="en-US" altLang="ko-KR" dirty="0">
                <a:latin typeface="나눔바른고딕OTF" charset="0"/>
                <a:ea typeface="나눔바른고딕OTF" charset="0"/>
              </a:rPr>
              <a:t>4. </a:t>
            </a:r>
            <a:r>
              <a:rPr lang="ko-KR" altLang="en-US" dirty="0">
                <a:latin typeface="나눔바른고딕OTF" charset="0"/>
                <a:ea typeface="나눔바른고딕OTF" charset="0"/>
              </a:rPr>
              <a:t>향후계획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82" y="1503058"/>
            <a:ext cx="10363835" cy="2388235"/>
          </a:xfrm>
        </p:spPr>
        <p:txBody>
          <a:bodyPr/>
          <a:lstStyle/>
          <a:p>
            <a:r>
              <a:rPr lang="ko-KR" altLang="en-US"/>
              <a:t>계획 수정</a:t>
            </a:r>
          </a:p>
        </p:txBody>
      </p:sp>
    </p:spTree>
    <p:extLst>
      <p:ext uri="{BB962C8B-B14F-4D97-AF65-F5344CB8AC3E}">
        <p14:creationId xmlns:p14="http://schemas.microsoft.com/office/powerpoint/2010/main" val="164462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172200" y="1681480"/>
            <a:ext cx="5185410" cy="8255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algn="ctr" latinLnBrk="0">
              <a:buFontTx/>
              <a:buNone/>
            </a:pPr>
            <a:endParaRPr lang="en-US" altLang="ko-KR" dirty="0"/>
          </a:p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78790" y="2601595"/>
            <a:ext cx="5563870" cy="30600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 dirty="0">
                <a:latin typeface="나눔바른고딕OTF" charset="0"/>
                <a:ea typeface="나눔바른고딕OTF" charset="0"/>
              </a:rPr>
              <a:t>현재 모델의 </a:t>
            </a:r>
            <a:r>
              <a:rPr lang="en-US" altLang="ko-KR" dirty="0">
                <a:latin typeface="나눔바른고딕OTF" charset="0"/>
                <a:ea typeface="나눔바른고딕OTF" charset="0"/>
              </a:rPr>
              <a:t>Image </a:t>
            </a:r>
            <a:r>
              <a:rPr lang="ko-KR" altLang="en-US" dirty="0">
                <a:latin typeface="나눔바른고딕OTF" charset="0"/>
                <a:ea typeface="나눔바른고딕OTF" charset="0"/>
              </a:rPr>
              <a:t>파일을 </a:t>
            </a:r>
            <a:r>
              <a:rPr lang="en-US" altLang="ko-KR" dirty="0">
                <a:latin typeface="나눔바른고딕OTF" charset="0"/>
                <a:ea typeface="나눔바른고딕OTF" charset="0"/>
              </a:rPr>
              <a:t>Docker</a:t>
            </a:r>
            <a:r>
              <a:rPr lang="ko-KR" altLang="en-US" dirty="0">
                <a:latin typeface="나눔바른고딕OTF" charset="0"/>
                <a:ea typeface="나눔바른고딕OTF" charset="0"/>
              </a:rPr>
              <a:t>에 집어 넣는 과정까지 완료 </a:t>
            </a:r>
            <a:endParaRPr lang="en-US" altLang="ko-KR" dirty="0">
              <a:latin typeface="나눔바른고딕OTF" charset="0"/>
              <a:ea typeface="나눔바른고딕OTF" charset="0"/>
            </a:endParaRPr>
          </a:p>
          <a:p>
            <a:pPr marL="0" indent="0" latinLnBrk="0">
              <a:buFontTx/>
              <a:buNone/>
            </a:pPr>
            <a:endParaRPr lang="en-US" altLang="ko-KR" dirty="0">
              <a:latin typeface="나눔바른고딕OTF" charset="0"/>
              <a:ea typeface="나눔바른고딕OTF" charset="0"/>
            </a:endParaRPr>
          </a:p>
          <a:p>
            <a:pPr marL="0" indent="0" latinLnBrk="0">
              <a:buFontTx/>
              <a:buNone/>
            </a:pPr>
            <a:r>
              <a:rPr lang="ko-KR" altLang="en-US" dirty="0">
                <a:latin typeface="나눔바른고딕OTF" charset="0"/>
                <a:ea typeface="나눔바른고딕OTF" charset="0"/>
              </a:rPr>
              <a:t>하지만 현재 해당 </a:t>
            </a:r>
            <a:r>
              <a:rPr lang="en-US" altLang="ko-KR" dirty="0">
                <a:latin typeface="나눔바른고딕OTF" charset="0"/>
                <a:ea typeface="나눔바른고딕OTF" charset="0"/>
              </a:rPr>
              <a:t>Image </a:t>
            </a:r>
            <a:r>
              <a:rPr lang="ko-KR" altLang="en-US" dirty="0">
                <a:latin typeface="나눔바른고딕OTF" charset="0"/>
                <a:ea typeface="나눔바른고딕OTF" charset="0"/>
              </a:rPr>
              <a:t>파일로 컨테이너를 생성하는데 문제가 있음</a:t>
            </a:r>
            <a:endParaRPr lang="en-US" altLang="ko-KR" dirty="0">
              <a:latin typeface="나눔바른고딕OTF" charset="0"/>
              <a:ea typeface="나눔바른고딕OTF" charset="0"/>
            </a:endParaRPr>
          </a:p>
          <a:p>
            <a:pPr marL="0" indent="0" latinLnBrk="0">
              <a:buFontTx/>
              <a:buNone/>
            </a:pPr>
            <a:endParaRPr lang="en-US" altLang="ko-KR" dirty="0">
              <a:latin typeface="나눔바른고딕OTF" charset="0"/>
              <a:ea typeface="나눔바른고딕OTF" charset="0"/>
            </a:endParaRPr>
          </a:p>
          <a:p>
            <a:pPr marL="0" indent="0" latinLnBrk="0">
              <a:buFontTx/>
              <a:buNone/>
            </a:pPr>
            <a:r>
              <a:rPr lang="ko-KR" altLang="en-US" dirty="0">
                <a:latin typeface="나눔바른고딕OTF" charset="0"/>
                <a:ea typeface="나눔바른고딕OTF" charset="0"/>
              </a:rPr>
              <a:t>팀원들과 논의 필요</a:t>
            </a:r>
            <a:endParaRPr lang="en-US" altLang="ko-KR" dirty="0">
              <a:latin typeface="나눔바른고딕OTF" charset="0"/>
              <a:ea typeface="나눔바른고딕OTF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8140" cy="13284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latin typeface="나눔바른고딕OTF" charset="0"/>
                <a:ea typeface="나눔바른고딕OTF" charset="0"/>
              </a:rPr>
              <a:t>저번주 문제 상황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8235" y="2500630"/>
            <a:ext cx="5159375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</a:pPr>
            <a:endParaRPr lang="ko-KR" altLang="en-US" sz="2800" dirty="0">
              <a:latin typeface="나눔바른고딕OTF" charset="0"/>
              <a:ea typeface="나눔바른고딕OTF" charset="0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C7716A6-5821-A68F-AC8B-6FB7FC5D0A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2660" y="2597150"/>
            <a:ext cx="5374640" cy="3060065"/>
          </a:xfrm>
        </p:spPr>
      </p:pic>
    </p:spTree>
    <p:extLst>
      <p:ext uri="{BB962C8B-B14F-4D97-AF65-F5344CB8AC3E}">
        <p14:creationId xmlns:p14="http://schemas.microsoft.com/office/powerpoint/2010/main" val="9852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문제 상황 정리</a:t>
            </a:r>
          </a:p>
        </p:txBody>
      </p:sp>
      <p:sp>
        <p:nvSpPr>
          <p:cNvPr id="3" name="텍스트 상자 1"/>
          <p:cNvSpPr txBox="1">
            <a:spLocks/>
          </p:cNvSpPr>
          <p:nvPr/>
        </p:nvSpPr>
        <p:spPr>
          <a:xfrm>
            <a:off x="1205865" y="2797175"/>
            <a:ext cx="9781540" cy="2308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Image 파일에서 Container 생성 성공 &gt; Container 실행 시 predict.py 실행 오류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&gt; 학습을 돌리지 않음을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지금까지 돌렸던 코드는 모델 미리 학습된 pt 파일을 가져와 predict만 하는 코드로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Train 과정 코드가 포함되지 않아 Baseline으로 채택 불가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F7AE-5590-43A8-A8F7-8A5AEF0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801CC7-6276-4E21-B434-53C2A0C2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660" y="1848446"/>
            <a:ext cx="3218711" cy="49029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Baseline(Docker </a:t>
            </a:r>
            <a:r>
              <a:rPr lang="ko-KR" altLang="en-US" sz="2000" dirty="0"/>
              <a:t>파일</a:t>
            </a:r>
            <a:r>
              <a:rPr lang="en-US" altLang="ko-KR" sz="2000" dirty="0"/>
              <a:t>) </a:t>
            </a:r>
            <a:r>
              <a:rPr lang="ko-KR" altLang="en-US" sz="2000" dirty="0"/>
              <a:t>활용</a:t>
            </a:r>
            <a:endParaRPr lang="en-US" altLang="ko-KR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6629E-D213-4449-AF42-D8DE02C3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3218711" cy="923925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000" dirty="0"/>
              <a:t>수정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모델 종류</a:t>
            </a:r>
            <a:r>
              <a:rPr lang="en-US" altLang="ko-KR" sz="1600" dirty="0"/>
              <a:t>, </a:t>
            </a:r>
            <a:r>
              <a:rPr lang="ko-KR" altLang="en-US" sz="1600" dirty="0"/>
              <a:t>구조 등</a:t>
            </a: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파라미터 튜닝</a:t>
            </a:r>
            <a:endParaRPr lang="en-US" altLang="ko-KR" sz="1600" dirty="0"/>
          </a:p>
          <a:p>
            <a:pPr algn="ctr">
              <a:buFontTx/>
              <a:buChar char="-"/>
            </a:pPr>
            <a:endParaRPr lang="en-US" altLang="ko-KR" sz="2000" dirty="0"/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B049A9-E7CB-4187-B342-398F5BFF3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8740" y="1848445"/>
            <a:ext cx="3227599" cy="490299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dirty="0"/>
              <a:t>OCR </a:t>
            </a:r>
            <a:r>
              <a:rPr lang="ko-KR" altLang="en-US" sz="2000" dirty="0"/>
              <a:t>알고리즘 직접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153526-5A4D-4C45-8CC9-CADA65C633FF}"/>
              </a:ext>
            </a:extLst>
          </p:cNvPr>
          <p:cNvSpPr txBox="1">
            <a:spLocks/>
          </p:cNvSpPr>
          <p:nvPr/>
        </p:nvSpPr>
        <p:spPr>
          <a:xfrm>
            <a:off x="8128740" y="2505075"/>
            <a:ext cx="3218711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직접 프로그래밍</a:t>
            </a:r>
            <a:endParaRPr lang="en-US" altLang="ko-KR" sz="2000" kern="0" dirty="0"/>
          </a:p>
          <a:p>
            <a:pPr marL="0" indent="0" algn="ctr">
              <a:buNone/>
            </a:pPr>
            <a:r>
              <a:rPr lang="en-US" altLang="ko-KR" sz="1600" kern="0" dirty="0"/>
              <a:t>- GitHub </a:t>
            </a:r>
            <a:r>
              <a:rPr lang="ko-KR" altLang="en-US" sz="1600" kern="0" dirty="0"/>
              <a:t>오픈소스 활용 등</a:t>
            </a:r>
            <a:endParaRPr lang="en-US" altLang="ko-KR" sz="1600" kern="0" dirty="0"/>
          </a:p>
          <a:p>
            <a:pPr marL="0" indent="0" algn="ctr">
              <a:buNone/>
            </a:pPr>
            <a:endParaRPr lang="ko-KR" altLang="en-US" sz="1600" kern="0" dirty="0"/>
          </a:p>
          <a:p>
            <a:pPr marL="0" indent="0" algn="ctr">
              <a:buFont typeface="Arial"/>
              <a:buNone/>
            </a:pPr>
            <a:endParaRPr lang="ko-KR" altLang="en-US" kern="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083E64-F676-4375-8394-351C2DA3DE3C}"/>
              </a:ext>
            </a:extLst>
          </p:cNvPr>
          <p:cNvSpPr txBox="1">
            <a:spLocks/>
          </p:cNvSpPr>
          <p:nvPr/>
        </p:nvSpPr>
        <p:spPr>
          <a:xfrm>
            <a:off x="835659" y="3780472"/>
            <a:ext cx="3218711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사용 모델</a:t>
            </a:r>
          </a:p>
          <a:p>
            <a:pPr marL="0" indent="0" algn="ctr">
              <a:buNone/>
            </a:pPr>
            <a:r>
              <a:rPr lang="en-US" altLang="ko-KR" sz="1600" kern="0" dirty="0"/>
              <a:t>CRNN(</a:t>
            </a:r>
            <a:r>
              <a:rPr lang="en-US" altLang="ko-KR" sz="1600" kern="0" dirty="0" err="1"/>
              <a:t>ResNet+RNN</a:t>
            </a:r>
            <a:r>
              <a:rPr lang="en-US" altLang="ko-KR" sz="1600" kern="0" dirty="0"/>
              <a:t>)</a:t>
            </a:r>
            <a:endParaRPr lang="ko-KR" altLang="en-US" sz="1600" kern="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E58023-E6C5-4A05-BC6B-FDBFB5B2F874}"/>
              </a:ext>
            </a:extLst>
          </p:cNvPr>
          <p:cNvCxnSpPr/>
          <p:nvPr/>
        </p:nvCxnSpPr>
        <p:spPr>
          <a:xfrm>
            <a:off x="4525347" y="2967037"/>
            <a:ext cx="31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EAB1C8C-C795-493A-B572-4E0B5BB058AA}"/>
              </a:ext>
            </a:extLst>
          </p:cNvPr>
          <p:cNvSpPr txBox="1">
            <a:spLocks/>
          </p:cNvSpPr>
          <p:nvPr/>
        </p:nvSpPr>
        <p:spPr>
          <a:xfrm>
            <a:off x="8128739" y="3780472"/>
            <a:ext cx="3218711" cy="923925"/>
          </a:xfrm>
          <a:prstGeom prst="rect">
            <a:avLst/>
          </a:prstGeom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>
            <a:normAutofit fontScale="92500" lnSpcReduction="10000"/>
          </a:bodyPr>
          <a:lstStyle>
            <a:lvl1pPr marL="342900" indent="-342900" algn="l" defTabSz="914400" latinLnBrk="1">
              <a:spcBef>
                <a:spcPct val="20000"/>
              </a:spcBef>
              <a:buFont typeface="Arial"/>
              <a:buChar char="0"/>
              <a:defRPr lang="ko-KR" sz="2800" baseline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lvl="1" indent="-285750" defTabSz="914400" latinLnBrk="1">
              <a:buChar char="-"/>
              <a:defRPr lang="ko-KR" sz="24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defTabSz="914400" latinLnBrk="1">
              <a:buChar char="0"/>
              <a:defRPr lang="ko-KR" sz="20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defTabSz="914400" latinLnBrk="1">
              <a:buChar char="-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defTabSz="914400" latinLnBrk="1">
              <a:buChar char="-69"/>
              <a:defRPr lang="ko-KR" sz="18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sz="2000" kern="0" dirty="0"/>
              <a:t>사용 모델</a:t>
            </a:r>
          </a:p>
          <a:p>
            <a:pPr marL="0" indent="0" algn="ctr">
              <a:buNone/>
            </a:pPr>
            <a:r>
              <a:rPr lang="en-US" altLang="ko-KR" sz="1600" kern="0" dirty="0"/>
              <a:t>CRAFT </a:t>
            </a:r>
            <a:r>
              <a:rPr lang="ko-KR" altLang="en-US" sz="1600" kern="0" dirty="0"/>
              <a:t>문자 검출</a:t>
            </a:r>
            <a:endParaRPr lang="en-US" altLang="ko-KR" sz="1600" kern="0" dirty="0"/>
          </a:p>
          <a:p>
            <a:pPr marL="0" indent="0" algn="ctr">
              <a:buNone/>
            </a:pPr>
            <a:r>
              <a:rPr lang="en-US" altLang="ko-KR" sz="1700" kern="0" dirty="0" err="1"/>
              <a:t>Swin</a:t>
            </a:r>
            <a:r>
              <a:rPr lang="en-US" altLang="ko-KR" sz="1700" kern="0" dirty="0"/>
              <a:t> Transformer </a:t>
            </a:r>
            <a:r>
              <a:rPr lang="ko-KR" altLang="en-US" sz="1700" kern="0" dirty="0"/>
              <a:t>문자 인식</a:t>
            </a:r>
          </a:p>
          <a:p>
            <a:pPr marL="0" indent="0" algn="ctr">
              <a:buFont typeface="Arial"/>
              <a:buNone/>
            </a:pPr>
            <a:endParaRPr lang="ko-KR" altLang="en-US" kern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C86D0-F64E-4CD0-8C8A-A51198CD419A}"/>
              </a:ext>
            </a:extLst>
          </p:cNvPr>
          <p:cNvSpPr txBox="1"/>
          <p:nvPr/>
        </p:nvSpPr>
        <p:spPr>
          <a:xfrm>
            <a:off x="4544896" y="2518877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 </a:t>
            </a:r>
            <a:r>
              <a:rPr lang="ko-KR" altLang="en-US" dirty="0"/>
              <a:t>파일 내용 확인 불가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084D91-9566-405F-BFC8-6F8AE6BB06AB}"/>
              </a:ext>
            </a:extLst>
          </p:cNvPr>
          <p:cNvCxnSpPr/>
          <p:nvPr/>
        </p:nvCxnSpPr>
        <p:spPr>
          <a:xfrm>
            <a:off x="4505798" y="4245156"/>
            <a:ext cx="3181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AFFE47-8276-48FE-932F-D24022865B49}"/>
              </a:ext>
            </a:extLst>
          </p:cNvPr>
          <p:cNvSpPr txBox="1"/>
          <p:nvPr/>
        </p:nvSpPr>
        <p:spPr>
          <a:xfrm>
            <a:off x="4525347" y="3796996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 수정</a:t>
            </a:r>
          </a:p>
        </p:txBody>
      </p:sp>
    </p:spTree>
    <p:extLst>
      <p:ext uri="{BB962C8B-B14F-4D97-AF65-F5344CB8AC3E}">
        <p14:creationId xmlns:p14="http://schemas.microsoft.com/office/powerpoint/2010/main" val="35175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2D5DE3D-1443-4792-9744-81FCB2B8D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082" y="1503058"/>
            <a:ext cx="10363835" cy="2388235"/>
          </a:xfrm>
        </p:spPr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 </a:t>
            </a:r>
            <a:r>
              <a:rPr lang="en-US" altLang="ko-KR" dirty="0"/>
              <a:t>Progression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05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OCR Progression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9712" y="2090761"/>
            <a:ext cx="1995487" cy="36480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9712" y="4895849"/>
            <a:ext cx="1995487" cy="36385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 Acquiring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9711" y="3064192"/>
            <a:ext cx="1995487" cy="364808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 Detection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9712" y="3952875"/>
            <a:ext cx="1995487" cy="36004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Text Recognition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0513" y="2090762"/>
            <a:ext cx="6119811" cy="364808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Thresholding, Normalization, Making Vocabulary, etc.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0513" y="4895849"/>
            <a:ext cx="6119811" cy="363855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Json format Processing, UI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0512" y="3064192"/>
            <a:ext cx="6119811" cy="364808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Image Rotating, Character/Word Segmentation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0513" y="3952875"/>
            <a:ext cx="6119811" cy="360045"/>
          </a:xfrm>
          <a:prstGeom prst="rect">
            <a:avLst/>
          </a:prstGeom>
          <a:ln w="12700">
            <a:solidFill>
              <a:srgbClr val="E6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Loading Vocabulary, Text Recognition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OCR Progression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2927" y="2240271"/>
            <a:ext cx="199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Text Detection</a:t>
            </a:r>
          </a:p>
          <a:p>
            <a:pPr algn="ctr">
              <a:defRPr/>
            </a:pPr>
            <a:r>
              <a:rPr lang="en-US" altLang="ko-KR" dirty="0"/>
              <a:t>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3588" y="2241195"/>
            <a:ext cx="1995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/>
              <a:t>Text Recognition</a:t>
            </a:r>
          </a:p>
          <a:p>
            <a:pPr algn="ctr">
              <a:defRPr/>
            </a:pPr>
            <a:r>
              <a:rPr lang="en-US" altLang="ko-KR" dirty="0"/>
              <a:t>Model</a:t>
            </a:r>
          </a:p>
        </p:txBody>
      </p:sp>
      <p:pic>
        <p:nvPicPr>
          <p:cNvPr id="1026" name="Picture 2" descr="Handwriting OCR | Intel DevMesh | breta hajek, 01/05/2019">
            <a:extLst>
              <a:ext uri="{FF2B5EF4-FFF2-40B4-BE49-F238E27FC236}">
                <a16:creationId xmlns:a16="http://schemas.microsoft.com/office/drawing/2014/main" id="{77DA081D-552D-4A7E-8B5B-D897FAE57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3" b="21891"/>
          <a:stretch/>
        </p:blipFill>
        <p:spPr bwMode="auto">
          <a:xfrm>
            <a:off x="2352261" y="3119521"/>
            <a:ext cx="2636821" cy="218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471D6FA-CE5B-4E25-AE11-0B467D05BA21}"/>
              </a:ext>
            </a:extLst>
          </p:cNvPr>
          <p:cNvCxnSpPr/>
          <p:nvPr/>
        </p:nvCxnSpPr>
        <p:spPr>
          <a:xfrm>
            <a:off x="5327780" y="3429000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C28232-4BCA-45EF-8808-86BBD8F01609}"/>
              </a:ext>
            </a:extLst>
          </p:cNvPr>
          <p:cNvCxnSpPr/>
          <p:nvPr/>
        </p:nvCxnSpPr>
        <p:spPr>
          <a:xfrm>
            <a:off x="5327780" y="3898641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12042F-04ED-4E7C-8115-1C946191E500}"/>
              </a:ext>
            </a:extLst>
          </p:cNvPr>
          <p:cNvCxnSpPr/>
          <p:nvPr/>
        </p:nvCxnSpPr>
        <p:spPr>
          <a:xfrm>
            <a:off x="5327780" y="4369837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CC5F4F-5BDC-401A-A98C-55957E8B4094}"/>
              </a:ext>
            </a:extLst>
          </p:cNvPr>
          <p:cNvCxnSpPr/>
          <p:nvPr/>
        </p:nvCxnSpPr>
        <p:spPr>
          <a:xfrm>
            <a:off x="5327780" y="4884575"/>
            <a:ext cx="159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6E36F1-1A07-451E-B3D2-C075101EEE7C}"/>
              </a:ext>
            </a:extLst>
          </p:cNvPr>
          <p:cNvSpPr txBox="1"/>
          <p:nvPr/>
        </p:nvSpPr>
        <p:spPr>
          <a:xfrm>
            <a:off x="7882184" y="3247053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DDACC-6CCA-4CE8-AA7E-95A31C7C40B2}"/>
              </a:ext>
            </a:extLst>
          </p:cNvPr>
          <p:cNvSpPr txBox="1"/>
          <p:nvPr/>
        </p:nvSpPr>
        <p:spPr>
          <a:xfrm>
            <a:off x="7882184" y="371397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written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F78798-2C5D-496E-854B-4325F4FF8E80}"/>
              </a:ext>
            </a:extLst>
          </p:cNvPr>
          <p:cNvSpPr txBox="1"/>
          <p:nvPr/>
        </p:nvSpPr>
        <p:spPr>
          <a:xfrm>
            <a:off x="7882184" y="4206942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by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B81A7D-A8E4-4A4C-9C63-BAE582AED1A5}"/>
              </a:ext>
            </a:extLst>
          </p:cNvPr>
          <p:cNvSpPr txBox="1"/>
          <p:nvPr/>
        </p:nvSpPr>
        <p:spPr>
          <a:xfrm>
            <a:off x="7884367" y="4699909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hand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361</Words>
  <Application>Microsoft Office PowerPoint</Application>
  <PresentationFormat>와이드스크린</PresentationFormat>
  <Paragraphs>123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source-serif-pro</vt:lpstr>
      <vt:lpstr>나눔바른고딕OTF</vt:lpstr>
      <vt:lpstr>맑은 고딕</vt:lpstr>
      <vt:lpstr>Arial</vt:lpstr>
      <vt:lpstr>Calibri</vt:lpstr>
      <vt:lpstr>theme pattern hexagon</vt:lpstr>
      <vt:lpstr>대용량 손글씨 OCR 5주차</vt:lpstr>
      <vt:lpstr>목차</vt:lpstr>
      <vt:lpstr>계획 수정</vt:lpstr>
      <vt:lpstr>저번주 문제 상황</vt:lpstr>
      <vt:lpstr>문제 상황 정리</vt:lpstr>
      <vt:lpstr>계획 수정</vt:lpstr>
      <vt:lpstr>OCR Progression</vt:lpstr>
      <vt:lpstr>OCR Progression </vt:lpstr>
      <vt:lpstr>OCR Progression </vt:lpstr>
      <vt:lpstr>OCR Models</vt:lpstr>
      <vt:lpstr>CRAFT</vt:lpstr>
      <vt:lpstr>CRAFT</vt:lpstr>
      <vt:lpstr>CRAFT</vt:lpstr>
      <vt:lpstr>Text Recognition</vt:lpstr>
      <vt:lpstr>Text Recognition</vt:lpstr>
      <vt:lpstr>향후 계획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JYB</dc:creator>
  <cp:lastModifiedBy>연비 Jung</cp:lastModifiedBy>
  <cp:revision>12</cp:revision>
  <dcterms:modified xsi:type="dcterms:W3CDTF">2023-10-16T02:30:58Z</dcterms:modified>
  <cp:version>9.103.112.46022</cp:version>
</cp:coreProperties>
</file>