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066" r:id="rId2"/>
    <p:sldMasterId id="214748407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629" r:id="rId6"/>
    <p:sldId id="630" r:id="rId7"/>
    <p:sldId id="631" r:id="rId8"/>
    <p:sldId id="632" r:id="rId9"/>
    <p:sldId id="634" r:id="rId10"/>
    <p:sldId id="258" r:id="rId11"/>
    <p:sldId id="636" r:id="rId12"/>
    <p:sldId id="638" r:id="rId13"/>
    <p:sldId id="259" r:id="rId14"/>
    <p:sldId id="593" r:id="rId15"/>
    <p:sldId id="596" r:id="rId16"/>
    <p:sldId id="597" r:id="rId17"/>
    <p:sldId id="604" r:id="rId18"/>
    <p:sldId id="605" r:id="rId19"/>
    <p:sldId id="606" r:id="rId20"/>
    <p:sldId id="607" r:id="rId21"/>
    <p:sldId id="608" r:id="rId22"/>
    <p:sldId id="609" r:id="rId23"/>
    <p:sldId id="618" r:id="rId24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1192">
          <p15:clr>
            <a:srgbClr val="A4A3A4"/>
          </p15:clr>
        </p15:guide>
        <p15:guide id="3" pos="552">
          <p15:clr>
            <a:srgbClr val="A4A3A4"/>
          </p15:clr>
        </p15:guide>
        <p15:guide id="4" pos="5142">
          <p15:clr>
            <a:srgbClr val="A4A3A4"/>
          </p15:clr>
        </p15:guide>
        <p15:guide id="5" pos="634">
          <p15:clr>
            <a:srgbClr val="A4A3A4"/>
          </p15:clr>
        </p15:guide>
        <p15:guide id="6" pos="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">
          <p15:clr>
            <a:srgbClr val="A4A3A4"/>
          </p15:clr>
        </p15:guide>
        <p15:guide id="2" orient="horz" pos="3312">
          <p15:clr>
            <a:srgbClr val="A4A3A4"/>
          </p15:clr>
        </p15:guide>
        <p15:guide id="3" pos="384">
          <p15:clr>
            <a:srgbClr val="A4A3A4"/>
          </p15:clr>
        </p15:guide>
        <p15:guide id="4" pos="526">
          <p15:clr>
            <a:srgbClr val="A4A3A4"/>
          </p15:clr>
        </p15:guide>
        <p15:guide id="5" pos="653">
          <p15:clr>
            <a:srgbClr val="A4A3A4"/>
          </p15:clr>
        </p15:guide>
        <p15:guide id="6" pos="4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00"/>
    <a:srgbClr val="FFCCFF"/>
    <a:srgbClr val="99CCCC"/>
    <a:srgbClr val="9999FF"/>
    <a:srgbClr val="FF6699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76812" autoAdjust="0"/>
  </p:normalViewPr>
  <p:slideViewPr>
    <p:cSldViewPr snapToGrid="0">
      <p:cViewPr>
        <p:scale>
          <a:sx n="100" d="100"/>
          <a:sy n="100" d="100"/>
        </p:scale>
        <p:origin x="1704" y="618"/>
      </p:cViewPr>
      <p:guideLst>
        <p:guide orient="horz" pos="576"/>
        <p:guide orient="horz" pos="1192"/>
        <p:guide pos="552"/>
        <p:guide pos="5142"/>
        <p:guide pos="634"/>
        <p:guide pos="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136" y="36"/>
      </p:cViewPr>
      <p:guideLst>
        <p:guide orient="horz" pos="300"/>
        <p:guide orient="horz" pos="3312"/>
        <p:guide pos="384"/>
        <p:guide pos="526"/>
        <p:guide pos="653"/>
        <p:guide pos="4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719708F-9C1D-4786-B4FC-12D5CAA587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buClr>
                <a:srgbClr val="000000"/>
              </a:buClr>
              <a:buFont typeface="Arial" charset="0"/>
              <a:buNone/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2B4EBF6-9525-4EE6-8D5E-45712EC2D8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buClr>
                <a:srgbClr val="000000"/>
              </a:buClr>
              <a:buFont typeface="Arial" charset="0"/>
              <a:buNone/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B5F50380-B9F3-4507-B1F9-074053D34B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buClr>
                <a:srgbClr val="000000"/>
              </a:buClr>
              <a:buFont typeface="Arial" charset="0"/>
              <a:buNone/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8B7CFC27-CDC6-4437-BA67-116B7D44E7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A81923C-1537-4CEF-BB6D-D1D62C449C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_Image_Placeholder">
            <a:extLst>
              <a:ext uri="{FF2B5EF4-FFF2-40B4-BE49-F238E27FC236}">
                <a16:creationId xmlns:a16="http://schemas.microsoft.com/office/drawing/2014/main" id="{BD4F1047-379A-4AE3-B49B-68C62D5B78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463550"/>
            <a:ext cx="6035675" cy="4525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Notes_TextBox_Placeholder">
            <a:extLst>
              <a:ext uri="{FF2B5EF4-FFF2-40B4-BE49-F238E27FC236}">
                <a16:creationId xmlns:a16="http://schemas.microsoft.com/office/drawing/2014/main" id="{81981ED2-9E3E-4068-9726-364FF792F1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2613" y="5221288"/>
            <a:ext cx="5826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4" name="Notes_Footer">
            <a:extLst>
              <a:ext uri="{FF2B5EF4-FFF2-40B4-BE49-F238E27FC236}">
                <a16:creationId xmlns:a16="http://schemas.microsoft.com/office/drawing/2014/main" id="{DA08179F-207C-4102-B3D1-8EC2C27BEE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7700" y="8894763"/>
            <a:ext cx="5838825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985" tIns="46493" rIns="92985" bIns="46493" anchor="ctr"/>
          <a:lstStyle>
            <a:lvl1pPr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Oracle Database 10</a:t>
            </a:r>
            <a:r>
              <a:rPr lang="en-US" altLang="ko-KR" sz="1100" i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g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: SQL Fundamentals I   </a:t>
            </a:r>
            <a:r>
              <a:rPr lang="en-US" altLang="ko-KR" sz="1100">
                <a:ea typeface="굴림" panose="020B0600000101010101" pitchFamily="50" charset="-127"/>
                <a:cs typeface="Arial" panose="020B0604020202020204" pitchFamily="34" charset="0"/>
              </a:rPr>
              <a:t>1-</a:t>
            </a:r>
            <a:fld id="{4BFD1AF9-D2CF-4B5C-AA66-DD26D0D4A86A}" type="slidenum">
              <a:rPr lang="en-US" altLang="ko-KR" sz="1100" smtClean="0">
                <a:ea typeface="굴림" panose="020B0600000101010101" pitchFamily="50" charset="-127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1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Courier New" panose="02070309020205020404" pitchFamily="49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>
            <a:extLst>
              <a:ext uri="{FF2B5EF4-FFF2-40B4-BE49-F238E27FC236}">
                <a16:creationId xmlns:a16="http://schemas.microsoft.com/office/drawing/2014/main" id="{44B152E4-C9C8-4A18-8BAA-59603DA5BC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12700" tIns="12700" rIns="12700" bIns="12700" anchor="ctr"/>
          <a:lstStyle>
            <a:lvl1pPr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  <a:defRPr/>
            </a:pPr>
            <a:endParaRPr lang="en-US" altLang="ko-KR" sz="27700">
              <a:solidFill>
                <a:srgbClr val="CCCCCC"/>
              </a:solidFill>
              <a:latin typeface="Times New Roman" pitchFamily="18" charset="0"/>
              <a:ea typeface="굴림" charset="-127"/>
            </a:endParaRPr>
          </a:p>
        </p:txBody>
      </p:sp>
      <p:pic>
        <p:nvPicPr>
          <p:cNvPr id="5" name="Oracle_banner">
            <a:extLst>
              <a:ext uri="{FF2B5EF4-FFF2-40B4-BE49-F238E27FC236}">
                <a16:creationId xmlns:a16="http://schemas.microsoft.com/office/drawing/2014/main" id="{011DA2AB-BC9A-489A-83A9-3F572488C5E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1821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_Copyright">
            <a:extLst>
              <a:ext uri="{FF2B5EF4-FFF2-40B4-BE49-F238E27FC236}">
                <a16:creationId xmlns:a16="http://schemas.microsoft.com/office/drawing/2014/main" id="{2CA49895-65D3-441F-A28A-C4F09F9E09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27300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0" dirty="0">
                <a:ea typeface="굴림" pitchFamily="50" charset="-127"/>
              </a:rPr>
              <a:t>Copyright © 2020, Oracle.  All rights reserved.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1811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altLang="ko-KR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&lt;Insert Subtitle&gt;</a:t>
            </a:r>
          </a:p>
        </p:txBody>
      </p:sp>
    </p:spTree>
    <p:extLst>
      <p:ext uri="{BB962C8B-B14F-4D97-AF65-F5344CB8AC3E}">
        <p14:creationId xmlns:p14="http://schemas.microsoft.com/office/powerpoint/2010/main" val="23522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64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88100" y="533400"/>
            <a:ext cx="1841500" cy="3140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63600" y="533400"/>
            <a:ext cx="5372100" cy="3140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5725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AutoShap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969696"/>
            </a:solidFill>
          </a:ln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A1D45F-F46A-441B-B958-33499D0FDD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88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57691-E89D-4FAC-9D52-1AF071015E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70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E479E-C920-4CED-AB18-C6242005C9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78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C2F55-4CCC-4759-8A30-347D176C94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96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CE5D3-E058-4D90-8B27-69B98CC9E9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99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D52FA-82F8-4B65-9376-3215A89AFB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309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8053A-B233-4520-A222-47413B8CA6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44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A37F8-A675-4C8D-9F26-28A9294B0E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7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4375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836D1-3B75-4704-9C6D-1A0315B050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718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F4001-5236-4883-ADAA-C7176AC25A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461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AutoShap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6E73F-8F04-4B86-9D50-B0BA40630F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983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3A2C35B2-3FC3-436C-B2BA-5AD23520F4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FB5CEFC4-9305-41D5-941A-A85D9474DF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CA06EE2-1742-4D29-9209-C31385F2F64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D34D751F-6268-41E5-85FE-64B9BE0EF7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7DAA7C5F-4BAE-4B58-A1AB-178DC3867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E6E14F0C-2C12-43D5-B071-91879A4769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&amp;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jQuery 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578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BC18031E-469F-47B3-9245-4D6CE08FBD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36905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85978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A934EE7-A1E2-4526-BC6F-6C4A287A1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8445ED6A-0EAF-4DCA-A22D-3647FD6D90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EE0E681-A3B6-4769-A63D-9FF92AFB729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3339A510-3B90-4461-BCC1-A13BDB2E64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83B50491-E01C-4FBF-BA03-839B78C5E3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A8A22DD5-4874-479A-BBA6-1F95D8423400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4A7B652D-B5D9-452A-AD98-9DCC08F7B9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jQuery 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74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368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63600" y="1816100"/>
            <a:ext cx="3606800" cy="1857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816100"/>
            <a:ext cx="3606800" cy="1857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62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519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831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6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635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508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itle">
            <a:extLst>
              <a:ext uri="{FF2B5EF4-FFF2-40B4-BE49-F238E27FC236}">
                <a16:creationId xmlns:a16="http://schemas.microsoft.com/office/drawing/2014/main" id="{9DFDF226-7C66-4213-9187-8BF8AD809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533400"/>
            <a:ext cx="7315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Slide_PlaceholderText">
            <a:extLst>
              <a:ext uri="{FF2B5EF4-FFF2-40B4-BE49-F238E27FC236}">
                <a16:creationId xmlns:a16="http://schemas.microsoft.com/office/drawing/2014/main" id="{B18F5078-4AD1-4BB9-B54B-9E8C2FA6D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1816100"/>
            <a:ext cx="736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Oracle_banner">
            <a:extLst>
              <a:ext uri="{FF2B5EF4-FFF2-40B4-BE49-F238E27FC236}">
                <a16:creationId xmlns:a16="http://schemas.microsoft.com/office/drawing/2014/main" id="{15E5E3CC-26DF-4580-81A3-2FF0EC3D2F5D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1821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Slide_Page_Number">
            <a:extLst>
              <a:ext uri="{FF2B5EF4-FFF2-40B4-BE49-F238E27FC236}">
                <a16:creationId xmlns:a16="http://schemas.microsoft.com/office/drawing/2014/main" id="{12DC01DB-9D3C-4569-AC95-3669A3AEB98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ko-KR" sz="1200" b="0">
                <a:ea typeface="굴림" panose="020B0600000101010101" pitchFamily="50" charset="-127"/>
              </a:rPr>
              <a:t>1-</a:t>
            </a:r>
            <a:fld id="{E9814864-EBCF-4ED9-AFEA-28ABEF7B8304}" type="slidenum">
              <a:rPr lang="en-US" altLang="ko-KR" sz="1200" b="0" smtClean="0">
                <a:ea typeface="굴림" panose="020B0600000101010101" pitchFamily="50" charset="-127"/>
              </a:rPr>
              <a:pPr algn="just" eaLnBrk="1" hangingPunct="1">
                <a:defRPr/>
              </a:pPr>
              <a:t>‹#›</a:t>
            </a:fld>
            <a:endParaRPr lang="en-US" altLang="ko-KR" sz="1200" b="0">
              <a:ea typeface="굴림" panose="020B0600000101010101" pitchFamily="50" charset="-127"/>
            </a:endParaRPr>
          </a:p>
        </p:txBody>
      </p:sp>
      <p:sp>
        <p:nvSpPr>
          <p:cNvPr id="1030" name="Slide_Copyright">
            <a:extLst>
              <a:ext uri="{FF2B5EF4-FFF2-40B4-BE49-F238E27FC236}">
                <a16:creationId xmlns:a16="http://schemas.microsoft.com/office/drawing/2014/main" id="{697253BF-DB3E-4BF2-84E5-3E3CBE69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0" dirty="0">
                <a:ea typeface="굴림" pitchFamily="50" charset="-127"/>
              </a:rPr>
              <a:t>Copyright </a:t>
            </a:r>
            <a:r>
              <a:rPr lang="en-US" altLang="ko-KR" sz="1200" b="0">
                <a:ea typeface="굴림" pitchFamily="50" charset="-127"/>
              </a:rPr>
              <a:t>© 2020, </a:t>
            </a:r>
            <a:r>
              <a:rPr lang="en-US" altLang="ko-KR" sz="1200" b="0" dirty="0">
                <a:ea typeface="굴림" pitchFamily="50" charset="-127"/>
              </a:rPr>
              <a:t>Oracle.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4572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</a:defRPr>
      </a:lvl2pPr>
      <a:lvl3pPr marL="10287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3pPr>
      <a:lvl4pPr marL="1143000" indent="2286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2000" b="1">
          <a:solidFill>
            <a:srgbClr val="FF0000"/>
          </a:solidFill>
          <a:latin typeface="+mn-lt"/>
        </a:defRPr>
      </a:lvl4pPr>
      <a:lvl5pPr marL="1257300" indent="5715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</a:defRPr>
      </a:lvl5pPr>
      <a:lvl6pPr marL="17145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6pPr>
      <a:lvl7pPr marL="21717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7pPr>
      <a:lvl8pPr marL="26289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8pPr>
      <a:lvl9pPr marL="30861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1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174" name="AutoShape 6"/>
          <p:cNvSpPr>
            <a:spLocks noChangeArrowheads="1"/>
          </p:cNvSpPr>
          <p:nvPr userDrawn="1"/>
        </p:nvSpPr>
        <p:spPr bwMode="auto">
          <a:xfrm>
            <a:off x="159727" y="476250"/>
            <a:ext cx="8839200" cy="6048375"/>
          </a:xfrm>
          <a:prstGeom prst="roundRect">
            <a:avLst>
              <a:gd name="adj" fmla="val 2681"/>
            </a:avLst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rgbClr val="DEFBFE">
                  <a:alpha val="60001"/>
                </a:srgbClr>
              </a:gs>
            </a:gsLst>
            <a:lin ang="2700000" scaled="1"/>
          </a:gradFill>
          <a:ln w="28575">
            <a:solidFill>
              <a:srgbClr val="8282AC">
                <a:alpha val="3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123"/>
          </a:p>
        </p:txBody>
      </p:sp>
      <p:pic>
        <p:nvPicPr>
          <p:cNvPr id="7175" name="Picture 7" descr="PPT배경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6" name="Group 8"/>
          <p:cNvGrpSpPr>
            <a:grpSpLocks/>
          </p:cNvGrpSpPr>
          <p:nvPr userDrawn="1"/>
        </p:nvGrpSpPr>
        <p:grpSpPr bwMode="auto">
          <a:xfrm>
            <a:off x="-7327" y="19051"/>
            <a:ext cx="597878" cy="601663"/>
            <a:chOff x="3084" y="533"/>
            <a:chExt cx="357" cy="359"/>
          </a:xfrm>
        </p:grpSpPr>
        <p:pic>
          <p:nvPicPr>
            <p:cNvPr id="7179" name="Picture 9" descr="05"/>
            <p:cNvPicPr>
              <a:picLocks noChangeAspect="1" noChangeArrowheads="1"/>
            </p:cNvPicPr>
            <p:nvPr/>
          </p:nvPicPr>
          <p:blipFill>
            <a:blip r:embed="rId14">
              <a:lum bright="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" y="533"/>
              <a:ext cx="357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0" descr="원blue0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" y="558"/>
              <a:ext cx="3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179" name="AutoShape 11"/>
          <p:cNvSpPr>
            <a:spLocks noChangeArrowheads="1"/>
          </p:cNvSpPr>
          <p:nvPr userDrawn="1"/>
        </p:nvSpPr>
        <p:spPr bwMode="auto">
          <a:xfrm>
            <a:off x="7581901" y="6353175"/>
            <a:ext cx="1444869" cy="355600"/>
          </a:xfrm>
          <a:prstGeom prst="roundRect">
            <a:avLst>
              <a:gd name="adj" fmla="val 0"/>
            </a:avLst>
          </a:prstGeom>
          <a:solidFill>
            <a:srgbClr val="D3F9F7"/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123"/>
          </a:p>
        </p:txBody>
      </p:sp>
      <p:sp>
        <p:nvSpPr>
          <p:cNvPr id="1031180" name="AutoShap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72708" y="6648450"/>
            <a:ext cx="430823" cy="209550"/>
          </a:xfrm>
          <a:prstGeom prst="roundRect">
            <a:avLst>
              <a:gd name="adj" fmla="val 50000"/>
            </a:avLst>
          </a:prstGeom>
          <a:solidFill>
            <a:srgbClr val="00009A"/>
          </a:solidFill>
          <a:ln w="127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8" b="1">
                <a:solidFill>
                  <a:schemeClr val="bg1"/>
                </a:solidFill>
                <a:latin typeface="Arial" panose="020B0604020202020204" pitchFamily="34" charset="0"/>
                <a:ea typeface="HY울릉도B" panose="02030600000101010101" pitchFamily="18" charset="-127"/>
              </a:defRPr>
            </a:lvl1pPr>
          </a:lstStyle>
          <a:p>
            <a:fld id="{5D5AE3B8-7B8F-4E4C-8225-C53A8175F6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B87188E2-83B8-4B21-A90A-5565BE1C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B6D380EE-E11A-4E54-BB8B-9C6B81224C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260CCD7C-B5E5-48E9-907D-E83B6156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F6ECEFE1-B7BC-4833-A02F-61A133B1B63E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r>
              <a:rPr lang="en-US" altLang="ko-KR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7516509C-0E4C-42ED-9921-EBA037F45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533137DA-B3DD-4AB9-8A81-49CF016D62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F8EBB832-D78D-4D40-8663-61A472A79487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1D2F0C20-BF20-48B5-AC0D-816F7ECAFC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0D46FF68-818D-4AF9-B65F-AA4E55710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42D96A63-19E0-4616-A14F-A315E7D304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FAEFC723-9256-4D3E-99F1-2B56CB340A4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02F8E3C1-31BA-42BA-BEE4-E78F1B2FA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3" name="그림 29" descr="쿡북로고.jpg">
            <a:extLst>
              <a:ext uri="{FF2B5EF4-FFF2-40B4-BE49-F238E27FC236}">
                <a16:creationId xmlns:a16="http://schemas.microsoft.com/office/drawing/2014/main" id="{016E763B-D192-42BA-B2A6-EF00F3A5D75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jax_intro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ptivepath.com/aboutus/jjg.php" TargetMode="External"/><Relationship Id="rId2" Type="http://schemas.openxmlformats.org/officeDocument/2006/relationships/hyperlink" Target="http://www.adaptivepath.com/publications/essays/archives/000385.ph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36A0-8E65-4E2C-B2A8-10F30859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887" y="2247900"/>
            <a:ext cx="7903596" cy="1181100"/>
          </a:xfrm>
        </p:spPr>
        <p:txBody>
          <a:bodyPr/>
          <a:lstStyle/>
          <a:p>
            <a:r>
              <a:rPr lang="en-US" altLang="ko-K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돋움체" pitchFamily="49" charset="-127"/>
              </a:rPr>
              <a:t>AJAX</a:t>
            </a:r>
            <a:br>
              <a:rPr lang="en-US" altLang="ko-KR" sz="4800" b="1" dirty="0">
                <a:effectLst>
                  <a:outerShdw blurRad="38100" dist="38100" dir="2700000" algn="tl">
                    <a:srgbClr val="C0C0C0"/>
                  </a:outerShdw>
                </a:effectLst>
                <a:ea typeface="돋움체" pitchFamily="49" charset="-127"/>
              </a:rPr>
            </a:br>
            <a:r>
              <a:rPr lang="en-US" altLang="ko-KR" sz="3600" b="0" i="0" dirty="0">
                <a:solidFill>
                  <a:srgbClr val="000000"/>
                </a:solidFill>
                <a:effectLst/>
              </a:rPr>
              <a:t> [</a:t>
            </a:r>
            <a:r>
              <a:rPr lang="en-US" altLang="ko-KR" sz="36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altLang="ko-KR" sz="3600" b="0" i="0" dirty="0">
                <a:solidFill>
                  <a:srgbClr val="000000"/>
                </a:solidFill>
                <a:effectLst/>
              </a:rPr>
              <a:t>synchronous </a:t>
            </a:r>
            <a:r>
              <a:rPr lang="en-US" altLang="ko-KR" sz="3600" b="1" i="0" dirty="0">
                <a:solidFill>
                  <a:srgbClr val="000000"/>
                </a:solidFill>
                <a:effectLst/>
              </a:rPr>
              <a:t>J</a:t>
            </a:r>
            <a:r>
              <a:rPr lang="en-US" altLang="ko-KR" sz="3600" b="0" i="0" dirty="0">
                <a:solidFill>
                  <a:srgbClr val="000000"/>
                </a:solidFill>
                <a:effectLst/>
              </a:rPr>
              <a:t>avaScript </a:t>
            </a:r>
            <a:r>
              <a:rPr lang="en-US" altLang="ko-KR" sz="36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altLang="ko-KR" sz="3600" b="0" i="0" dirty="0">
                <a:solidFill>
                  <a:srgbClr val="000000"/>
                </a:solidFill>
                <a:effectLst/>
              </a:rPr>
              <a:t>nd </a:t>
            </a:r>
            <a:r>
              <a:rPr lang="en-US" altLang="ko-KR" sz="3600" b="1" i="0" dirty="0">
                <a:solidFill>
                  <a:srgbClr val="000000"/>
                </a:solidFill>
                <a:effectLst/>
              </a:rPr>
              <a:t>X</a:t>
            </a:r>
            <a:r>
              <a:rPr lang="en-US" altLang="ko-KR" sz="3600" b="0" i="0" dirty="0">
                <a:solidFill>
                  <a:srgbClr val="000000"/>
                </a:solidFill>
                <a:effectLst/>
              </a:rPr>
              <a:t>ML]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F1DD5-5405-4EF3-8754-A914EF3DB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7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844061" y="304801"/>
            <a:ext cx="2797420" cy="3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807" tIns="37902" rIns="75807" bIns="37902"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9638" indent="-269638" defTabSz="844083" eaLnBrk="1" latinLnBrk="1" hangingPunct="1">
              <a:spcBef>
                <a:spcPct val="50000"/>
              </a:spcBef>
            </a:pPr>
            <a:r>
              <a:rPr lang="en-US" altLang="ko-KR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 </a:t>
            </a:r>
            <a:r>
              <a:rPr lang="ko-KR" altLang="en-US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0677" y="993531"/>
            <a:ext cx="8125558" cy="5292969"/>
          </a:xfrm>
          <a:prstGeom prst="rect">
            <a:avLst/>
          </a:prstGeom>
          <a:noFill/>
          <a:ln/>
        </p:spPr>
        <p:txBody>
          <a:bodyPr/>
          <a:lstStyle/>
          <a:p>
            <a:pPr marL="316531" indent="-316531" defTabSz="844083" eaLnBrk="1" latin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ko-KR" sz="2954" b="0" kern="0" dirty="0">
                <a:solidFill>
                  <a:srgbClr val="000000"/>
                </a:solidFill>
                <a:latin typeface="Arial" charset="0"/>
                <a:ea typeface="굴림"/>
              </a:rPr>
              <a:t>Ajax </a:t>
            </a:r>
            <a:r>
              <a:rPr kumimoji="1" lang="ko-KR" altLang="en-US" sz="2954" b="0" kern="0" dirty="0">
                <a:solidFill>
                  <a:srgbClr val="000000"/>
                </a:solidFill>
                <a:latin typeface="Arial" charset="0"/>
                <a:ea typeface="굴림"/>
              </a:rPr>
              <a:t>의 통신방법</a:t>
            </a:r>
          </a:p>
        </p:txBody>
      </p:sp>
      <p:pic>
        <p:nvPicPr>
          <p:cNvPr id="20484" name="Picture 2" descr="http://compstat.chonbuk.ac.kr/JavaScript/ajax/image/ajax1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7" y="1648558"/>
            <a:ext cx="7187712" cy="46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E6BEB70-8738-4A68-B2B1-D9C0C6EF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533400"/>
            <a:ext cx="7315200" cy="8763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https://api.jquery.com/category/ajax/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E4D18C-727A-444B-AA08-80706EDD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7" y="1299264"/>
            <a:ext cx="8401501" cy="4473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00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BBA549AD-B85B-4B24-A0D8-2005DAA2A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기본</a:t>
            </a:r>
            <a:endParaRPr lang="en-US" altLang="ko-KR"/>
          </a:p>
          <a:p>
            <a:pPr lvl="1"/>
            <a:r>
              <a:rPr lang="en-US" altLang="ko-KR"/>
              <a:t>$.ajax ( ) </a:t>
            </a:r>
            <a:r>
              <a:rPr lang="ko-KR" altLang="en-US"/>
              <a:t>메서드는 다음 두 가지 형태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D0611EC7-BD46-4382-A315-05C528AD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21.1 </a:t>
            </a:r>
            <a:r>
              <a:rPr lang="ko-KR" altLang="en-US"/>
              <a:t>기본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86DF4D8B-4E4B-44F2-BC93-769B7ECB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7" y="1981200"/>
            <a:ext cx="8616564" cy="116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2">
            <a:extLst>
              <a:ext uri="{FF2B5EF4-FFF2-40B4-BE49-F238E27FC236}">
                <a16:creationId xmlns:a16="http://schemas.microsoft.com/office/drawing/2014/main" id="{68DD6475-9DC4-4491-9147-6C61A1FF1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2" y="3868309"/>
            <a:ext cx="7933648" cy="250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AEB76964-0E4A-4D73-A6AF-D2637FE3AD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기본</a:t>
            </a:r>
            <a:endParaRPr lang="en-US" altLang="ko-KR"/>
          </a:p>
          <a:p>
            <a:pPr lvl="1"/>
            <a:r>
              <a:rPr lang="en-US" altLang="ko-KR"/>
              <a:t>$.ajax( ) </a:t>
            </a:r>
            <a:r>
              <a:rPr lang="ko-KR" altLang="en-US"/>
              <a:t>메서드의 옵션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98CC3E1D-4955-4240-9F9C-98984DE2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21.1 </a:t>
            </a:r>
            <a:r>
              <a:rPr lang="ko-KR" altLang="en-US"/>
              <a:t>기본</a:t>
            </a:r>
          </a:p>
        </p:txBody>
      </p:sp>
      <p:pic>
        <p:nvPicPr>
          <p:cNvPr id="12292" name="그림 2">
            <a:extLst>
              <a:ext uri="{FF2B5EF4-FFF2-40B4-BE49-F238E27FC236}">
                <a16:creationId xmlns:a16="http://schemas.microsoft.com/office/drawing/2014/main" id="{7494878A-3AD0-493E-BC3E-E4BE8F04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2" y="1876425"/>
            <a:ext cx="8126297" cy="419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7C7AF78F-9AF4-4FA4-967C-CE36C63D8D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추가적인 </a:t>
            </a:r>
            <a:r>
              <a:rPr lang="en-US" altLang="ko-KR"/>
              <a:t>jQuery Ajax </a:t>
            </a:r>
            <a:r>
              <a:rPr lang="ko-KR" altLang="en-US"/>
              <a:t>메서드</a:t>
            </a:r>
            <a:endParaRPr lang="en-US" altLang="ko-KR"/>
          </a:p>
          <a:p>
            <a:pPr lvl="1"/>
            <a:r>
              <a:rPr lang="ko-KR" altLang="en-US"/>
              <a:t>추가적인 </a:t>
            </a:r>
            <a:r>
              <a:rPr lang="en-US" altLang="ko-KR"/>
              <a:t>jQuery Ajax </a:t>
            </a:r>
            <a:r>
              <a:rPr lang="ko-KR" altLang="en-US"/>
              <a:t>메서드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$.get ( ) </a:t>
            </a:r>
            <a:r>
              <a:rPr lang="ko-KR" altLang="en-US"/>
              <a:t>메서드와 </a:t>
            </a:r>
            <a:r>
              <a:rPr lang="en-US" altLang="ko-KR"/>
              <a:t>$.post ( ) </a:t>
            </a:r>
            <a:r>
              <a:rPr lang="ko-KR" altLang="en-US"/>
              <a:t>메서드 사용 형태</a:t>
            </a:r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C312EEFE-2506-413B-8689-5CE836A9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21.2 </a:t>
            </a:r>
            <a:r>
              <a:rPr lang="ko-KR" altLang="en-US"/>
              <a:t>추가적인 </a:t>
            </a:r>
            <a:r>
              <a:rPr lang="en-US" altLang="ko-KR"/>
              <a:t>jQuery Ajax </a:t>
            </a:r>
            <a:r>
              <a:rPr lang="ko-KR" altLang="en-US"/>
              <a:t>메서드</a:t>
            </a:r>
          </a:p>
        </p:txBody>
      </p:sp>
      <p:pic>
        <p:nvPicPr>
          <p:cNvPr id="13316" name="그림 1">
            <a:extLst>
              <a:ext uri="{FF2B5EF4-FFF2-40B4-BE49-F238E27FC236}">
                <a16:creationId xmlns:a16="http://schemas.microsoft.com/office/drawing/2014/main" id="{382FDCC0-7583-4D71-9F5B-87728975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8" y="1909431"/>
            <a:ext cx="6377025" cy="191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3">
            <a:extLst>
              <a:ext uri="{FF2B5EF4-FFF2-40B4-BE49-F238E27FC236}">
                <a16:creationId xmlns:a16="http://schemas.microsoft.com/office/drawing/2014/main" id="{27B1177A-14B3-40F5-8B1F-7D19D31C5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9" y="4546600"/>
            <a:ext cx="7192637" cy="166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E8F0516A-786E-46B8-8180-8FD07E591B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요청</a:t>
            </a:r>
            <a:endParaRPr lang="en-US" altLang="ko-KR"/>
          </a:p>
          <a:p>
            <a:pPr lvl="1"/>
            <a:r>
              <a:rPr lang="en-US" altLang="ko-KR"/>
              <a:t>GET </a:t>
            </a:r>
            <a:r>
              <a:rPr lang="ko-KR" altLang="en-US"/>
              <a:t>요청</a:t>
            </a:r>
            <a:endParaRPr lang="en-US" altLang="ko-KR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13D7CF5C-2EC7-40FE-82A3-35AB4FAE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21.4 </a:t>
            </a:r>
            <a:r>
              <a:rPr lang="ko-KR" altLang="en-US"/>
              <a:t>데이터 요청 방식</a:t>
            </a:r>
          </a:p>
        </p:txBody>
      </p:sp>
      <p:pic>
        <p:nvPicPr>
          <p:cNvPr id="20484" name="그림 2">
            <a:extLst>
              <a:ext uri="{FF2B5EF4-FFF2-40B4-BE49-F238E27FC236}">
                <a16:creationId xmlns:a16="http://schemas.microsoft.com/office/drawing/2014/main" id="{4242A3B0-DB0A-47A3-BF1A-37A0F11BF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4" y="1812897"/>
            <a:ext cx="8336686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C447936A-1177-4675-AB7D-12307216BB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POST </a:t>
            </a:r>
            <a:r>
              <a:rPr lang="ko-KR" altLang="en-US"/>
              <a:t>요청</a:t>
            </a:r>
            <a:endParaRPr lang="en-US" altLang="ko-KR"/>
          </a:p>
          <a:p>
            <a:pPr lvl="1"/>
            <a:r>
              <a:rPr lang="en-US" altLang="ko-KR"/>
              <a:t>POST </a:t>
            </a:r>
            <a:r>
              <a:rPr lang="ko-KR" altLang="en-US"/>
              <a:t>요청</a:t>
            </a:r>
            <a:endParaRPr lang="en-US" altLang="ko-KR"/>
          </a:p>
          <a:p>
            <a:pPr lvl="1"/>
            <a:r>
              <a:rPr lang="en-US" altLang="ko-KR"/>
              <a:t>data </a:t>
            </a:r>
            <a:r>
              <a:rPr lang="ko-KR" altLang="en-US"/>
              <a:t>속성을 넣어 데이터를 전달한다는 것만 빼면 </a:t>
            </a:r>
            <a:r>
              <a:rPr lang="en-US" altLang="ko-KR"/>
              <a:t>GET </a:t>
            </a:r>
            <a:r>
              <a:rPr lang="ko-KR" altLang="en-US"/>
              <a:t>요청과 다른 점이 없음</a:t>
            </a:r>
            <a:endParaRPr lang="en-US" altLang="ko-KR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CAF21303-3789-431F-9721-0534B098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21.4 </a:t>
            </a:r>
            <a:r>
              <a:rPr lang="ko-KR" altLang="en-US"/>
              <a:t>데이터 요청 방식</a:t>
            </a:r>
          </a:p>
        </p:txBody>
      </p:sp>
      <p:pic>
        <p:nvPicPr>
          <p:cNvPr id="21508" name="그림 1">
            <a:extLst>
              <a:ext uri="{FF2B5EF4-FFF2-40B4-BE49-F238E27FC236}">
                <a16:creationId xmlns:a16="http://schemas.microsoft.com/office/drawing/2014/main" id="{B11269FC-1B2B-4FDF-8D74-C9182E404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" y="2798860"/>
            <a:ext cx="7582894" cy="41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8CB3E534-91DD-4D9E-BE2D-0F4F3ECDEA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PUT </a:t>
            </a:r>
            <a:r>
              <a:rPr lang="ko-KR" altLang="en-US"/>
              <a:t>요청</a:t>
            </a:r>
            <a:endParaRPr lang="en-US" altLang="ko-KR"/>
          </a:p>
          <a:p>
            <a:pPr lvl="1"/>
            <a:r>
              <a:rPr lang="en-US" altLang="ko-KR"/>
              <a:t>PUT </a:t>
            </a:r>
            <a:r>
              <a:rPr lang="ko-KR" altLang="en-US"/>
              <a:t>요청</a:t>
            </a:r>
            <a:endParaRPr lang="en-US" altLang="ko-KR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628550F3-B51F-48C8-BAA3-4B287B94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21.4 </a:t>
            </a:r>
            <a:r>
              <a:rPr lang="ko-KR" altLang="en-US"/>
              <a:t>데이터 요청 방식</a:t>
            </a:r>
          </a:p>
        </p:txBody>
      </p:sp>
      <p:pic>
        <p:nvPicPr>
          <p:cNvPr id="22532" name="그림 2">
            <a:extLst>
              <a:ext uri="{FF2B5EF4-FFF2-40B4-BE49-F238E27FC236}">
                <a16:creationId xmlns:a16="http://schemas.microsoft.com/office/drawing/2014/main" id="{401D081D-77E6-4DB1-96AB-760362CF4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6" y="1785937"/>
            <a:ext cx="8060616" cy="440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D2B5E174-187C-4256-A1D6-8EF7799825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/>
              <a:t>DELETE </a:t>
            </a:r>
            <a:r>
              <a:rPr lang="ko-KR" altLang="en-US"/>
              <a:t>요청</a:t>
            </a:r>
            <a:endParaRPr lang="en-US" altLang="ko-KR"/>
          </a:p>
          <a:p>
            <a:pPr lvl="1"/>
            <a:r>
              <a:rPr lang="en-US" altLang="ko-KR"/>
              <a:t>DELETE </a:t>
            </a:r>
            <a:r>
              <a:rPr lang="ko-KR" altLang="en-US"/>
              <a:t>요청</a:t>
            </a:r>
            <a:endParaRPr lang="en-US" altLang="ko-KR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49DA3960-A7AF-464C-8960-604BF4CF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21.4 </a:t>
            </a:r>
            <a:r>
              <a:rPr lang="ko-KR" altLang="en-US"/>
              <a:t>데이터 요청 방식</a:t>
            </a:r>
          </a:p>
        </p:txBody>
      </p:sp>
      <p:pic>
        <p:nvPicPr>
          <p:cNvPr id="23556" name="그림 1">
            <a:extLst>
              <a:ext uri="{FF2B5EF4-FFF2-40B4-BE49-F238E27FC236}">
                <a16:creationId xmlns:a16="http://schemas.microsoft.com/office/drawing/2014/main" id="{15EE2A7C-4079-4DA9-BB32-63809AFE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3" y="1961985"/>
            <a:ext cx="8228691" cy="338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FCD8F0B0-5416-45C4-B688-B29EA38840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보조 메서드</a:t>
            </a:r>
            <a:endParaRPr lang="en-US" altLang="ko-KR"/>
          </a:p>
          <a:p>
            <a:pPr lvl="1"/>
            <a:r>
              <a:rPr lang="ko-KR" altLang="en-US"/>
              <a:t>보조 메서드</a:t>
            </a:r>
            <a:endParaRPr lang="en-US" altLang="ko-KR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BAAB10AD-9EC4-4CC2-A229-AEFB26C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21.5 </a:t>
            </a:r>
            <a:r>
              <a:rPr lang="ko-KR" altLang="en-US"/>
              <a:t>보조 메서드</a:t>
            </a:r>
          </a:p>
        </p:txBody>
      </p:sp>
      <p:pic>
        <p:nvPicPr>
          <p:cNvPr id="24580" name="그림 2">
            <a:extLst>
              <a:ext uri="{FF2B5EF4-FFF2-40B4-BE49-F238E27FC236}">
                <a16:creationId xmlns:a16="http://schemas.microsoft.com/office/drawing/2014/main" id="{860DA3D2-315A-43BD-A1A6-427FC3FB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6" y="1841389"/>
            <a:ext cx="8737920" cy="20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BAE55-E2E0-4974-BDA1-259333B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4339"/>
            <a:ext cx="7315200" cy="876300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AJAX?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B5100-5F0F-4CBE-992C-FCD3CD58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38574"/>
            <a:ext cx="8579458" cy="4833118"/>
          </a:xfrm>
        </p:spPr>
        <p:txBody>
          <a:bodyPr/>
          <a:lstStyle/>
          <a:p>
            <a:r>
              <a:rPr lang="en-US" altLang="ko-KR" sz="1800" dirty="0">
                <a:hlinkClick r:id="rId2"/>
              </a:rPr>
              <a:t>https://www.w3schools.com/js/js_ajax_intro.asp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/>
              <a:t>AJAX = Asynchronous JavaScript And XML.</a:t>
            </a:r>
          </a:p>
          <a:p>
            <a:r>
              <a:rPr lang="en-US" altLang="ko-KR" dirty="0"/>
              <a:t>AJAX is not a programming language.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는 다음 조합을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ko-KR" dirty="0"/>
          </a:p>
          <a:p>
            <a:pPr lvl="1"/>
            <a:r>
              <a:rPr lang="en-US" altLang="ko-KR" sz="1800" b="0" dirty="0"/>
              <a:t>A browser built-in </a:t>
            </a:r>
            <a:r>
              <a:rPr lang="en-US" altLang="ko-KR" sz="1800" b="0" dirty="0" err="1"/>
              <a:t>XMLHttpRequest</a:t>
            </a:r>
            <a:r>
              <a:rPr lang="en-US" altLang="ko-KR" sz="1800" b="0" dirty="0"/>
              <a:t> object  (to request data from a web server)</a:t>
            </a:r>
          </a:p>
          <a:p>
            <a:pPr lvl="1"/>
            <a:r>
              <a:rPr lang="en-US" altLang="ko-KR" sz="1800" b="0" dirty="0"/>
              <a:t>JavaScript and HTML DOM (to display or use the data)</a:t>
            </a:r>
          </a:p>
          <a:p>
            <a:endParaRPr lang="en-US" altLang="ko-KR" sz="2000" b="0" dirty="0"/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는 오해의 소지가 있는 이름입니다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애플리케이션은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을 사용하여 데이터를 전송할 수 있지만 데이터를 일반 텍스트 또는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텍스트로 전송하는 것도 마찬가지로 일반적입니다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</a:t>
            </a:r>
            <a:r>
              <a:rPr lang="ko-KR" altLang="en-US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사용하면 배후에서 웹 서버와 데이터를 교환하여 웹 페이지를 비동기적으로 업데이트할 수 있습니다</a:t>
            </a:r>
            <a:r>
              <a:rPr lang="en-US" altLang="ko-KR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  <a:r>
              <a:rPr lang="ko-KR" altLang="en-US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즉</a:t>
            </a:r>
            <a:r>
              <a:rPr lang="en-US" altLang="ko-KR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전체 페이지를 다시 </a:t>
            </a:r>
            <a:r>
              <a:rPr lang="ko-KR" altLang="en-US" sz="1600" i="0" u="sng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로드하지</a:t>
            </a:r>
            <a:r>
              <a:rPr lang="ko-KR" altLang="en-US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않고도 웹 페이지의 일부를 업데이트할 수 있습니다</a:t>
            </a:r>
            <a:r>
              <a:rPr lang="en-US" altLang="ko-KR" sz="160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1232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4B56DE8B-A8A0-49A6-BE7A-091AEA8F6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보조 메서드</a:t>
            </a:r>
            <a:endParaRPr lang="en-US" altLang="ko-KR"/>
          </a:p>
          <a:p>
            <a:pPr lvl="1"/>
            <a:r>
              <a:rPr lang="en-US" altLang="ko-KR"/>
              <a:t>$.param ( ) </a:t>
            </a:r>
            <a:r>
              <a:rPr lang="ko-KR" altLang="en-US"/>
              <a:t>메서드는 객체를 쿼리 문자열로 바꿈</a:t>
            </a:r>
            <a:endParaRPr lang="en-US" altLang="ko-KR"/>
          </a:p>
          <a:p>
            <a:pPr lvl="1"/>
            <a:r>
              <a:rPr lang="ko-KR" altLang="en-US"/>
              <a:t>다음 코드는 </a:t>
            </a:r>
            <a:r>
              <a:rPr lang="en-US" altLang="ko-KR"/>
              <a:t>data </a:t>
            </a:r>
            <a:r>
              <a:rPr lang="ko-KR" altLang="en-US"/>
              <a:t>객체를 </a:t>
            </a:r>
            <a:r>
              <a:rPr lang="en-US" altLang="ko-KR"/>
              <a:t>$.param ( ) </a:t>
            </a:r>
            <a:r>
              <a:rPr lang="ko-KR" altLang="en-US"/>
              <a:t>메서드를 사용해 쿼리 문자열로 바꾼 뒤 출력</a:t>
            </a:r>
            <a:endParaRPr lang="en-US" altLang="ko-KR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ED5AFB1D-EB6A-4539-8848-CB8D214D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21.5 </a:t>
            </a:r>
            <a:r>
              <a:rPr lang="ko-KR" altLang="en-US"/>
              <a:t>보조 메서드</a:t>
            </a:r>
          </a:p>
        </p:txBody>
      </p:sp>
      <p:pic>
        <p:nvPicPr>
          <p:cNvPr id="25604" name="그림 1">
            <a:extLst>
              <a:ext uri="{FF2B5EF4-FFF2-40B4-BE49-F238E27FC236}">
                <a16:creationId xmlns:a16="http://schemas.microsoft.com/office/drawing/2014/main" id="{DDB11A09-EEE5-4BA7-AB8D-98D285FF0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" y="2728622"/>
            <a:ext cx="7932751" cy="383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9BB16142-6286-4CC6-948A-48AF5AFFE0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/>
              <a:t>이벤트 관리</a:t>
            </a:r>
            <a:endParaRPr lang="en-US" altLang="ko-KR"/>
          </a:p>
          <a:p>
            <a:pPr lvl="1"/>
            <a:r>
              <a:rPr lang="en-US" altLang="ko-KR"/>
              <a:t>jQuery Ajax </a:t>
            </a:r>
            <a:r>
              <a:rPr lang="ko-KR" altLang="en-US"/>
              <a:t>이벤트 연결 메서드</a:t>
            </a:r>
            <a:endParaRPr lang="en-US" altLang="ko-KR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47B337B0-7275-4604-AC8A-33DC4BFE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21.6 </a:t>
            </a:r>
            <a:r>
              <a:rPr lang="ko-KR" altLang="en-US"/>
              <a:t>이벤트 관리</a:t>
            </a:r>
          </a:p>
        </p:txBody>
      </p:sp>
      <p:pic>
        <p:nvPicPr>
          <p:cNvPr id="34820" name="그림 3">
            <a:extLst>
              <a:ext uri="{FF2B5EF4-FFF2-40B4-BE49-F238E27FC236}">
                <a16:creationId xmlns:a16="http://schemas.microsoft.com/office/drawing/2014/main" id="{89331DBF-30FA-4CB6-AABC-8B296D17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2558"/>
            <a:ext cx="8698278" cy="303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844061" y="304801"/>
            <a:ext cx="2797420" cy="3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807" tIns="37902" rIns="75807" bIns="37902"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 </a:t>
            </a:r>
            <a:r>
              <a:rPr lang="ko-KR" altLang="en-US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2132136" y="1301262"/>
            <a:ext cx="8125557" cy="52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0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endParaRPr lang="en-US" altLang="ko-KR" sz="2769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endParaRPr lang="en-US" altLang="ko-KR" sz="2769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endParaRPr lang="en-US" altLang="ko-KR" sz="2769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endParaRPr lang="en-US" altLang="ko-KR" sz="2769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endParaRPr lang="en-US" altLang="ko-KR" sz="2769" dirty="0">
              <a:latin typeface="Tahoma" panose="020B0604030504040204" pitchFamily="34" charset="0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ko-KR" sz="1200" dirty="0">
                <a:latin typeface="Tahoma" panose="020B0604030504040204" pitchFamily="34" charset="0"/>
                <a:hlinkClick r:id="rId2"/>
              </a:rPr>
              <a:t>http://www.adaptivepath.com/publications/essays/archives/000385.php</a:t>
            </a:r>
            <a:endParaRPr lang="en-US" altLang="ko-KR" sz="1200" dirty="0">
              <a:latin typeface="Tahoma" panose="020B060403050404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34309" y="1055077"/>
            <a:ext cx="7026812" cy="5292969"/>
          </a:xfrm>
          <a:prstGeom prst="rect">
            <a:avLst/>
          </a:prstGeom>
          <a:noFill/>
          <a:ln/>
        </p:spPr>
        <p:txBody>
          <a:bodyPr/>
          <a:lstStyle/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r>
              <a:rPr lang="en-US" altLang="ko-KR" sz="2954" kern="0" dirty="0">
                <a:latin typeface="+mn-lt"/>
              </a:rPr>
              <a:t>Jesse James Garrett</a:t>
            </a:r>
          </a:p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r>
              <a:rPr lang="en-US" altLang="ko-KR" sz="2954" kern="0" dirty="0">
                <a:latin typeface="+mn-lt"/>
              </a:rPr>
              <a:t>Ajax: A New Approach to Web Applications</a:t>
            </a:r>
          </a:p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r>
              <a:rPr lang="en-US" altLang="ko-KR" sz="2954" kern="0" dirty="0">
                <a:latin typeface="+mn-lt"/>
              </a:rPr>
              <a:t>Feb 18, 2005</a:t>
            </a:r>
          </a:p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endParaRPr lang="en-US" altLang="ko-KR" sz="2954" kern="0" dirty="0">
              <a:latin typeface="+mn-lt"/>
            </a:endParaRPr>
          </a:p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endParaRPr lang="en-US" altLang="ko-KR" sz="2954" kern="0" dirty="0">
              <a:latin typeface="+mn-lt"/>
            </a:endParaRPr>
          </a:p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endParaRPr lang="en-US" altLang="ko-KR" sz="2954" kern="0" dirty="0">
              <a:latin typeface="+mn-lt"/>
            </a:endParaRPr>
          </a:p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endParaRPr lang="en-US" altLang="ko-KR" sz="2954" kern="0" dirty="0">
              <a:latin typeface="+mn-lt"/>
            </a:endParaRPr>
          </a:p>
          <a:p>
            <a:pPr marL="316531" indent="-316531">
              <a:spcBef>
                <a:spcPct val="20000"/>
              </a:spcBef>
              <a:buFontTx/>
              <a:buChar char="•"/>
              <a:defRPr/>
            </a:pPr>
            <a:endParaRPr lang="en-US" altLang="ko-KR" sz="2954" kern="0" dirty="0">
              <a:latin typeface="+mn-lt"/>
            </a:endParaRPr>
          </a:p>
        </p:txBody>
      </p:sp>
      <p:pic>
        <p:nvPicPr>
          <p:cNvPr id="12293" name="Picture 4" descr="[Photo: Jesse James Garrett]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1186962"/>
            <a:ext cx="1582615" cy="237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7039" y="993531"/>
            <a:ext cx="8125558" cy="5292969"/>
          </a:xfrm>
          <a:prstGeom prst="rect">
            <a:avLst/>
          </a:prstGeom>
          <a:noFill/>
          <a:ln/>
        </p:spPr>
        <p:txBody>
          <a:bodyPr/>
          <a:lstStyle/>
          <a:p>
            <a:pPr marL="316531" indent="-31653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2585" kern="0" dirty="0">
                <a:latin typeface="+mn-lt"/>
              </a:rPr>
              <a:t>AJAX </a:t>
            </a:r>
            <a:r>
              <a:rPr lang="ko-KR" altLang="en-US" sz="2585" kern="0" dirty="0">
                <a:latin typeface="+mn-lt"/>
              </a:rPr>
              <a:t>개요</a:t>
            </a:r>
            <a:endParaRPr lang="en-US" altLang="ko-KR" sz="2585" kern="0" dirty="0">
              <a:latin typeface="+mn-lt"/>
            </a:endParaRPr>
          </a:p>
          <a:p>
            <a:pPr marL="316531" indent="-31653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ko-KR" sz="2585" kern="0" dirty="0">
              <a:latin typeface="+mn-lt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ko-KR" altLang="en-US" sz="2308" kern="0" dirty="0">
                <a:latin typeface="+mn-lt"/>
              </a:rPr>
              <a:t>비동기적 </a:t>
            </a:r>
            <a:r>
              <a:rPr lang="en-US" altLang="ko-KR" sz="2308" kern="0" dirty="0" err="1">
                <a:latin typeface="+mn-lt"/>
              </a:rPr>
              <a:t>Javascript</a:t>
            </a:r>
            <a:r>
              <a:rPr lang="en-US" altLang="ko-KR" sz="2308" kern="0" dirty="0">
                <a:latin typeface="+mn-lt"/>
              </a:rPr>
              <a:t> </a:t>
            </a:r>
            <a:r>
              <a:rPr lang="ko-KR" altLang="en-US" sz="2308" kern="0" dirty="0">
                <a:latin typeface="+mn-lt"/>
              </a:rPr>
              <a:t>언어와 </a:t>
            </a:r>
            <a:r>
              <a:rPr lang="en-US" altLang="ko-KR" sz="2308" kern="0" dirty="0">
                <a:latin typeface="+mn-lt"/>
              </a:rPr>
              <a:t>XML </a:t>
            </a:r>
            <a:r>
              <a:rPr lang="ko-KR" altLang="en-US" sz="2308" kern="0" dirty="0">
                <a:latin typeface="+mn-lt"/>
              </a:rPr>
              <a:t>등의 기타 웹 표준을 종합적으로 사용하는 기술로서 </a:t>
            </a:r>
            <a:r>
              <a:rPr lang="en-US" altLang="ko-KR" sz="2308" kern="0" dirty="0">
                <a:latin typeface="+mn-lt"/>
              </a:rPr>
              <a:t>Web 2.0</a:t>
            </a:r>
            <a:r>
              <a:rPr lang="ko-KR" altLang="en-US" sz="2308" kern="0" dirty="0">
                <a:latin typeface="+mn-lt"/>
              </a:rPr>
              <a:t>의 핵심 기술</a:t>
            </a:r>
            <a:r>
              <a:rPr lang="en-US" altLang="ko-KR" sz="2308" kern="0" dirty="0">
                <a:latin typeface="+mn-lt"/>
              </a:rPr>
              <a:t>.</a:t>
            </a: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ko-KR" altLang="en-US" sz="2308" kern="0" dirty="0">
              <a:latin typeface="+mn-lt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ko-KR" sz="2308" kern="0" dirty="0">
                <a:latin typeface="+mn-lt"/>
              </a:rPr>
              <a:t>AJAX</a:t>
            </a:r>
            <a:r>
              <a:rPr lang="ko-KR" altLang="en-US" sz="2308" kern="0" dirty="0">
                <a:latin typeface="+mn-lt"/>
              </a:rPr>
              <a:t>의 개별 기술은 신기술이 아니지만 이들을 종합적으로 활용하는 기술이 핵심임</a:t>
            </a:r>
            <a:r>
              <a:rPr lang="en-US" altLang="ko-KR" sz="2308" kern="0" dirty="0">
                <a:latin typeface="+mn-lt"/>
              </a:rPr>
              <a:t>.(</a:t>
            </a:r>
            <a:r>
              <a:rPr lang="ko-KR" altLang="en-US" sz="2308" kern="0" dirty="0">
                <a:latin typeface="+mn-lt"/>
              </a:rPr>
              <a:t>기존의 기술들을 효율적으로 조합해 사용</a:t>
            </a:r>
            <a:r>
              <a:rPr lang="en-US" altLang="ko-KR" sz="2308" kern="0" dirty="0">
                <a:latin typeface="+mn-lt"/>
              </a:rPr>
              <a:t>)</a:t>
            </a: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ko-KR" sz="2308" kern="0" dirty="0">
              <a:latin typeface="+mn-lt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ko-KR" altLang="en-US" sz="2308" kern="0" dirty="0" err="1">
                <a:latin typeface="Arial" charset="0"/>
              </a:rPr>
              <a:t>구글맵과</a:t>
            </a:r>
            <a:r>
              <a:rPr lang="ko-KR" altLang="en-US" sz="2308" kern="0" dirty="0">
                <a:latin typeface="Arial" charset="0"/>
              </a:rPr>
              <a:t> 더불어 </a:t>
            </a:r>
            <a:r>
              <a:rPr lang="en-US" altLang="ko-KR" sz="2308" kern="0" dirty="0">
                <a:latin typeface="+mn-lt"/>
              </a:rPr>
              <a:t>2005</a:t>
            </a:r>
            <a:r>
              <a:rPr lang="ko-KR" altLang="en-US" sz="2308" kern="0" dirty="0">
                <a:latin typeface="+mn-lt"/>
              </a:rPr>
              <a:t>년 </a:t>
            </a:r>
            <a:r>
              <a:rPr lang="ko-KR" altLang="en-US" sz="2308" kern="0" dirty="0" err="1">
                <a:latin typeface="+mn-lt"/>
              </a:rPr>
              <a:t>부터</a:t>
            </a:r>
            <a:r>
              <a:rPr lang="ko-KR" altLang="en-US" sz="2308" kern="0" dirty="0">
                <a:latin typeface="+mn-lt"/>
              </a:rPr>
              <a:t> </a:t>
            </a:r>
            <a:r>
              <a:rPr lang="en-US" altLang="ko-KR" sz="2308" kern="0" dirty="0">
                <a:latin typeface="+mn-lt"/>
              </a:rPr>
              <a:t>AJAX</a:t>
            </a:r>
            <a:r>
              <a:rPr lang="ko-KR" altLang="en-US" sz="2308" kern="0" dirty="0">
                <a:latin typeface="+mn-lt"/>
              </a:rPr>
              <a:t>라는 용어의 등장과 함께 웹 분야에서 주목을 받고 있는 최신 기술임</a:t>
            </a:r>
            <a:endParaRPr lang="en-US" altLang="ko-KR" sz="2308" kern="0" dirty="0">
              <a:latin typeface="+mn-lt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ko-KR" sz="2308" kern="0" dirty="0">
                <a:latin typeface="+mn-lt"/>
              </a:rPr>
              <a:t>JavaScript, XML, HTML, DHTML, </a:t>
            </a:r>
            <a:r>
              <a:rPr lang="en-US" altLang="ko-KR" sz="2308" kern="0" dirty="0" err="1">
                <a:latin typeface="+mn-lt"/>
              </a:rPr>
              <a:t>XmlHttpRequest</a:t>
            </a:r>
            <a:r>
              <a:rPr lang="en-US" altLang="ko-KR" sz="2308" kern="0" dirty="0">
                <a:latin typeface="+mn-lt"/>
              </a:rPr>
              <a:t>, DOM, CSS</a:t>
            </a:r>
            <a:r>
              <a:rPr lang="ko-KR" altLang="en-US" sz="2308" kern="0" dirty="0">
                <a:latin typeface="+mn-lt"/>
              </a:rPr>
              <a:t>등을 기반으로 작성됨</a:t>
            </a:r>
            <a:endParaRPr lang="en-US" altLang="ko-KR" sz="2308" kern="0" dirty="0">
              <a:latin typeface="+mn-lt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ko-KR" altLang="en-US" sz="2585" kern="0" dirty="0">
              <a:latin typeface="+mn-lt"/>
            </a:endParaRPr>
          </a:p>
        </p:txBody>
      </p:sp>
      <p:sp>
        <p:nvSpPr>
          <p:cNvPr id="13315" name="Rectangle 10"/>
          <p:cNvSpPr>
            <a:spLocks noChangeArrowheads="1"/>
          </p:cNvSpPr>
          <p:nvPr/>
        </p:nvSpPr>
        <p:spPr bwMode="auto">
          <a:xfrm>
            <a:off x="844061" y="304801"/>
            <a:ext cx="2797420" cy="3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807" tIns="37902" rIns="75807" bIns="37902"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 </a:t>
            </a:r>
            <a:r>
              <a:rPr lang="ko-KR" altLang="en-US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7039" y="993531"/>
            <a:ext cx="8125558" cy="5292969"/>
          </a:xfrm>
          <a:prstGeom prst="rect">
            <a:avLst/>
          </a:prstGeom>
          <a:noFill/>
          <a:ln/>
        </p:spPr>
        <p:txBody>
          <a:bodyPr/>
          <a:lstStyle/>
          <a:p>
            <a:pPr marL="316531" indent="-316531" defTabSz="844083"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ko-KR" sz="2585" b="0" kern="0" dirty="0">
                <a:solidFill>
                  <a:srgbClr val="000000"/>
                </a:solidFill>
                <a:latin typeface="굴림"/>
                <a:ea typeface="굴림"/>
              </a:rPr>
              <a:t>AJAX </a:t>
            </a:r>
            <a:r>
              <a:rPr kumimoji="1" lang="ko-KR" altLang="en-US" sz="2585" b="0" kern="0" dirty="0" err="1">
                <a:solidFill>
                  <a:srgbClr val="000000"/>
                </a:solidFill>
                <a:latin typeface="굴림"/>
                <a:ea typeface="굴림"/>
              </a:rPr>
              <a:t>사용예</a:t>
            </a:r>
            <a:r>
              <a:rPr kumimoji="1" lang="en-US" altLang="ko-KR" sz="2585" b="0" kern="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kumimoji="1" lang="en-US" altLang="ko-KR" sz="2585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hlinkClick r:id="rId2"/>
              </a:rPr>
              <a:t>http://maps.google.com</a:t>
            </a:r>
            <a:r>
              <a:rPr kumimoji="1" lang="en-US" altLang="ko-KR" sz="2585" b="0" kern="0" dirty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  <a:p>
            <a:pPr marL="316531" indent="-316531" defTabSz="844083" eaLnBrk="1" latin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kumimoji="1" lang="en-US" altLang="ko-KR" sz="2585" b="0" kern="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844061" y="304801"/>
            <a:ext cx="2797420" cy="3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807" tIns="37902" rIns="75807" bIns="37902"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9638" indent="-269638" defTabSz="844083" eaLnBrk="1" latinLnBrk="1" hangingPunct="1">
              <a:spcBef>
                <a:spcPct val="50000"/>
              </a:spcBef>
            </a:pPr>
            <a:r>
              <a:rPr lang="en-US" altLang="ko-KR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 </a:t>
            </a:r>
            <a:r>
              <a:rPr lang="ko-KR" altLang="en-US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3578" y="1582615"/>
            <a:ext cx="7781192" cy="2152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17" lvl="1" indent="-263776" defTabSz="844083" eaLnBrk="1" latin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1" lang="en-US" altLang="ko-KR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Ajax </a:t>
            </a:r>
            <a:r>
              <a:rPr kumimoji="1" lang="ko-KR" altLang="en-US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로만 구현</a:t>
            </a:r>
          </a:p>
          <a:p>
            <a:pPr marL="685817" lvl="1" indent="-263776" defTabSz="844083" eaLnBrk="1" latin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1" lang="ko-KR" altLang="en-US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완벽한 멀티 플랫폼 서비스</a:t>
            </a:r>
          </a:p>
          <a:p>
            <a:pPr marL="685817" lvl="1" indent="-263776" defTabSz="844083" eaLnBrk="1" latin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1" lang="ko-KR" altLang="en-US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위성사진 제공</a:t>
            </a:r>
          </a:p>
          <a:p>
            <a:pPr marL="685817" lvl="1" indent="-263776" defTabSz="844083" eaLnBrk="1" latin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1" lang="en-US" altLang="ko-KR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API</a:t>
            </a:r>
            <a:r>
              <a:rPr kumimoji="1" lang="ko-KR" altLang="en-US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공개로 각종 변종 서비스 제공</a:t>
            </a:r>
          </a:p>
          <a:p>
            <a:pPr marL="685817" lvl="1" indent="-263776" defTabSz="844083" eaLnBrk="1" latinLnBrk="1" hangingPunct="1">
              <a:spcBef>
                <a:spcPct val="20000"/>
              </a:spcBef>
              <a:buFontTx/>
              <a:buChar char="–"/>
              <a:defRPr/>
            </a:pPr>
            <a:r>
              <a:rPr kumimoji="1" lang="en-US" altLang="ko-KR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MSN Virtual Earth,  A9 Maps </a:t>
            </a:r>
            <a:r>
              <a:rPr kumimoji="1" lang="ko-KR" altLang="en-US" sz="2308" b="0" kern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등 경쟁서비스 봇물</a:t>
            </a:r>
            <a:endParaRPr kumimoji="1" lang="ko-KR" altLang="en-US" sz="2308" b="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58" y="3824654"/>
            <a:ext cx="4133850" cy="243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7039" y="993531"/>
            <a:ext cx="8125558" cy="5292969"/>
          </a:xfrm>
          <a:prstGeom prst="rect">
            <a:avLst/>
          </a:prstGeom>
          <a:noFill/>
          <a:ln/>
        </p:spPr>
        <p:txBody>
          <a:bodyPr/>
          <a:lstStyle/>
          <a:p>
            <a:pPr marL="316531" indent="-31653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2954" kern="0" dirty="0">
                <a:latin typeface="+mn-lt"/>
              </a:rPr>
              <a:t>AJAX </a:t>
            </a:r>
            <a:r>
              <a:rPr lang="ko-KR" altLang="en-US" sz="2954" kern="0" dirty="0" err="1">
                <a:latin typeface="+mn-lt"/>
              </a:rPr>
              <a:t>사용예</a:t>
            </a:r>
            <a:r>
              <a:rPr lang="en-US" altLang="ko-KR" sz="2954" kern="0" dirty="0">
                <a:latin typeface="+mn-lt"/>
              </a:rPr>
              <a:t>(</a:t>
            </a:r>
            <a:r>
              <a:rPr lang="en-US" altLang="ko-KR" sz="2585" dirty="0"/>
              <a:t>Google Suggest </a:t>
            </a:r>
            <a:r>
              <a:rPr lang="en-US" altLang="ko-KR" sz="2585" dirty="0">
                <a:latin typeface="Arial" charset="0"/>
              </a:rPr>
              <a:t>)</a:t>
            </a:r>
            <a:endParaRPr lang="ko-KR" altLang="en-US" sz="2585" dirty="0">
              <a:latin typeface="Arial" charset="0"/>
            </a:endParaRPr>
          </a:p>
          <a:p>
            <a:pPr algn="l">
              <a:defRPr/>
            </a:pPr>
            <a:r>
              <a:rPr lang="en-US" altLang="ko-KR" sz="2308" dirty="0"/>
              <a:t>(http://www.google.com/webhp?complete=1&amp;hl=en) </a:t>
            </a:r>
          </a:p>
          <a:p>
            <a:pPr algn="l">
              <a:buFontTx/>
              <a:buChar char="-"/>
              <a:defRPr/>
            </a:pPr>
            <a:r>
              <a:rPr lang="ko-KR" altLang="en-US" sz="2308" dirty="0" err="1">
                <a:latin typeface="Arial" charset="0"/>
              </a:rPr>
              <a:t>검색어에</a:t>
            </a:r>
            <a:r>
              <a:rPr lang="ko-KR" altLang="en-US" sz="2308" dirty="0">
                <a:latin typeface="Arial" charset="0"/>
              </a:rPr>
              <a:t> 대한 추천단어 서비스</a:t>
            </a:r>
            <a:endParaRPr lang="en-US" altLang="ko-KR" sz="2308" dirty="0">
              <a:latin typeface="Arial" charset="0"/>
            </a:endParaRPr>
          </a:p>
          <a:p>
            <a:pPr algn="l">
              <a:buFontTx/>
              <a:buChar char="-"/>
              <a:defRPr/>
            </a:pPr>
            <a:r>
              <a:rPr lang="en-US" altLang="ko-KR" sz="2308" dirty="0">
                <a:latin typeface="Arial" charset="0"/>
              </a:rPr>
              <a:t>Ajax</a:t>
            </a:r>
            <a:r>
              <a:rPr lang="ko-KR" altLang="en-US" sz="2308" dirty="0">
                <a:latin typeface="Arial" charset="0"/>
              </a:rPr>
              <a:t>를 이용한 대표적 </a:t>
            </a:r>
            <a:r>
              <a:rPr lang="ko-KR" altLang="en-US" sz="2308" dirty="0" err="1">
                <a:latin typeface="Arial" charset="0"/>
              </a:rPr>
              <a:t>서비</a:t>
            </a:r>
            <a:endParaRPr lang="en-US" altLang="ko-KR" sz="2308" dirty="0">
              <a:latin typeface="Arial" charset="0"/>
            </a:endParaRPr>
          </a:p>
          <a:p>
            <a:pPr algn="l">
              <a:buFontTx/>
              <a:buChar char="-"/>
              <a:defRPr/>
            </a:pPr>
            <a:r>
              <a:rPr lang="ko-KR" altLang="en-US" sz="2308" dirty="0">
                <a:latin typeface="Arial" charset="0"/>
              </a:rPr>
              <a:t>국내 포탈도 동일서비스 제공</a:t>
            </a: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ko-KR" altLang="en-US" sz="2585" kern="0" dirty="0">
              <a:latin typeface="+mn-lt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ko-KR" altLang="en-US" sz="2585" kern="0" dirty="0">
              <a:latin typeface="+mn-lt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844061" y="304801"/>
            <a:ext cx="2797420" cy="3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807" tIns="37902" rIns="75807" bIns="37902"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 </a:t>
            </a:r>
            <a:r>
              <a:rPr lang="ko-KR" altLang="en-US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" y="3033346"/>
            <a:ext cx="3758712" cy="323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7038" y="993531"/>
            <a:ext cx="8323385" cy="5292969"/>
          </a:xfrm>
          <a:prstGeom prst="rect">
            <a:avLst/>
          </a:prstGeom>
          <a:noFill/>
          <a:ln/>
        </p:spPr>
        <p:txBody>
          <a:bodyPr/>
          <a:lstStyle/>
          <a:p>
            <a:pPr marL="316531" indent="-31653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2954" kern="0" dirty="0">
                <a:latin typeface="+mn-lt"/>
              </a:rPr>
              <a:t>장점</a:t>
            </a:r>
            <a:endParaRPr lang="en-US" altLang="ko-KR" sz="2585" dirty="0">
              <a:latin typeface="Arial" charset="0"/>
            </a:endParaRPr>
          </a:p>
          <a:p>
            <a:pPr marL="316531" indent="-31653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ko-KR" altLang="en-US" sz="2585" dirty="0">
              <a:latin typeface="Arial" charset="0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Clr>
                <a:srgbClr val="5F5F5F"/>
              </a:buClr>
              <a:buSzPct val="55000"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Tahoma"/>
                <a:ea typeface="굴림"/>
              </a:rPr>
              <a:t>- </a:t>
            </a:r>
            <a:r>
              <a:rPr lang="ko-KR" altLang="en-US" sz="2400" kern="0" dirty="0">
                <a:solidFill>
                  <a:srgbClr val="000000"/>
                </a:solidFill>
                <a:latin typeface="Tahoma"/>
                <a:ea typeface="굴림"/>
              </a:rPr>
              <a:t>페이지 이동 없이 빠르게 화면을 전환</a:t>
            </a: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Clr>
                <a:srgbClr val="5F5F5F"/>
              </a:buClr>
              <a:buSzPct val="55000"/>
              <a:buFontTx/>
              <a:buChar char="-"/>
              <a:defRPr/>
            </a:pPr>
            <a:r>
              <a:rPr lang="ko-KR" altLang="en-US" sz="2400" kern="0" dirty="0">
                <a:solidFill>
                  <a:srgbClr val="000000"/>
                </a:solidFill>
                <a:latin typeface="Tahoma"/>
                <a:ea typeface="굴림"/>
              </a:rPr>
              <a:t>서버처리를 기다리지 않고 </a:t>
            </a:r>
            <a:r>
              <a:rPr lang="ko-KR" altLang="en-US" sz="2400" kern="0" dirty="0" err="1">
                <a:solidFill>
                  <a:srgbClr val="000000"/>
                </a:solidFill>
                <a:latin typeface="Tahoma"/>
                <a:ea typeface="굴림"/>
              </a:rPr>
              <a:t>비동기</a:t>
            </a:r>
            <a:r>
              <a:rPr lang="ko-KR" altLang="en-US" sz="2400" kern="0" dirty="0">
                <a:solidFill>
                  <a:srgbClr val="000000"/>
                </a:solidFill>
                <a:latin typeface="Tahoma"/>
                <a:ea typeface="굴림"/>
              </a:rPr>
              <a:t> 요청이 가능</a:t>
            </a:r>
            <a:endParaRPr lang="en-US" altLang="ko-KR" sz="2400" kern="0" dirty="0">
              <a:solidFill>
                <a:srgbClr val="000000"/>
              </a:solidFill>
              <a:latin typeface="Tahoma"/>
              <a:ea typeface="굴림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Clr>
                <a:srgbClr val="5F5F5F"/>
              </a:buClr>
              <a:buSzPct val="55000"/>
              <a:buFontTx/>
              <a:buChar char="-"/>
              <a:defRPr/>
            </a:pPr>
            <a:r>
              <a:rPr lang="ko-KR" altLang="en-US" sz="2400" kern="0" dirty="0">
                <a:solidFill>
                  <a:srgbClr val="000000"/>
                </a:solidFill>
                <a:latin typeface="Tahoma"/>
                <a:ea typeface="굴림"/>
              </a:rPr>
              <a:t>수신하는 데이터 양을 줄일 수 있음</a:t>
            </a: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Clr>
                <a:srgbClr val="5F5F5F"/>
              </a:buClr>
              <a:buSzPct val="55000"/>
              <a:buFontTx/>
              <a:buChar char="-"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Tahoma"/>
                <a:ea typeface="굴림"/>
              </a:rPr>
              <a:t>ActiveX</a:t>
            </a:r>
            <a:r>
              <a:rPr lang="ko-KR" altLang="en-US" sz="2400" kern="0" dirty="0">
                <a:solidFill>
                  <a:srgbClr val="000000"/>
                </a:solidFill>
                <a:latin typeface="Tahoma"/>
                <a:ea typeface="굴림"/>
              </a:rPr>
              <a:t>나 플래시 등의 플러그인 없이도</a:t>
            </a:r>
            <a:r>
              <a:rPr lang="en-US" altLang="ko-KR" sz="2400" kern="0" dirty="0">
                <a:solidFill>
                  <a:srgbClr val="000000"/>
                </a:solidFill>
                <a:latin typeface="Tahoma"/>
                <a:ea typeface="굴림"/>
              </a:rPr>
              <a:t>Interactive</a:t>
            </a:r>
            <a:r>
              <a:rPr lang="ko-KR" altLang="en-US" sz="2400" kern="0" dirty="0">
                <a:solidFill>
                  <a:srgbClr val="000000"/>
                </a:solidFill>
                <a:latin typeface="Tahoma"/>
                <a:ea typeface="굴림"/>
              </a:rPr>
              <a:t>한 웹 페이지 작성</a:t>
            </a: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Clr>
                <a:srgbClr val="5F5F5F"/>
              </a:buClr>
              <a:buSzPct val="55000"/>
              <a:buFontTx/>
              <a:buChar char="-"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Tahoma"/>
                <a:ea typeface="굴림"/>
              </a:rPr>
              <a:t>Reload</a:t>
            </a:r>
            <a:r>
              <a:rPr lang="ko-KR" altLang="en-US" sz="2400" kern="0" dirty="0">
                <a:solidFill>
                  <a:srgbClr val="000000"/>
                </a:solidFill>
                <a:latin typeface="Tahoma"/>
                <a:ea typeface="굴림"/>
              </a:rPr>
              <a:t>가 필요 없는 웹 페이지 작성 가능</a:t>
            </a: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Clr>
                <a:srgbClr val="5F5F5F"/>
              </a:buClr>
              <a:buSzPct val="55000"/>
              <a:buFontTx/>
              <a:buChar char="-"/>
              <a:defRPr/>
            </a:pPr>
            <a:endParaRPr lang="ko-KR" altLang="en-US" sz="2400" kern="0" dirty="0">
              <a:solidFill>
                <a:srgbClr val="000000"/>
              </a:solidFill>
              <a:latin typeface="Tahoma"/>
              <a:ea typeface="굴림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ko-KR" altLang="en-US" sz="2585" kern="0" dirty="0">
              <a:latin typeface="+mn-lt"/>
            </a:endParaRPr>
          </a:p>
          <a:p>
            <a:pPr marL="685817" lvl="1" indent="-263776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ko-KR" altLang="en-US" sz="2585" kern="0" dirty="0">
              <a:latin typeface="+mn-lt"/>
            </a:endParaRP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844061" y="304801"/>
            <a:ext cx="2797420" cy="3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807" tIns="37902" rIns="75807" bIns="37902"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 </a:t>
            </a:r>
            <a:r>
              <a:rPr lang="ko-KR" altLang="en-US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3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C3BA-6F1F-45F4-A336-8A413C1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533400"/>
            <a:ext cx="7315200" cy="876300"/>
          </a:xfrm>
        </p:spPr>
        <p:txBody>
          <a:bodyPr wrap="square" anchor="t">
            <a:normAutofit/>
          </a:bodyPr>
          <a:lstStyle/>
          <a:p>
            <a:r>
              <a:rPr lang="en-US" altLang="ko-KR" b="0" i="0">
                <a:effectLst/>
              </a:rPr>
              <a:t>AJAX </a:t>
            </a:r>
            <a:r>
              <a:rPr lang="ko-KR" altLang="en-US" b="0" i="0">
                <a:effectLst/>
              </a:rPr>
              <a:t>작동 방식</a:t>
            </a:r>
            <a:endParaRPr lang="ko-KR" altLang="en-US" dirty="0"/>
          </a:p>
        </p:txBody>
      </p:sp>
      <p:pic>
        <p:nvPicPr>
          <p:cNvPr id="2050" name="Picture 2" descr="아약스">
            <a:extLst>
              <a:ext uri="{FF2B5EF4-FFF2-40B4-BE49-F238E27FC236}">
                <a16:creationId xmlns:a16="http://schemas.microsoft.com/office/drawing/2014/main" id="{0A66E350-B872-42B3-8486-9DB6A39F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74" y="1409700"/>
            <a:ext cx="5483726" cy="31225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A591A-073A-4C9B-B561-9456F24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037" y="1816100"/>
            <a:ext cx="3267986" cy="36703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400" b="0" i="0" dirty="0">
                <a:effectLst/>
              </a:rPr>
              <a:t>1. </a:t>
            </a:r>
            <a:r>
              <a:rPr lang="ko-KR" altLang="en-US" sz="1400" b="0" i="0" dirty="0">
                <a:effectLst/>
              </a:rPr>
              <a:t>웹페이지에서 이벤트 발생</a:t>
            </a:r>
            <a:br>
              <a:rPr lang="en-US" altLang="ko-KR" sz="1400" b="0" i="0" dirty="0">
                <a:effectLst/>
              </a:rPr>
            </a:br>
            <a:r>
              <a:rPr lang="en-US" altLang="ko-KR" sz="1400" b="0" i="0" dirty="0">
                <a:effectLst/>
              </a:rPr>
              <a:t>(</a:t>
            </a:r>
            <a:r>
              <a:rPr lang="ko-KR" altLang="en-US" sz="1400" b="0" i="0" dirty="0">
                <a:effectLst/>
              </a:rPr>
              <a:t>페이지 로딩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버튼 클릭</a:t>
            </a:r>
            <a:r>
              <a:rPr lang="en-US" altLang="ko-KR" sz="1400" b="0" i="0" dirty="0">
                <a:effectLst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0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400" b="0" i="0" dirty="0">
                <a:effectLst/>
              </a:rPr>
              <a:t>2. </a:t>
            </a:r>
            <a:r>
              <a:rPr lang="en-US" altLang="ko-KR" sz="1400" b="0" i="0" dirty="0" err="1">
                <a:effectLst/>
              </a:rPr>
              <a:t>XMLHttpRequest</a:t>
            </a:r>
            <a:r>
              <a:rPr lang="en-US" altLang="ko-KR" sz="1400" b="0" i="0" dirty="0">
                <a:effectLst/>
              </a:rPr>
              <a:t> </a:t>
            </a:r>
            <a:r>
              <a:rPr lang="ko-KR" altLang="en-US" sz="1400" b="0" i="0" dirty="0">
                <a:effectLst/>
              </a:rPr>
              <a:t>객체는 </a:t>
            </a:r>
            <a:r>
              <a:rPr lang="en-US" altLang="ko-KR" sz="1400" b="0" i="0" dirty="0">
                <a:effectLst/>
              </a:rPr>
              <a:t>JavaScript</a:t>
            </a:r>
            <a:r>
              <a:rPr lang="ko-KR" altLang="en-US" sz="1400" b="0" i="0" dirty="0">
                <a:effectLst/>
              </a:rPr>
              <a:t>에 의해 생성됩니다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0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400" b="0" i="0" dirty="0">
                <a:effectLst/>
              </a:rPr>
              <a:t>3. </a:t>
            </a:r>
            <a:r>
              <a:rPr lang="en-US" altLang="ko-KR" sz="1400" b="0" i="0" dirty="0" err="1">
                <a:effectLst/>
              </a:rPr>
              <a:t>XMLHttpRequest</a:t>
            </a:r>
            <a:r>
              <a:rPr lang="en-US" altLang="ko-KR" sz="1400" b="0" i="0" dirty="0">
                <a:effectLst/>
              </a:rPr>
              <a:t> </a:t>
            </a:r>
            <a:r>
              <a:rPr lang="ko-KR" altLang="en-US" sz="1400" b="0" i="0" dirty="0">
                <a:effectLst/>
              </a:rPr>
              <a:t>객체는 웹 서버에 요청을 보냅니다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0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400" b="0" i="0" dirty="0">
                <a:effectLst/>
              </a:rPr>
              <a:t>4. </a:t>
            </a:r>
            <a:r>
              <a:rPr lang="ko-KR" altLang="en-US" sz="1400" b="0" i="0" dirty="0">
                <a:effectLst/>
              </a:rPr>
              <a:t>서버가 요청을 처리합니다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0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400" b="0" i="0" dirty="0">
                <a:effectLst/>
              </a:rPr>
              <a:t>5. </a:t>
            </a:r>
            <a:r>
              <a:rPr lang="ko-KR" altLang="en-US" sz="1400" b="0" i="0" dirty="0">
                <a:effectLst/>
              </a:rPr>
              <a:t>서버가 웹 페이지에 응답을 보냅니다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0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400" b="0" i="0" dirty="0">
                <a:effectLst/>
              </a:rPr>
              <a:t>6. JavaScript</a:t>
            </a:r>
            <a:r>
              <a:rPr lang="ko-KR" altLang="en-US" sz="1400" b="0" i="0" dirty="0">
                <a:effectLst/>
              </a:rPr>
              <a:t>에서 응답을 읽습니다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400" b="0" i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400" b="0" i="0" dirty="0">
                <a:effectLst/>
              </a:rPr>
              <a:t>7. </a:t>
            </a:r>
            <a:r>
              <a:rPr lang="ko-KR" altLang="en-US" sz="1400" b="0" i="0" dirty="0">
                <a:effectLst/>
              </a:rPr>
              <a:t>페이지 업데이트와 같은 적절한 조치가 </a:t>
            </a:r>
            <a:r>
              <a:rPr lang="en-US" altLang="ko-KR" sz="1400" b="0" i="0" dirty="0">
                <a:effectLst/>
              </a:rPr>
              <a:t>JavaScript</a:t>
            </a:r>
            <a:r>
              <a:rPr lang="ko-KR" altLang="en-US" sz="1400" b="0" i="0" dirty="0">
                <a:effectLst/>
              </a:rPr>
              <a:t>에 의해 수행됩니다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24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ChangeArrowheads="1"/>
          </p:cNvSpPr>
          <p:nvPr/>
        </p:nvSpPr>
        <p:spPr bwMode="auto">
          <a:xfrm>
            <a:off x="844061" y="304801"/>
            <a:ext cx="2797420" cy="38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807" tIns="37902" rIns="75807" bIns="37902"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9638" indent="-269638" defTabSz="844083" eaLnBrk="1" latinLnBrk="1" hangingPunct="1">
              <a:spcBef>
                <a:spcPct val="50000"/>
              </a:spcBef>
            </a:pPr>
            <a:r>
              <a:rPr lang="en-US" altLang="ko-KR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Ajax </a:t>
            </a:r>
            <a:r>
              <a:rPr lang="ko-KR" altLang="en-US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31" b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677" y="993531"/>
            <a:ext cx="8125558" cy="5292969"/>
          </a:xfrm>
          <a:prstGeom prst="rect">
            <a:avLst/>
          </a:prstGeom>
          <a:noFill/>
          <a:ln/>
        </p:spPr>
        <p:txBody>
          <a:bodyPr/>
          <a:lstStyle/>
          <a:p>
            <a:pPr marL="316531" indent="-316531" defTabSz="844083" eaLnBrk="1" latin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1" lang="ko-KR" altLang="en-US" sz="2954" b="0" kern="0" dirty="0">
                <a:solidFill>
                  <a:srgbClr val="000000"/>
                </a:solidFill>
                <a:latin typeface="Arial" charset="0"/>
                <a:ea typeface="굴림"/>
              </a:rPr>
              <a:t>일반 </a:t>
            </a:r>
            <a:r>
              <a:rPr kumimoji="1" lang="en-US" altLang="ko-KR" sz="2954" b="0" kern="0" dirty="0">
                <a:solidFill>
                  <a:srgbClr val="000000"/>
                </a:solidFill>
                <a:latin typeface="Arial" charset="0"/>
                <a:ea typeface="굴림"/>
              </a:rPr>
              <a:t>Web</a:t>
            </a:r>
            <a:r>
              <a:rPr kumimoji="1" lang="ko-KR" altLang="en-US" sz="2954" b="0" kern="0" dirty="0">
                <a:solidFill>
                  <a:srgbClr val="000000"/>
                </a:solidFill>
                <a:latin typeface="Arial" charset="0"/>
                <a:ea typeface="굴림"/>
              </a:rPr>
              <a:t>의 통신방법</a:t>
            </a:r>
          </a:p>
        </p:txBody>
      </p:sp>
      <p:pic>
        <p:nvPicPr>
          <p:cNvPr id="19460" name="Picture 2" descr="http://compstat.chonbuk.ac.kr/JavaScript/ajax/image/ajax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5" y="1516673"/>
            <a:ext cx="7517423" cy="494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U5_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5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 typeface="Arial" charset="0"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 typeface="Arial" charset="0"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U5_2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E:\TURTLE\OU5_Template\OU5_2\OU5_2.ppt</Template>
  <TotalTime>14275</TotalTime>
  <Words>590</Words>
  <Application>Microsoft Office PowerPoint</Application>
  <PresentationFormat>화면 슬라이드 쇼(4:3)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7" baseType="lpstr">
      <vt:lpstr>HY강M</vt:lpstr>
      <vt:lpstr>HY견고딕</vt:lpstr>
      <vt:lpstr>HY헤드라인M</vt:lpstr>
      <vt:lpstr>굴림</vt:lpstr>
      <vt:lpstr>돋움</vt:lpstr>
      <vt:lpstr>맑은 고딕</vt:lpstr>
      <vt:lpstr>Arial</vt:lpstr>
      <vt:lpstr>Courier New</vt:lpstr>
      <vt:lpstr>Segoe UI</vt:lpstr>
      <vt:lpstr>Tahoma</vt:lpstr>
      <vt:lpstr>Times New Roman</vt:lpstr>
      <vt:lpstr>Verdana</vt:lpstr>
      <vt:lpstr>Wingdings</vt:lpstr>
      <vt:lpstr>OU5_2</vt:lpstr>
      <vt:lpstr>1_기본 디자인</vt:lpstr>
      <vt:lpstr>2_디자인 사용자 지정</vt:lpstr>
      <vt:lpstr>AJAX  [Asynchronous JavaScript And XML]</vt:lpstr>
      <vt:lpstr>What is AJAX?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AJAX 작동 방식</vt:lpstr>
      <vt:lpstr>PowerPoint 프레젠테이션</vt:lpstr>
      <vt:lpstr>PowerPoint 프레젠테이션</vt:lpstr>
      <vt:lpstr>https://api.jquery.com/category/ajax/</vt:lpstr>
      <vt:lpstr>21.1 기본</vt:lpstr>
      <vt:lpstr>21.1 기본</vt:lpstr>
      <vt:lpstr>21.2 추가적인 jQuery Ajax 메서드</vt:lpstr>
      <vt:lpstr>21.4 데이터 요청 방식</vt:lpstr>
      <vt:lpstr>21.4 데이터 요청 방식</vt:lpstr>
      <vt:lpstr>21.4 데이터 요청 방식</vt:lpstr>
      <vt:lpstr>21.4 데이터 요청 방식</vt:lpstr>
      <vt:lpstr>21.5 보조 메서드</vt:lpstr>
      <vt:lpstr>21.5 보조 메서드</vt:lpstr>
      <vt:lpstr>21.6 이벤트 관리</vt:lpstr>
    </vt:vector>
  </TitlesOfParts>
  <Company>Oracle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Oracle</dc:creator>
  <cp:lastModifiedBy>kim jino</cp:lastModifiedBy>
  <cp:revision>753</cp:revision>
  <cp:lastPrinted>2004-03-16T01:03:50Z</cp:lastPrinted>
  <dcterms:created xsi:type="dcterms:W3CDTF">2001-07-03T17:11:09Z</dcterms:created>
  <dcterms:modified xsi:type="dcterms:W3CDTF">2023-03-01T00:31:40Z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