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51" r:id="rId2"/>
    <p:sldId id="752" r:id="rId3"/>
    <p:sldId id="753" r:id="rId4"/>
    <p:sldId id="764" r:id="rId5"/>
    <p:sldId id="770" r:id="rId6"/>
    <p:sldId id="765" r:id="rId7"/>
    <p:sldId id="785" r:id="rId8"/>
    <p:sldId id="769" r:id="rId9"/>
    <p:sldId id="780" r:id="rId10"/>
    <p:sldId id="789" r:id="rId11"/>
    <p:sldId id="79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732" y="90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267" y="1540565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986" y="1784720"/>
            <a:ext cx="7007088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/>
              <a:t>화면의 동적 기능을 자바스크립트보다 좀 더 쉽고 편리하게 개발할 수 있게 해주는 자바스크립트 기반 라이브러리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266" y="2693504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</a:t>
            </a:r>
            <a:r>
              <a:rPr lang="ko-KR" altLang="en-US" sz="1200" b="1">
                <a:latin typeface="+mj-ea"/>
                <a:ea typeface="+mj-ea"/>
              </a:rPr>
              <a:t>특징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986" y="2965604"/>
            <a:ext cx="700708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CSS </a:t>
            </a:r>
            <a:r>
              <a:rPr lang="ko-KR" altLang="en-US" sz="1200" dirty="0" err="1"/>
              <a:t>선택자를</a:t>
            </a:r>
            <a:r>
              <a:rPr lang="ko-KR" altLang="en-US" sz="1200" dirty="0"/>
              <a:t> 사용해 각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태그에 접근해서 작업하므로 명료하면서도 읽기 쉬운 형태로 표현함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메서드</a:t>
            </a:r>
            <a:r>
              <a:rPr lang="ko-KR" altLang="en-US" sz="1200" dirty="0"/>
              <a:t> 체인 방식으로 수행하므로 여러 개의 동작</a:t>
            </a:r>
            <a:r>
              <a:rPr lang="en-US" altLang="ko-KR" sz="1200" dirty="0"/>
              <a:t>(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  <a:r>
              <a:rPr lang="ko-KR" altLang="en-US" sz="1200" dirty="0"/>
              <a:t>이 한 줄로 수행할 수 있음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풍부한 </a:t>
            </a:r>
            <a:r>
              <a:rPr lang="ko-KR" altLang="en-US" sz="1200" dirty="0" err="1"/>
              <a:t>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러그인을</a:t>
            </a:r>
            <a:r>
              <a:rPr lang="ko-KR" altLang="en-US" sz="1200" dirty="0"/>
              <a:t> 제공하므로 이미 개발된 많은 </a:t>
            </a:r>
            <a:r>
              <a:rPr lang="ko-KR" altLang="en-US" sz="1200" dirty="0" err="1"/>
              <a:t>플러그인을</a:t>
            </a:r>
            <a:r>
              <a:rPr lang="ko-KR" altLang="en-US" sz="1200" dirty="0"/>
              <a:t> 쉽고 빠르게 이용할 수 있음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크로스 </a:t>
            </a:r>
            <a:r>
              <a:rPr lang="ko-KR" altLang="en-US" sz="1200" dirty="0" err="1"/>
              <a:t>브라우징을</a:t>
            </a:r>
            <a:r>
              <a:rPr lang="ko-KR" altLang="en-US" sz="1200" dirty="0"/>
              <a:t> 제공하므로 브라우저 종류에 상관 없이 동일하게 기능을 수행함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570" y="4711150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</a:t>
            </a:r>
            <a:r>
              <a:rPr lang="ko-KR" altLang="en-US" sz="1200" b="1">
                <a:latin typeface="+mj-ea"/>
                <a:ea typeface="+mj-ea"/>
              </a:rPr>
              <a:t>사용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356" y="4988149"/>
            <a:ext cx="7007088" cy="61619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/>
              <a:t>www.jquery.com</a:t>
            </a:r>
            <a:r>
              <a:rPr lang="ko-KR" altLang="en-US" sz="1200"/>
              <a:t>에서 다운로드해서 사용하는 방법</a:t>
            </a:r>
            <a:endParaRPr lang="en-US" altLang="ko-KR" sz="120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/>
              <a:t>네트워크로 </a:t>
            </a:r>
            <a:r>
              <a:rPr lang="en-US" altLang="ko-KR" sz="1200"/>
              <a:t>CDN </a:t>
            </a:r>
            <a:r>
              <a:rPr lang="ko-KR" altLang="en-US" sz="1200"/>
              <a:t>호스트를 설정해서 사용하는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6409" y="1560443"/>
            <a:ext cx="765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8. </a:t>
            </a:r>
            <a:r>
              <a:rPr lang="ko-KR" altLang="en-US" sz="1200">
                <a:latin typeface="+mj-ea"/>
                <a:ea typeface="+mj-ea"/>
              </a:rPr>
              <a:t>마지막으로 이번에는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배열의 요소에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객체를 저장한 후 다시 배열에 접근하여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객체의 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속성 값을 출력해 보겠습니다</a:t>
            </a:r>
            <a:r>
              <a:rPr lang="en-US" altLang="ko-KR" sz="1200">
                <a:latin typeface="+mj-ea"/>
                <a:ea typeface="+mj-ea"/>
              </a:rPr>
              <a:t>. json4.jsp</a:t>
            </a:r>
            <a:r>
              <a:rPr lang="ko-KR" altLang="en-US" sz="1200">
                <a:latin typeface="+mj-ea"/>
                <a:ea typeface="+mj-ea"/>
              </a:rPr>
              <a:t>를 다음과 같이 작성합니다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4274" y="2107094"/>
            <a:ext cx="6252127" cy="4450659"/>
            <a:chOff x="405111" y="2324100"/>
            <a:chExt cx="8252286" cy="6181724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47" y="2324100"/>
              <a:ext cx="821055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111" y="4533899"/>
              <a:ext cx="8239125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431234"/>
            <a:ext cx="674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9. </a:t>
            </a:r>
            <a:r>
              <a:rPr lang="ko-KR" altLang="en-US" sz="1200">
                <a:latin typeface="+mj-ea"/>
                <a:ea typeface="+mj-ea"/>
              </a:rPr>
              <a:t>다음은 실행 결과입니다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24584" y="1974850"/>
            <a:ext cx="3164205" cy="3365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16.3 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주요 개념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569" y="1550506"/>
            <a:ext cx="568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</a:t>
            </a:r>
            <a:r>
              <a:rPr lang="en-US" altLang="ko-KR" sz="1200" b="1">
                <a:latin typeface="+mj-ea"/>
                <a:ea typeface="+mj-ea"/>
              </a:rPr>
              <a:t>(jQuery) CDN </a:t>
            </a:r>
            <a:r>
              <a:rPr lang="ko-KR" altLang="en-US" sz="1200" b="1">
                <a:latin typeface="+mj-ea"/>
                <a:ea typeface="+mj-ea"/>
              </a:rPr>
              <a:t>호스트 설정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356" y="1827505"/>
            <a:ext cx="7007088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 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jquery-2.2.1.min.js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: </a:t>
            </a:r>
            <a:r>
              <a:rPr lang="ko-KR" altLang="en-US" sz="1200"/>
              <a:t>지정한 버전의 제이쿼리를 사용합니다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 &lt;script src="http://code.jquery.com/</a:t>
            </a:r>
            <a:r>
              <a:rPr lang="en-US" altLang="ko-KR" sz="1200">
                <a:solidFill>
                  <a:srgbClr val="C00000"/>
                </a:solidFill>
              </a:rPr>
              <a:t>jquery-latest.min.js</a:t>
            </a:r>
            <a:r>
              <a:rPr lang="en-US" altLang="ko-KR" sz="1200"/>
              <a:t>"&gt;&lt;/script&gt;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: </a:t>
            </a:r>
            <a:r>
              <a:rPr lang="ko-KR" altLang="en-US" sz="1200"/>
              <a:t>가장 최신 버전의 제이쿼리를 사용합니다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180581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제이쿼리의 여러 가지 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9384" y="1544743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제이쿼리의 여러 가지 선택자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94038"/>
              </p:ext>
            </p:extLst>
          </p:nvPr>
        </p:nvGraphicFramePr>
        <p:xfrm>
          <a:off x="838201" y="1797071"/>
          <a:ext cx="7252251" cy="168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선택장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선택자 표현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All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$("*")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$("#id")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가지는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Element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$("elementName")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이름을 가지는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class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$(".className")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CSS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 해당되는 클래스 이름을 가지는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Multiple selector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$("selector1,selector2,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selector3,   ...., selectorN")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해당되는 선택자를 가지는 모든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DOM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선택</a:t>
                      </a:r>
                    </a:p>
                    <a:p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1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130" y="1520039"/>
            <a:ext cx="3369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Ajax</a:t>
            </a:r>
            <a:r>
              <a:rPr lang="ko-KR" altLang="en-US" sz="1200" b="1" dirty="0">
                <a:latin typeface="+mj-ea"/>
                <a:ea typeface="+mj-ea"/>
              </a:rPr>
              <a:t>의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584" y="1797038"/>
            <a:ext cx="738477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j-ea"/>
                <a:ea typeface="+mj-ea"/>
              </a:rPr>
              <a:t>Ajax</a:t>
            </a:r>
            <a:r>
              <a:rPr lang="ko-KR" altLang="en-US" sz="1200">
                <a:latin typeface="+mj-ea"/>
                <a:ea typeface="+mj-ea"/>
              </a:rPr>
              <a:t>란 </a:t>
            </a:r>
            <a:r>
              <a:rPr lang="en-US" altLang="ko-KR" sz="1200">
                <a:latin typeface="+mj-ea"/>
                <a:ea typeface="+mj-ea"/>
              </a:rPr>
              <a:t>Asynchronous Javascript(</a:t>
            </a:r>
            <a:r>
              <a:rPr lang="ko-KR" altLang="en-US" sz="1200">
                <a:latin typeface="+mj-ea"/>
                <a:ea typeface="+mj-ea"/>
              </a:rPr>
              <a:t>비동기 자바스크립트</a:t>
            </a:r>
            <a:r>
              <a:rPr lang="en-US" altLang="ko-KR" sz="1200">
                <a:latin typeface="+mj-ea"/>
                <a:ea typeface="+mj-ea"/>
              </a:rPr>
              <a:t>) + XML</a:t>
            </a:r>
            <a:r>
              <a:rPr lang="ko-KR" altLang="en-US" sz="1200">
                <a:latin typeface="+mj-ea"/>
                <a:ea typeface="+mj-ea"/>
              </a:rPr>
              <a:t>의 의미로 자바스크립트를 사용한 비동기 통신</a:t>
            </a:r>
            <a:r>
              <a:rPr lang="en-US" altLang="ko-KR" sz="1200">
                <a:latin typeface="+mj-ea"/>
                <a:ea typeface="+mj-ea"/>
              </a:rPr>
              <a:t>, </a:t>
            </a:r>
            <a:r>
              <a:rPr lang="ko-KR" altLang="en-US" sz="1200">
                <a:latin typeface="+mj-ea"/>
                <a:ea typeface="+mj-ea"/>
              </a:rPr>
              <a:t>즉 클라이언트와 서버 간의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이나 </a:t>
            </a:r>
            <a:r>
              <a:rPr lang="en-US" altLang="ko-KR" sz="1200">
                <a:latin typeface="+mj-ea"/>
                <a:ea typeface="+mj-ea"/>
              </a:rPr>
              <a:t>JSON </a:t>
            </a:r>
            <a:r>
              <a:rPr lang="ko-KR" altLang="en-US" sz="1200">
                <a:latin typeface="+mj-ea"/>
                <a:ea typeface="+mj-ea"/>
              </a:rPr>
              <a:t>데이터를 주고받는 기술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3118941"/>
            <a:ext cx="3151464" cy="2839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5130" y="2850583"/>
            <a:ext cx="276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기존 웹 페이지 동작 방식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33" y="3110948"/>
            <a:ext cx="355282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533" y="2850583"/>
            <a:ext cx="34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웹 페이지 동작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16.5.1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583" y="1899022"/>
            <a:ext cx="518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사용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9" y="2256183"/>
            <a:ext cx="6758608" cy="448860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$.ajax({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type: 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post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get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async:"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true 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또는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false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url: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요청할 </a:t>
            </a:r>
            <a:r>
              <a:rPr lang="en-US" altLang="ko-KR" sz="1200" b="1">
                <a:solidFill>
                  <a:srgbClr val="C00000"/>
                </a:solidFill>
                <a:latin typeface="+mj-ea"/>
                <a:ea typeface="+mj-ea"/>
              </a:rPr>
              <a:t>URL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data: {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서버로 전송할 데이터</a:t>
            </a:r>
            <a:r>
              <a:rPr lang="en-US" altLang="ko-KR" sz="1200" b="1">
                <a:latin typeface="+mj-ea"/>
                <a:ea typeface="+mj-ea"/>
              </a:rPr>
              <a:t>},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dataType: "</a:t>
            </a:r>
            <a:r>
              <a:rPr lang="ko-KR" altLang="en-US" sz="1200" b="1">
                <a:solidFill>
                  <a:srgbClr val="C00000"/>
                </a:solidFill>
                <a:latin typeface="+mj-ea"/>
                <a:ea typeface="+mj-ea"/>
              </a:rPr>
              <a:t>서버에서 전송받을 데이터형식</a:t>
            </a:r>
            <a:r>
              <a:rPr lang="en-US" altLang="ko-KR" sz="1200" b="1">
                <a:latin typeface="+mj-ea"/>
                <a:ea typeface="+mj-ea"/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success:{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정상 요청</a:t>
            </a:r>
            <a:r>
              <a:rPr lang="en-US" altLang="ko-KR" sz="1200" b="1">
                <a:latin typeface="+mj-ea"/>
                <a:ea typeface="+mj-ea"/>
              </a:rPr>
              <a:t>, </a:t>
            </a:r>
            <a:r>
              <a:rPr lang="ko-KR" altLang="en-US" sz="1200" b="1">
                <a:latin typeface="+mj-ea"/>
                <a:ea typeface="+mj-ea"/>
              </a:rPr>
              <a:t>응답 시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error: function(xhr,status,error){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   //</a:t>
            </a:r>
            <a:r>
              <a:rPr lang="ko-KR" altLang="en-US" sz="1200" b="1">
                <a:latin typeface="+mj-ea"/>
                <a:ea typeface="+mj-ea"/>
              </a:rPr>
              <a:t>오류 발생 시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},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complete:function(data,textStatus){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  //</a:t>
            </a:r>
            <a:r>
              <a:rPr lang="ko-KR" altLang="en-US" sz="1200" b="1">
                <a:latin typeface="+mj-ea"/>
                <a:ea typeface="+mj-ea"/>
              </a:rPr>
              <a:t>작업 완료 후 처리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+mj-ea"/>
                <a:ea typeface="+mj-ea"/>
              </a:rPr>
              <a:t>});</a:t>
            </a:r>
            <a:endParaRPr lang="ko-KR" altLang="en-US" sz="1200" b="1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79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4461" y="1520687"/>
            <a:ext cx="535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j-ea"/>
                <a:ea typeface="+mj-ea"/>
              </a:rPr>
              <a:t>제이쿼리 </a:t>
            </a:r>
            <a:r>
              <a:rPr lang="en-US" altLang="ko-KR" sz="1200" b="1">
                <a:latin typeface="+mj-ea"/>
                <a:ea typeface="+mj-ea"/>
              </a:rPr>
              <a:t>Ajax </a:t>
            </a:r>
            <a:r>
              <a:rPr lang="ko-KR" altLang="en-US" sz="1200" b="1">
                <a:latin typeface="+mj-ea"/>
                <a:ea typeface="+mj-ea"/>
              </a:rPr>
              <a:t>기능 관련 속성들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78980"/>
              </p:ext>
            </p:extLst>
          </p:nvPr>
        </p:nvGraphicFramePr>
        <p:xfrm>
          <a:off x="977348" y="1752630"/>
          <a:ext cx="7142922" cy="221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통신 타입을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(post 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또는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get 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방식으로 선택합니다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요청할 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url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을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async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비동기식으로 처리할지의 여부를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(false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인 경우 동기식으로 처리합니다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서버에 요청할 때 보낼 매개변수를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dataType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받을 데이터 타입을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(XML, TEXT, HTML, JSON 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success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성공했을 때 처리 구문을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error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요청 및 응답에 실패했을 때 처리 구문을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7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complete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모든 작업을 마친 후 처리 구문을 설정합니다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28429" y="5687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16.5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Ajax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00809"/>
            <a:ext cx="464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470" y="1777808"/>
            <a:ext cx="759349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j-ea"/>
                <a:ea typeface="+mj-ea"/>
              </a:rPr>
              <a:t>JSON( Javascript Object Notation)</a:t>
            </a:r>
            <a:r>
              <a:rPr lang="ko-KR" altLang="en-US" sz="1200">
                <a:latin typeface="+mj-ea"/>
                <a:ea typeface="+mj-ea"/>
              </a:rPr>
              <a:t>은 </a:t>
            </a:r>
            <a:r>
              <a:rPr lang="en-US" altLang="ko-KR" sz="1200">
                <a:latin typeface="+mj-ea"/>
                <a:ea typeface="+mj-ea"/>
              </a:rPr>
              <a:t>name/value </a:t>
            </a:r>
            <a:r>
              <a:rPr lang="ko-KR" altLang="en-US" sz="1200">
                <a:latin typeface="+mj-ea"/>
                <a:ea typeface="+mj-ea"/>
              </a:rPr>
              <a:t>쌍으로 이루어진 데이터 객체를 전달하기 위해 인간이 읽을 수 있는 텍스트를 사용하는 개방형 표준 데이터 형식</a:t>
            </a:r>
            <a:endParaRPr lang="en-US" altLang="ko-KR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비동기 브라우저</a:t>
            </a:r>
            <a:r>
              <a:rPr lang="en-US" altLang="ko-KR" sz="1200">
                <a:latin typeface="+mj-ea"/>
                <a:ea typeface="+mj-ea"/>
              </a:rPr>
              <a:t>/</a:t>
            </a:r>
            <a:r>
              <a:rPr lang="ko-KR" altLang="en-US" sz="1200">
                <a:latin typeface="+mj-ea"/>
                <a:ea typeface="+mj-ea"/>
              </a:rPr>
              <a:t>서버 통신</a:t>
            </a:r>
            <a:r>
              <a:rPr lang="en-US" altLang="ko-KR" sz="1200">
                <a:latin typeface="+mj-ea"/>
                <a:ea typeface="+mj-ea"/>
              </a:rPr>
              <a:t>(Ajax)</a:t>
            </a:r>
            <a:r>
              <a:rPr lang="ko-KR" altLang="en-US" sz="1200">
                <a:latin typeface="+mj-ea"/>
                <a:ea typeface="+mj-ea"/>
              </a:rPr>
              <a:t>을 위해 </a:t>
            </a:r>
            <a:r>
              <a:rPr lang="en-US" altLang="ko-KR" sz="1200">
                <a:latin typeface="+mj-ea"/>
                <a:ea typeface="+mj-ea"/>
              </a:rPr>
              <a:t>XML</a:t>
            </a:r>
            <a:r>
              <a:rPr lang="ko-KR" altLang="en-US" sz="1200">
                <a:latin typeface="+mj-ea"/>
                <a:ea typeface="+mj-ea"/>
              </a:rPr>
              <a:t>을 대체하는 데이터 전송 형식 중 하나</a:t>
            </a:r>
            <a:endParaRPr lang="en-US" altLang="ko-KR" sz="120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자바스크립트에서 파생된 것이므로 자바스크립트의 구문 형식을 따르지만 프로그래밍 언어나 플랫폼에 독립적이어서 쉽게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81155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2182" y="1355899"/>
            <a:ext cx="1975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JSON</a:t>
            </a:r>
            <a:r>
              <a:rPr lang="ko-KR" altLang="en-US" sz="1200" b="1" dirty="0">
                <a:latin typeface="+mj-ea"/>
                <a:ea typeface="+mj-ea"/>
              </a:rPr>
              <a:t>의 여러 가지 </a:t>
            </a:r>
            <a:r>
              <a:rPr lang="ko-KR" altLang="en-US" sz="1200" b="1" dirty="0" err="1">
                <a:latin typeface="+mj-ea"/>
                <a:ea typeface="+mj-ea"/>
              </a:rPr>
              <a:t>자료형</a:t>
            </a:r>
            <a:endParaRPr lang="ko-KR" altLang="en-US" sz="12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09027"/>
              </p:ext>
            </p:extLst>
          </p:nvPr>
        </p:nvGraphicFramePr>
        <p:xfrm>
          <a:off x="809919" y="1632898"/>
          <a:ext cx="756876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자료형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0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(Number)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정수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76,197,750,-11,-234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544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고정소수점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3.14, -2.717, 45.78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실수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부동소수점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1e4, 2.5e34, 5.67e-9, 7.66E-3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문자열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"1234"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"apple-num"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사랑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"JSP"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제어 문자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\b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백스페이스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\f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폼 피드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\n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개행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\r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캐리지 반환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\t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탭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\"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따옴표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\/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슬래시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\\ (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역슬래시</a:t>
                      </a:r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배열은 대괄호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[ ]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나타냅니다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배열의 각 요소는 기본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자료형이거나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배열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객체입니다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각 요소들은 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구별합니다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name”: [“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홍길동”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이순신”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 ”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임꺽정”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대괄호 안에 배열 요소를 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JSON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객체는 중괄호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 }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둘러싸서 표현합니다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를 사용해 여러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프로퍼티를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포함할 </a:t>
                      </a:r>
                      <a:r>
                        <a:rPr lang="ko-KR" altLang="en-US" sz="10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수있습니다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"name": "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홍길동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"age": 16,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  "weight": 67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//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중괄호 안에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name/value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쌍을 콤마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(,)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로 구분해서 나열합니다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09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제이쿼리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496" y="1570383"/>
            <a:ext cx="708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배열 이름이 </a:t>
            </a:r>
            <a:r>
              <a:rPr lang="en-US" altLang="ko-KR" sz="1200" b="1" dirty="0">
                <a:latin typeface="+mj-ea"/>
                <a:ea typeface="+mj-ea"/>
              </a:rPr>
              <a:t>members</a:t>
            </a:r>
            <a:r>
              <a:rPr lang="ko-KR" altLang="en-US" sz="1200" b="1" dirty="0">
                <a:latin typeface="+mj-ea"/>
                <a:ea typeface="+mj-ea"/>
              </a:rPr>
              <a:t>이고 </a:t>
            </a:r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객체를 배열 요소로 가지는 </a:t>
            </a:r>
            <a:r>
              <a:rPr lang="en-US" altLang="ko-KR" sz="1200" b="1" dirty="0">
                <a:latin typeface="+mj-ea"/>
                <a:ea typeface="+mj-ea"/>
              </a:rPr>
              <a:t>JSON </a:t>
            </a:r>
            <a:r>
              <a:rPr lang="ko-KR" altLang="en-US" sz="1200" b="1" dirty="0">
                <a:latin typeface="+mj-ea"/>
                <a:ea typeface="+mj-ea"/>
              </a:rPr>
              <a:t>배열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1847381"/>
            <a:ext cx="7281553" cy="14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03640" y="604360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제이쿼리에서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JSON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64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11097</TotalTime>
  <Words>877</Words>
  <Application>Microsoft Office PowerPoint</Application>
  <PresentationFormat>화면 슬라이드 쇼(4:3)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김 진오</cp:lastModifiedBy>
  <cp:revision>789</cp:revision>
  <dcterms:created xsi:type="dcterms:W3CDTF">2018-08-29T04:30:46Z</dcterms:created>
  <dcterms:modified xsi:type="dcterms:W3CDTF">2022-02-09T02:58:54Z</dcterms:modified>
</cp:coreProperties>
</file>