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5220" r:id="rId1"/>
  </p:sldMasterIdLst>
  <p:notesMasterIdLst>
    <p:notesMasterId r:id="rId8"/>
  </p:notesMasterIdLst>
  <p:handoutMasterIdLst>
    <p:handoutMasterId r:id="rId9"/>
  </p:handoutMasterIdLst>
  <p:sldIdLst>
    <p:sldId id="523" r:id="rId2"/>
    <p:sldId id="783" r:id="rId3"/>
    <p:sldId id="792" r:id="rId4"/>
    <p:sldId id="793" r:id="rId5"/>
    <p:sldId id="794" r:id="rId6"/>
    <p:sldId id="795" r:id="rId7"/>
  </p:sldIdLst>
  <p:sldSz cx="9144000" cy="6858000" type="screen4x3"/>
  <p:notesSz cx="6807200" cy="9939338"/>
  <p:embeddedFontLst>
    <p:embeddedFont>
      <p:font typeface="Trebuchet MS" panose="020B0603020202020204" pitchFamily="34" charset="0"/>
      <p:regular r:id="rId10"/>
      <p:bold r:id="rId11"/>
      <p:italic r:id="rId12"/>
      <p:boldItalic r:id="rId13"/>
    </p:embeddedFont>
    <p:embeddedFont>
      <p:font typeface="HY그래픽M" panose="02030600000101010101" pitchFamily="18" charset="-127"/>
      <p:regular r:id="rId14"/>
    </p:embeddedFont>
    <p:embeddedFont>
      <p:font typeface="Georgia" panose="02040502050405020303" pitchFamily="18" charset="0"/>
      <p:regular r:id="rId15"/>
      <p:bold r:id="rId16"/>
      <p:italic r:id="rId17"/>
      <p:boldItalic r:id="rId18"/>
    </p:embeddedFont>
  </p:embeddedFontLst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400A4"/>
    <a:srgbClr val="F8F8F8"/>
    <a:srgbClr val="54C3F1"/>
    <a:srgbClr val="EE7700"/>
    <a:srgbClr val="BADCE4"/>
    <a:srgbClr val="99CCFF"/>
    <a:srgbClr val="B0EEB0"/>
    <a:srgbClr val="ADF1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17" autoAdjust="0"/>
    <p:restoredTop sz="87066" autoAdjust="0"/>
  </p:normalViewPr>
  <p:slideViewPr>
    <p:cSldViewPr>
      <p:cViewPr varScale="1">
        <p:scale>
          <a:sx n="83" d="100"/>
          <a:sy n="83" d="100"/>
        </p:scale>
        <p:origin x="1219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-3042" y="-108"/>
      </p:cViewPr>
      <p:guideLst>
        <p:guide orient="horz" pos="3130"/>
        <p:guide pos="214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font" Target="fonts/font5.fntdata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51126" cy="498008"/>
          </a:xfrm>
          <a:prstGeom prst="rect">
            <a:avLst/>
          </a:prstGeom>
        </p:spPr>
        <p:txBody>
          <a:bodyPr vert="horz" lIns="91793" tIns="45898" rIns="91793" bIns="45898" rtlCol="0"/>
          <a:lstStyle>
            <a:lvl1pPr algn="l">
              <a:defRPr sz="14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4467" y="1"/>
            <a:ext cx="2951126" cy="498008"/>
          </a:xfrm>
          <a:prstGeom prst="rect">
            <a:avLst/>
          </a:prstGeom>
        </p:spPr>
        <p:txBody>
          <a:bodyPr vert="horz" lIns="91793" tIns="45898" rIns="91793" bIns="45898" rtlCol="0"/>
          <a:lstStyle>
            <a:lvl1pPr algn="r">
              <a:defRPr sz="14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37944EC3-CD58-4E5D-B3C2-52CC9C09ACA9}" type="datetimeFigureOut">
              <a:rPr lang="ko-KR" altLang="en-US"/>
              <a:pPr>
                <a:defRPr/>
              </a:pPr>
              <a:t>2022-05-06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39729"/>
            <a:ext cx="2951126" cy="498007"/>
          </a:xfrm>
          <a:prstGeom prst="rect">
            <a:avLst/>
          </a:prstGeom>
        </p:spPr>
        <p:txBody>
          <a:bodyPr vert="horz" lIns="91793" tIns="45898" rIns="91793" bIns="45898" rtlCol="0" anchor="b"/>
          <a:lstStyle>
            <a:lvl1pPr algn="l">
              <a:defRPr sz="14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4467" y="9439729"/>
            <a:ext cx="2951126" cy="498007"/>
          </a:xfrm>
          <a:prstGeom prst="rect">
            <a:avLst/>
          </a:prstGeom>
        </p:spPr>
        <p:txBody>
          <a:bodyPr vert="horz" lIns="91793" tIns="45898" rIns="91793" bIns="45898" rtlCol="0" anchor="b"/>
          <a:lstStyle>
            <a:lvl1pPr algn="r">
              <a:defRPr sz="14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E3582CFC-A15F-4894-8032-E64C55178CD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6416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51126" cy="498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93" tIns="45898" rIns="91793" bIns="45898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4467" y="1"/>
            <a:ext cx="2951126" cy="498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93" tIns="45898" rIns="91793" bIns="45898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9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46125"/>
            <a:ext cx="4965700" cy="3725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918" y="4722267"/>
            <a:ext cx="5447367" cy="44724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93" tIns="45898" rIns="91793" bIns="4589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9729"/>
            <a:ext cx="2951126" cy="4980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93" tIns="45898" rIns="91793" bIns="45898" numCol="1" anchor="b" anchorCtr="0" compatLnSpc="1">
            <a:prstTxWarp prst="textNoShape">
              <a:avLst/>
            </a:prstTxWarp>
          </a:bodyPr>
          <a:lstStyle>
            <a:lvl1pPr>
              <a:defRPr sz="14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4467" y="9439729"/>
            <a:ext cx="2951126" cy="4980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93" tIns="45898" rIns="91793" bIns="45898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D290F5A3-85C6-43D3-8F51-74B434880B0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949298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D16928B-8A8D-4A63-88F9-22E3B2E6183F}" type="slidenum">
              <a:rPr lang="en-US" altLang="ko-KR" smtClean="0">
                <a:latin typeface="굴림" pitchFamily="50" charset="-127"/>
                <a:ea typeface="굴림" pitchFamily="50" charset="-127"/>
              </a:rPr>
              <a:pPr/>
              <a:t>1</a:t>
            </a:fld>
            <a:endParaRPr lang="en-US" altLang="ko-KR" smtClean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157427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343166" indent="-343166">
              <a:spcBef>
                <a:spcPct val="20000"/>
              </a:spcBef>
            </a:pPr>
            <a:endParaRPr lang="ko-KR" altLang="en-US" dirty="0" smtClean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608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C92D2F-7286-4D45-8579-F79768E187DB}" type="slidenum">
              <a:rPr lang="en-US" altLang="ko-KR" smtClean="0">
                <a:latin typeface="굴림" pitchFamily="50" charset="-127"/>
                <a:ea typeface="굴림" pitchFamily="50" charset="-127"/>
              </a:rPr>
              <a:pPr/>
              <a:t>2</a:t>
            </a:fld>
            <a:endParaRPr lang="en-US" altLang="ko-KR" smtClean="0"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577679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343166" indent="-343166">
              <a:spcBef>
                <a:spcPct val="20000"/>
              </a:spcBef>
            </a:pPr>
            <a:endParaRPr lang="ko-KR" altLang="en-US" dirty="0" smtClean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608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C92D2F-7286-4D45-8579-F79768E187DB}" type="slidenum">
              <a:rPr lang="en-US" altLang="ko-KR" smtClean="0">
                <a:latin typeface="굴림" pitchFamily="50" charset="-127"/>
                <a:ea typeface="굴림" pitchFamily="50" charset="-127"/>
              </a:rPr>
              <a:pPr/>
              <a:t>3</a:t>
            </a:fld>
            <a:endParaRPr lang="en-US" altLang="ko-KR" smtClean="0"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206487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343166" indent="-343166">
              <a:spcBef>
                <a:spcPct val="20000"/>
              </a:spcBef>
            </a:pPr>
            <a:endParaRPr lang="ko-KR" altLang="en-US" dirty="0" smtClean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608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C92D2F-7286-4D45-8579-F79768E187DB}" type="slidenum">
              <a:rPr lang="en-US" altLang="ko-KR" smtClean="0">
                <a:latin typeface="굴림" pitchFamily="50" charset="-127"/>
                <a:ea typeface="굴림" pitchFamily="50" charset="-127"/>
              </a:rPr>
              <a:pPr/>
              <a:t>4</a:t>
            </a:fld>
            <a:endParaRPr lang="en-US" altLang="ko-KR" smtClean="0"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89091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343166" indent="-343166">
              <a:spcBef>
                <a:spcPct val="20000"/>
              </a:spcBef>
            </a:pPr>
            <a:endParaRPr lang="ko-KR" altLang="en-US" dirty="0" smtClean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608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C92D2F-7286-4D45-8579-F79768E187DB}" type="slidenum">
              <a:rPr lang="en-US" altLang="ko-KR" smtClean="0">
                <a:latin typeface="굴림" pitchFamily="50" charset="-127"/>
                <a:ea typeface="굴림" pitchFamily="50" charset="-127"/>
              </a:rPr>
              <a:pPr/>
              <a:t>5</a:t>
            </a:fld>
            <a:endParaRPr lang="en-US" altLang="ko-KR" smtClean="0"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64175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343166" indent="-343166">
              <a:spcBef>
                <a:spcPct val="20000"/>
              </a:spcBef>
            </a:pPr>
            <a:endParaRPr lang="ko-KR" altLang="en-US" dirty="0" smtClean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608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C92D2F-7286-4D45-8579-F79768E187DB}" type="slidenum">
              <a:rPr lang="en-US" altLang="ko-KR" smtClean="0">
                <a:latin typeface="굴림" pitchFamily="50" charset="-127"/>
                <a:ea typeface="굴림" pitchFamily="50" charset="-127"/>
              </a:rPr>
              <a:pPr/>
              <a:t>6</a:t>
            </a:fld>
            <a:endParaRPr lang="en-US" altLang="ko-KR" smtClean="0"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34551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733173-8C79-4FC5-A2BD-0FF68161D4D0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51FC75-978E-4A8B-A271-C41A623F8013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89FAB5-6876-4BBC-AD0E-0CB2964B0E18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D6CF6A-95A6-456B-ABC5-A924C46A9EAF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80D029-55D3-4C59-BE65-4E55FF613F6F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2FF9E9-CE7D-4E2A-A88C-81DE6FD56A9D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281F3D-9231-45ED-ABF4-1264AF0D94FC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49F289-DA5A-4CB2-8B15-854F59E4126C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2C5410-31B7-447E-8B5F-32A158615FB9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3A48AE1-58E6-487D-A088-002B2B5E0FE7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8CD43D-3039-448F-9383-71AF951BEF22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98000"/>
                <a:shade val="90000"/>
                <a:satMod val="160000"/>
                <a:lumMod val="100000"/>
              </a:schemeClr>
            </a:gs>
            <a:gs pos="44176">
              <a:srgbClr val="EDF7FF"/>
            </a:gs>
            <a:gs pos="49194">
              <a:srgbClr val="F6FBFF"/>
            </a:gs>
            <a:gs pos="54000">
              <a:schemeClr val="bg2">
                <a:tint val="95000"/>
                <a:shade val="100000"/>
                <a:satMod val="130000"/>
                <a:lumMod val="130000"/>
              </a:schemeClr>
            </a:gs>
            <a:gs pos="100000">
              <a:schemeClr val="bg2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fld id="{F7D6CF6A-95A6-456B-ABC5-A924C46A9EAF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221" r:id="rId1"/>
    <p:sldLayoutId id="2147485222" r:id="rId2"/>
    <p:sldLayoutId id="2147485223" r:id="rId3"/>
    <p:sldLayoutId id="2147485224" r:id="rId4"/>
    <p:sldLayoutId id="2147485225" r:id="rId5"/>
    <p:sldLayoutId id="2147485226" r:id="rId6"/>
    <p:sldLayoutId id="2147485227" r:id="rId7"/>
    <p:sldLayoutId id="2147485228" r:id="rId8"/>
    <p:sldLayoutId id="2147485229" r:id="rId9"/>
    <p:sldLayoutId id="2147485230" r:id="rId10"/>
    <p:sldLayoutId id="2147485231" r:id="rId11"/>
  </p:sldLayoutIdLst>
  <p:transition>
    <p:zoom/>
  </p:transition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5" descr="오픈소스 도입전략 1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4581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539552" y="2060848"/>
            <a:ext cx="813690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0" dirty="0" smtClean="0"/>
              <a:t>CNN Project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36512" y="3873242"/>
            <a:ext cx="91450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 smtClean="0"/>
              <a:t>- </a:t>
            </a:r>
            <a:r>
              <a:rPr lang="en-US" altLang="ko-KR" sz="4000" dirty="0" err="1" smtClean="0"/>
              <a:t>Kaggle</a:t>
            </a:r>
            <a:r>
              <a:rPr lang="en-US" altLang="ko-KR" sz="4000" dirty="0" smtClean="0"/>
              <a:t> </a:t>
            </a:r>
            <a:r>
              <a:rPr lang="en-US" altLang="ko-KR" sz="4000" dirty="0" err="1" smtClean="0"/>
              <a:t>SurfaceCrack</a:t>
            </a:r>
            <a:r>
              <a:rPr lang="en-US" altLang="ko-KR" sz="4000" dirty="0" smtClean="0"/>
              <a:t> Dataset -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63482" y="548680"/>
            <a:ext cx="8987608" cy="62680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4"/>
          <p:cNvSpPr txBox="1">
            <a:spLocks noChangeArrowheads="1"/>
          </p:cNvSpPr>
          <p:nvPr/>
        </p:nvSpPr>
        <p:spPr bwMode="auto">
          <a:xfrm>
            <a:off x="107504" y="-27384"/>
            <a:ext cx="8943586" cy="633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ko-KR" sz="2200" b="1" kern="0" dirty="0">
                <a:solidFill>
                  <a:srgbClr val="7030A0"/>
                </a:solidFill>
              </a:rPr>
              <a:t>Teaming</a:t>
            </a:r>
            <a:endParaRPr lang="ko-KR" altLang="en-US" sz="2200" b="1" kern="0" dirty="0">
              <a:solidFill>
                <a:srgbClr val="7030A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07504" y="692696"/>
            <a:ext cx="8856984" cy="482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 smtClean="0"/>
              <a:t>팀원</a:t>
            </a:r>
            <a:r>
              <a:rPr lang="en-US" altLang="ko-KR" sz="2000" dirty="0" smtClean="0"/>
              <a:t>: OOO, XXX</a:t>
            </a:r>
            <a:endParaRPr lang="ko-KR" alt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107504" y="1475492"/>
            <a:ext cx="8856984" cy="482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 smtClean="0"/>
              <a:t>R&amp;R: OOO (</a:t>
            </a:r>
            <a:r>
              <a:rPr lang="ko-KR" altLang="en-US" sz="2000" dirty="0" smtClean="0"/>
              <a:t>데이터 수집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데이터 전처리</a:t>
            </a:r>
            <a:r>
              <a:rPr lang="en-US" altLang="ko-KR" sz="2000" dirty="0" smtClean="0"/>
              <a:t>), XXX (</a:t>
            </a:r>
            <a:r>
              <a:rPr lang="ko-KR" altLang="en-US" sz="2000" dirty="0" smtClean="0"/>
              <a:t>아키텍처 설계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테스트</a:t>
            </a:r>
            <a:r>
              <a:rPr lang="en-US" altLang="ko-KR" sz="2000" dirty="0" smtClean="0"/>
              <a:t>)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398390740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63482" y="548680"/>
            <a:ext cx="8987608" cy="62680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4"/>
          <p:cNvSpPr txBox="1">
            <a:spLocks noChangeArrowheads="1"/>
          </p:cNvSpPr>
          <p:nvPr/>
        </p:nvSpPr>
        <p:spPr bwMode="auto">
          <a:xfrm>
            <a:off x="107504" y="-27384"/>
            <a:ext cx="8943586" cy="633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ko-KR" sz="2200" b="1" kern="0" dirty="0" smtClean="0">
                <a:solidFill>
                  <a:srgbClr val="7030A0"/>
                </a:solidFill>
              </a:rPr>
              <a:t>Dataset</a:t>
            </a:r>
            <a:endParaRPr lang="ko-KR" altLang="en-US" sz="2200" b="1" kern="0" dirty="0">
              <a:solidFill>
                <a:srgbClr val="7030A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07504" y="692696"/>
            <a:ext cx="8856984" cy="482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 smtClean="0"/>
              <a:t>출처</a:t>
            </a:r>
            <a:r>
              <a:rPr lang="en-US" altLang="ko-KR" sz="2000" dirty="0" smtClean="0"/>
              <a:t>:</a:t>
            </a:r>
            <a:endParaRPr lang="ko-KR" alt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107504" y="1475492"/>
            <a:ext cx="8856984" cy="9437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 smtClean="0"/>
              <a:t>구성</a:t>
            </a:r>
            <a:r>
              <a:rPr lang="en-US" altLang="ko-KR" sz="2000" dirty="0"/>
              <a:t>: </a:t>
            </a:r>
            <a:r>
              <a:rPr lang="en-US" altLang="ko-KR" sz="2000" dirty="0" smtClean="0"/>
              <a:t>2</a:t>
            </a:r>
            <a:r>
              <a:rPr lang="ko-KR" altLang="en-US" sz="2000" dirty="0" smtClean="0"/>
              <a:t>개의 </a:t>
            </a:r>
            <a:r>
              <a:rPr lang="en-US" altLang="ko-KR" sz="2000" dirty="0" smtClean="0"/>
              <a:t>csv </a:t>
            </a:r>
            <a:r>
              <a:rPr lang="ko-KR" altLang="en-US" sz="2000" dirty="0"/>
              <a:t>파일로 </a:t>
            </a:r>
            <a:r>
              <a:rPr lang="ko-KR" altLang="en-US" sz="2000" dirty="0" smtClean="0"/>
              <a:t>나뉘어져 있으며</a:t>
            </a:r>
            <a:r>
              <a:rPr lang="en-US" altLang="ko-KR" sz="2000" dirty="0" smtClean="0"/>
              <a:t>, </a:t>
            </a:r>
            <a:r>
              <a:rPr lang="en-US" altLang="ko-KR" sz="2000" dirty="0"/>
              <a:t>8</a:t>
            </a:r>
            <a:r>
              <a:rPr lang="ko-KR" altLang="en-US" sz="2000" dirty="0"/>
              <a:t>개의 입력데이터와 </a:t>
            </a:r>
            <a:r>
              <a:rPr lang="en-US" altLang="ko-KR" sz="2000" dirty="0"/>
              <a:t>1</a:t>
            </a:r>
            <a:r>
              <a:rPr lang="ko-KR" altLang="en-US" sz="2000" dirty="0"/>
              <a:t>개의 정답데이터로 구성됨</a:t>
            </a:r>
            <a:r>
              <a:rPr lang="en-US" altLang="ko-KR" sz="2000" dirty="0"/>
              <a:t>. </a:t>
            </a:r>
            <a:r>
              <a:rPr lang="ko-KR" altLang="en-US" sz="2000" dirty="0"/>
              <a:t>학습을 위한 </a:t>
            </a:r>
            <a:r>
              <a:rPr lang="en-US" altLang="ko-KR" sz="2000" dirty="0"/>
              <a:t>feature</a:t>
            </a:r>
            <a:r>
              <a:rPr lang="ko-KR" altLang="en-US" sz="2000" dirty="0"/>
              <a:t>는 </a:t>
            </a:r>
            <a:r>
              <a:rPr lang="en-US" altLang="ko-KR" sz="2000" dirty="0"/>
              <a:t>A, B</a:t>
            </a:r>
            <a:r>
              <a:rPr lang="en-US" altLang="ko-KR" sz="2000" dirty="0" smtClean="0"/>
              <a:t>,.. </a:t>
            </a:r>
            <a:r>
              <a:rPr lang="ko-KR" altLang="en-US" sz="2000" dirty="0"/>
              <a:t>이며 </a:t>
            </a:r>
            <a:r>
              <a:rPr lang="en-US" altLang="ko-KR" sz="2000" dirty="0"/>
              <a:t>label</a:t>
            </a:r>
            <a:r>
              <a:rPr lang="ko-KR" altLang="en-US" sz="2000" dirty="0"/>
              <a:t>은 </a:t>
            </a:r>
            <a:r>
              <a:rPr lang="en-US" altLang="ko-KR" sz="2000" dirty="0"/>
              <a:t>T </a:t>
            </a:r>
            <a:r>
              <a:rPr lang="ko-KR" altLang="en-US" sz="2000" dirty="0"/>
              <a:t>로 구성됨</a:t>
            </a:r>
          </a:p>
        </p:txBody>
      </p:sp>
    </p:spTree>
    <p:extLst>
      <p:ext uri="{BB962C8B-B14F-4D97-AF65-F5344CB8AC3E}">
        <p14:creationId xmlns:p14="http://schemas.microsoft.com/office/powerpoint/2010/main" val="2689252050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63482" y="548680"/>
            <a:ext cx="8987608" cy="62680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4"/>
          <p:cNvSpPr txBox="1">
            <a:spLocks noChangeArrowheads="1"/>
          </p:cNvSpPr>
          <p:nvPr/>
        </p:nvSpPr>
        <p:spPr bwMode="auto">
          <a:xfrm>
            <a:off x="107504" y="-27384"/>
            <a:ext cx="8943586" cy="633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ko-KR" sz="2200" b="1" kern="0" dirty="0" smtClean="0">
                <a:solidFill>
                  <a:srgbClr val="7030A0"/>
                </a:solidFill>
              </a:rPr>
              <a:t>Development</a:t>
            </a:r>
            <a:endParaRPr lang="ko-KR" altLang="en-US" sz="2200" b="1" kern="0" dirty="0">
              <a:solidFill>
                <a:srgbClr val="7030A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07504" y="620688"/>
            <a:ext cx="88569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/>
              <a:t>목표</a:t>
            </a:r>
            <a:r>
              <a:rPr lang="en-US" altLang="ko-KR" sz="2000" dirty="0"/>
              <a:t>: CNN </a:t>
            </a:r>
            <a:r>
              <a:rPr lang="ko-KR" altLang="en-US" sz="2000" dirty="0"/>
              <a:t>모델 정확도 </a:t>
            </a:r>
            <a:r>
              <a:rPr lang="en-US" altLang="ko-KR" sz="2000" dirty="0"/>
              <a:t>90% </a:t>
            </a:r>
            <a:r>
              <a:rPr lang="ko-KR" altLang="en-US" sz="2000" dirty="0" smtClean="0"/>
              <a:t>이상</a:t>
            </a:r>
            <a:r>
              <a:rPr lang="en-US" altLang="ko-KR" sz="2000" dirty="0" smtClean="0"/>
              <a:t>, </a:t>
            </a:r>
            <a:r>
              <a:rPr lang="ko-KR" altLang="en-US" sz="2000" dirty="0" err="1" smtClean="0"/>
              <a:t>데이터셋</a:t>
            </a:r>
            <a:r>
              <a:rPr lang="ko-KR" altLang="en-US" sz="2000" dirty="0" smtClean="0"/>
              <a:t> 생성 자동화</a:t>
            </a:r>
            <a:r>
              <a:rPr lang="en-US" altLang="ko-KR" sz="2000" dirty="0" smtClean="0"/>
              <a:t>,... </a:t>
            </a:r>
            <a:endParaRPr lang="ko-KR" alt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107504" y="2440633"/>
            <a:ext cx="88569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2000" dirty="0"/>
              <a:t>개발환경</a:t>
            </a:r>
            <a:r>
              <a:rPr lang="en-US" altLang="ko-KR" sz="2000" dirty="0"/>
              <a:t>: </a:t>
            </a:r>
            <a:r>
              <a:rPr lang="en-US" altLang="ko-KR" sz="2000" dirty="0" err="1"/>
              <a:t>Colab</a:t>
            </a:r>
            <a:r>
              <a:rPr lang="en-US" altLang="ko-KR" sz="2000" dirty="0"/>
              <a:t> </a:t>
            </a:r>
            <a:r>
              <a:rPr lang="en-US" altLang="ko-KR" sz="2000" dirty="0" smtClean="0"/>
              <a:t>(!pip list </a:t>
            </a:r>
            <a:r>
              <a:rPr lang="ko-KR" altLang="en-US" sz="2000" dirty="0" smtClean="0"/>
              <a:t>사용하여 사용하는 </a:t>
            </a:r>
            <a:r>
              <a:rPr lang="en-US" altLang="ko-KR" sz="2000" dirty="0" smtClean="0"/>
              <a:t>python, </a:t>
            </a:r>
            <a:r>
              <a:rPr lang="en-US" altLang="ko-KR" sz="2000" dirty="0" err="1" smtClean="0"/>
              <a:t>numpy</a:t>
            </a:r>
            <a:r>
              <a:rPr lang="en-US" altLang="ko-KR" sz="2000" dirty="0" smtClean="0"/>
              <a:t>, </a:t>
            </a:r>
            <a:r>
              <a:rPr lang="en-US" altLang="ko-KR" sz="2000" dirty="0" err="1" smtClean="0"/>
              <a:t>tensorflow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등의 버전 확인</a:t>
            </a:r>
            <a:r>
              <a:rPr lang="en-US" altLang="ko-KR" sz="2000" dirty="0" smtClean="0"/>
              <a:t>)</a:t>
            </a:r>
            <a:endParaRPr lang="ko-KR" alt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107504" y="1708359"/>
            <a:ext cx="88569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 smtClean="0"/>
              <a:t>프로젝트 소스</a:t>
            </a:r>
            <a:r>
              <a:rPr lang="en-US" altLang="ko-KR" sz="2000" dirty="0" smtClean="0"/>
              <a:t>:  </a:t>
            </a:r>
            <a:r>
              <a:rPr lang="en-US" altLang="ko-KR" sz="2000" dirty="0" err="1" smtClean="0"/>
              <a:t>CNN_Kaggle_SurfaceCrack.ipython</a:t>
            </a:r>
            <a:endParaRPr lang="en-US" altLang="ko-KR" sz="20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107504" y="3382541"/>
            <a:ext cx="885698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 smtClean="0"/>
              <a:t>개발 단계별 수행 방법 및 소요시간</a:t>
            </a:r>
            <a:endParaRPr lang="en-US" altLang="ko-KR" sz="2000" dirty="0" smtClean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 smtClean="0"/>
              <a:t>데이터 전처리 및 학습 데이터 생성 </a:t>
            </a:r>
            <a:r>
              <a:rPr lang="en-US" altLang="ko-KR" sz="2000" dirty="0" smtClean="0"/>
              <a:t>1 </a:t>
            </a:r>
            <a:r>
              <a:rPr lang="en-US" altLang="ko-KR" sz="2000" dirty="0" err="1" smtClean="0"/>
              <a:t>hr</a:t>
            </a:r>
            <a:r>
              <a:rPr lang="en-US" altLang="ko-KR" sz="2000" dirty="0" smtClean="0"/>
              <a:t> 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 smtClean="0"/>
              <a:t>아키텍처 설계 및 학습 </a:t>
            </a:r>
            <a:r>
              <a:rPr lang="en-US" altLang="ko-KR" sz="2000" dirty="0" smtClean="0"/>
              <a:t>1hr</a:t>
            </a:r>
            <a:r>
              <a:rPr lang="ko-KR" altLang="en-US" sz="2000" dirty="0" smtClean="0"/>
              <a:t> </a:t>
            </a:r>
            <a:endParaRPr lang="en-US" altLang="ko-KR" sz="2000" dirty="0" smtClean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 smtClean="0"/>
              <a:t>문제점 분석 및 해결방안 논의 </a:t>
            </a:r>
            <a:r>
              <a:rPr lang="en-US" altLang="ko-KR" sz="2000" dirty="0" smtClean="0"/>
              <a:t>1hr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2000" dirty="0" smtClean="0"/>
              <a:t>Document </a:t>
            </a:r>
            <a:r>
              <a:rPr lang="ko-KR" altLang="en-US" sz="2000" dirty="0" smtClean="0"/>
              <a:t>작성 및 </a:t>
            </a:r>
            <a:r>
              <a:rPr lang="ko-KR" altLang="en-US" sz="2000" dirty="0" err="1" smtClean="0"/>
              <a:t>수정시간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1hr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2000" dirty="0" smtClean="0"/>
              <a:t>.....</a:t>
            </a:r>
          </a:p>
        </p:txBody>
      </p:sp>
    </p:spTree>
    <p:extLst>
      <p:ext uri="{BB962C8B-B14F-4D97-AF65-F5344CB8AC3E}">
        <p14:creationId xmlns:p14="http://schemas.microsoft.com/office/powerpoint/2010/main" val="854772100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63482" y="582108"/>
            <a:ext cx="8987608" cy="62680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4"/>
          <p:cNvSpPr txBox="1">
            <a:spLocks noChangeArrowheads="1"/>
          </p:cNvSpPr>
          <p:nvPr/>
        </p:nvSpPr>
        <p:spPr bwMode="auto">
          <a:xfrm>
            <a:off x="107504" y="-27384"/>
            <a:ext cx="8943586" cy="633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ko-KR" sz="2200" b="1" kern="0" dirty="0" smtClean="0">
                <a:solidFill>
                  <a:srgbClr val="7030A0"/>
                </a:solidFill>
              </a:rPr>
              <a:t>Development</a:t>
            </a:r>
            <a:endParaRPr lang="ko-KR" altLang="en-US" sz="2200" b="1" kern="0" dirty="0">
              <a:solidFill>
                <a:srgbClr val="7030A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07504" y="548680"/>
            <a:ext cx="88569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 smtClean="0"/>
              <a:t>모델 아키텍처 및 선정 이유 </a:t>
            </a:r>
            <a:endParaRPr lang="en-US" altLang="ko-KR" sz="2000" dirty="0" smtClean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2000" dirty="0" smtClean="0"/>
              <a:t>CNN </a:t>
            </a:r>
            <a:r>
              <a:rPr lang="ko-KR" altLang="en-US" sz="2000" dirty="0" smtClean="0"/>
              <a:t>구조 </a:t>
            </a:r>
            <a:r>
              <a:rPr lang="en-US" altLang="ko-KR" sz="2000" dirty="0" smtClean="0"/>
              <a:t>(C-C-P-C-C-P-F-D-D)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1460242" y="2228091"/>
            <a:ext cx="638872" cy="5528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</a:rPr>
              <a:t>Conv</a:t>
            </a:r>
            <a:endParaRPr lang="en-US" altLang="ko-KR" sz="1400" dirty="0" smtClean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3618904" y="2228091"/>
            <a:ext cx="644044" cy="5528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</a:rPr>
              <a:t>Conv</a:t>
            </a:r>
            <a:endParaRPr lang="en-US" altLang="ko-KR" sz="1400" dirty="0" smtClean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4641384" y="2228091"/>
            <a:ext cx="754234" cy="5528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Pooling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5796136" y="2228091"/>
            <a:ext cx="849384" cy="5528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Flatten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7074824" y="2228091"/>
            <a:ext cx="697338" cy="5528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Dense</a:t>
            </a:r>
          </a:p>
        </p:txBody>
      </p:sp>
      <p:cxnSp>
        <p:nvCxnSpPr>
          <p:cNvPr id="57" name="직선 화살표 연결선 56"/>
          <p:cNvCxnSpPr/>
          <p:nvPr/>
        </p:nvCxnSpPr>
        <p:spPr>
          <a:xfrm flipV="1">
            <a:off x="1100202" y="2492896"/>
            <a:ext cx="341300" cy="116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/>
          <p:nvPr/>
        </p:nvCxnSpPr>
        <p:spPr>
          <a:xfrm flipV="1">
            <a:off x="2108314" y="2492896"/>
            <a:ext cx="341300" cy="116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/>
          <p:nvPr/>
        </p:nvCxnSpPr>
        <p:spPr>
          <a:xfrm flipV="1">
            <a:off x="3251494" y="2492896"/>
            <a:ext cx="341300" cy="116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/>
          <p:nvPr/>
        </p:nvCxnSpPr>
        <p:spPr>
          <a:xfrm flipV="1">
            <a:off x="4262230" y="2492896"/>
            <a:ext cx="341300" cy="116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/>
          <p:nvPr/>
        </p:nvCxnSpPr>
        <p:spPr>
          <a:xfrm flipV="1">
            <a:off x="5424868" y="2492896"/>
            <a:ext cx="341300" cy="116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/>
          <p:nvPr/>
        </p:nvCxnSpPr>
        <p:spPr>
          <a:xfrm flipV="1">
            <a:off x="6678972" y="2492896"/>
            <a:ext cx="341300" cy="116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/>
          <p:nvPr/>
        </p:nvCxnSpPr>
        <p:spPr>
          <a:xfrm flipV="1">
            <a:off x="7812360" y="2492896"/>
            <a:ext cx="341300" cy="116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/>
          <p:cNvSpPr/>
          <p:nvPr/>
        </p:nvSpPr>
        <p:spPr>
          <a:xfrm>
            <a:off x="8151618" y="2204864"/>
            <a:ext cx="596846" cy="57606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출력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323528" y="2204864"/>
            <a:ext cx="710801" cy="60858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입력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2453800" y="2225884"/>
            <a:ext cx="754234" cy="5528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Pooling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3251494" y="3172326"/>
            <a:ext cx="2293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CNN </a:t>
            </a:r>
            <a:r>
              <a:rPr lang="ko-KR" altLang="en-US" dirty="0" smtClean="0"/>
              <a:t>아키텍처 예시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07504" y="3954992"/>
            <a:ext cx="8856984" cy="482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 smtClean="0"/>
              <a:t>프로젝트 결과</a:t>
            </a: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3309570376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63482" y="548680"/>
            <a:ext cx="8987608" cy="62680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4"/>
          <p:cNvSpPr txBox="1">
            <a:spLocks noChangeArrowheads="1"/>
          </p:cNvSpPr>
          <p:nvPr/>
        </p:nvSpPr>
        <p:spPr bwMode="auto">
          <a:xfrm>
            <a:off x="107504" y="-27384"/>
            <a:ext cx="8943586" cy="633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ko-KR" sz="2200" b="1" kern="0" dirty="0" smtClean="0">
                <a:solidFill>
                  <a:srgbClr val="7030A0"/>
                </a:solidFill>
              </a:rPr>
              <a:t>Development</a:t>
            </a:r>
            <a:endParaRPr lang="ko-KR" altLang="en-US" sz="2200" b="1" kern="0" dirty="0">
              <a:solidFill>
                <a:srgbClr val="7030A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12339" y="646311"/>
            <a:ext cx="88569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2000" dirty="0" smtClean="0"/>
              <a:t>프로젝트 개선 사항</a:t>
            </a:r>
            <a:endParaRPr lang="ko-KR" altLang="en-US" sz="2000" dirty="0"/>
          </a:p>
        </p:txBody>
      </p:sp>
      <p:sp>
        <p:nvSpPr>
          <p:cNvPr id="24" name="TextBox 23"/>
          <p:cNvSpPr txBox="1"/>
          <p:nvPr/>
        </p:nvSpPr>
        <p:spPr>
          <a:xfrm>
            <a:off x="107504" y="3675152"/>
            <a:ext cx="88569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2000" dirty="0" smtClean="0"/>
              <a:t>프로젝트 진행 시 시행착오 및 문제점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732303767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류">
  <a:themeElements>
    <a:clrScheme name="기류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기류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기류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23210</TotalTime>
  <Words>170</Words>
  <Application>Microsoft Office PowerPoint</Application>
  <PresentationFormat>화면 슬라이드 쇼(4:3)</PresentationFormat>
  <Paragraphs>40</Paragraphs>
  <Slides>6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3" baseType="lpstr">
      <vt:lpstr>Wingdings</vt:lpstr>
      <vt:lpstr>HY그래픽B</vt:lpstr>
      <vt:lpstr>Trebuchet MS</vt:lpstr>
      <vt:lpstr>굴림</vt:lpstr>
      <vt:lpstr>HY그래픽M</vt:lpstr>
      <vt:lpstr>Georgia</vt:lpstr>
      <vt:lpstr>기류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kipa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neowizard</cp:lastModifiedBy>
  <cp:revision>3042</cp:revision>
  <cp:lastPrinted>2015-03-04T00:41:30Z</cp:lastPrinted>
  <dcterms:created xsi:type="dcterms:W3CDTF">2009-09-22T06:36:24Z</dcterms:created>
  <dcterms:modified xsi:type="dcterms:W3CDTF">2022-05-06T13:45:49Z</dcterms:modified>
</cp:coreProperties>
</file>