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3" r:id="rId2"/>
    <p:sldId id="276" r:id="rId3"/>
    <p:sldId id="263" r:id="rId4"/>
    <p:sldId id="262" r:id="rId5"/>
    <p:sldId id="269" r:id="rId6"/>
    <p:sldId id="270" r:id="rId7"/>
    <p:sldId id="271" r:id="rId8"/>
    <p:sldId id="272" r:id="rId9"/>
    <p:sldId id="256" r:id="rId10"/>
    <p:sldId id="277" r:id="rId11"/>
    <p:sldId id="265" r:id="rId12"/>
    <p:sldId id="257" r:id="rId13"/>
    <p:sldId id="266" r:id="rId14"/>
    <p:sldId id="267" r:id="rId15"/>
    <p:sldId id="268" r:id="rId16"/>
    <p:sldId id="261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5059" autoAdjust="0"/>
  </p:normalViewPr>
  <p:slideViewPr>
    <p:cSldViewPr snapToGrid="0">
      <p:cViewPr varScale="1">
        <p:scale>
          <a:sx n="81" d="100"/>
          <a:sy n="81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AE464-246D-4B1F-8C93-FD2DD8A20A91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C82E-5B28-4AF9-B5AF-070D5C7226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282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https://www.youtube.com/watch?v=8gseVzeMOzk</a:t>
            </a:r>
          </a:p>
          <a:p>
            <a:r>
              <a:rPr lang="en-US" altLang="ko-KR" dirty="0"/>
              <a:t>https://ko.wikipedia.org/wiki/%EC%BB%B4%ED%8C%8C%EC%9D%BC%EB%9F%AC</a:t>
            </a:r>
          </a:p>
          <a:p>
            <a:r>
              <a:rPr lang="en-US" altLang="ko-KR" dirty="0"/>
              <a:t>https://ko.wikipedia.org/wiki/%EC%9D%B8%ED%84%B0%ED%94%84%EB%A6%AC%ED%84%B0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465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https://m.blog.naver.com/PostView.nhn?blogId=kbh3983&amp;logNo=220967456151&amp;proxyReferer=https:%2F%2Fwww.google.com%2F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96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https://m.blog.naver.com/PostView.nhn?blogId=kbh3983&amp;logNo=220967456151&amp;proxyReferer=https:%2F%2Fwww.google.com%2F</a:t>
            </a:r>
          </a:p>
          <a:p>
            <a:r>
              <a:rPr lang="en-US" altLang="ko-KR" dirty="0"/>
              <a:t>https://shinjekim.github.io/java/2020/01/06/%EC%9E%90%EB%B0%94%EC%9D%98-%EB%A9%94%EB%AA%A8%EB%A6%AC-%EA%B5%AC%EC%A1%B0/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369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https://m.blog.naver.com/PostView.nhn?blogId=kbh3983&amp;logNo=220967456151&amp;proxyReferer=https:%2F%2Fwww.google.com%2F</a:t>
            </a:r>
          </a:p>
          <a:p>
            <a:r>
              <a:rPr lang="en-US" altLang="ko-KR" dirty="0"/>
              <a:t>https://12bme.tistory.com/142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414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https://m.blog.naver.com/PostView.nhn?blogId=kbh3983&amp;logNo=220967456151&amp;proxyReferer=https:%2F%2Fwww.google.com%2F</a:t>
            </a:r>
          </a:p>
          <a:p>
            <a:r>
              <a:rPr lang="en-US" altLang="ko-KR" dirty="0"/>
              <a:t>https://12bme.tistory.com/142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3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https://m.blog.naver.com/PostView.nhn?blogId=kbh3983&amp;logNo=220967456151&amp;proxyReferer=https:%2F%2Fwww.google.com%2F</a:t>
            </a:r>
          </a:p>
          <a:p>
            <a:r>
              <a:rPr lang="en-US" altLang="ko-KR" dirty="0"/>
              <a:t>https://12bme.tistory.com/142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6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https://www.youtube.com/watch?v=UzaGOXKVhwU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어셈블리 언어는 </a:t>
            </a:r>
            <a:r>
              <a:rPr lang="en-US" altLang="ko-KR" dirty="0"/>
              <a:t>OS</a:t>
            </a:r>
            <a:r>
              <a:rPr lang="ko-KR" altLang="en-US" dirty="0"/>
              <a:t>나 </a:t>
            </a:r>
            <a:r>
              <a:rPr lang="en-US" altLang="ko-KR" dirty="0"/>
              <a:t>CPU</a:t>
            </a:r>
            <a:r>
              <a:rPr lang="ko-KR" altLang="en-US" dirty="0"/>
              <a:t>에 </a:t>
            </a:r>
            <a:r>
              <a:rPr lang="en-US" altLang="ko-KR" dirty="0"/>
              <a:t>dependent </a:t>
            </a:r>
            <a:r>
              <a:rPr lang="ko-KR" altLang="en-US" dirty="0"/>
              <a:t>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06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https://www.youtube.com/watch?v=8gseVzeMOzk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30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https://hoonmaro.tistory.com/19</a:t>
            </a:r>
          </a:p>
          <a:p>
            <a:r>
              <a:rPr lang="en-US" altLang="ko-KR" dirty="0"/>
              <a:t>https://12bme.tistory.com/142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41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https://12bme.tistory.com/142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3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https://12bme.tistory.com/142</a:t>
            </a:r>
          </a:p>
          <a:p>
            <a:r>
              <a:rPr lang="en-US" altLang="ko-KR" dirty="0"/>
              <a:t>https://hoonmaro.tistory.com/19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1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https://12bme.tistory.com/142</a:t>
            </a:r>
          </a:p>
          <a:p>
            <a:r>
              <a:rPr lang="en-US" altLang="ko-KR" dirty="0"/>
              <a:t>https://hoonmaro.tistory.com/19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1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https://hoonmaro.tistory.com/19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4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https://starkying.tistory.com/entry/what-is-java-string-pool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34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https://medium.com/@joongwon/string-%EC%9D%98-%EB%A9%94%EB%AA%A8%EB%A6%AC%EC%97%90-%EB%8C%80%ED%95%9C-%EA%B3%A0%EC%B0%B0-57af94cbb6bc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EC82E-5B28-4AF9-B5AF-070D5C72262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9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3AF95-1C00-42B8-9216-92E15B698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C2A62-1AC0-4B6F-9F7F-F1CBE48AB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7F47A-5483-4B9C-8668-E916C643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7F71EB-9D27-4F91-983C-0D902DA4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72D28-B573-4C23-BECD-0FC54C6D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50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04D8F-368D-414E-9459-CBBB7DB1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F23495-430A-44D2-ABE9-C0D74AFC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8492B-A1BA-4605-9DAE-2947E5EA8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7074D-5C7A-4100-8DE9-7F812F46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A1733-ED2D-4750-8AE7-EEFB0E89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20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D0A5B-277E-4E48-9B6C-B08B15E94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096491-24CD-4344-B19E-47AF661D7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4AA10-8A06-413F-B036-B1C7ED52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91E5B-79ED-4A2B-A8C9-2B8C41D0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19EED-24AE-4DD3-9050-ABCDE321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3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9DD45-92E5-4B8A-BBF1-34E0DBDB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F26C1C-ACA7-4293-A4D0-A95DC2FF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AA508-465C-447D-B189-5E17DB6A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D3F16F-481F-4BF5-978C-DAE0C308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AD125-8D22-4134-AF2C-AC4A861F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0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5ECE8-EF3D-4367-AC38-77BF2217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1C150B-3512-43E9-AA20-3095A26B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6809F-B84B-4F07-80C9-0E922ABA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F1E39-0965-4C7D-AB17-6F48893D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BC762-8080-4F69-BFAF-E372E908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4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059ECE-68C3-43FB-B55B-3461688E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920983-7F76-4711-90DC-80EA98A94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7F2B67-BCF4-41B7-97E7-52ED8AFB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1ADED-D5D2-4E81-8007-E303EE78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2335BC-C317-4486-B7CC-B1601E53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2A26D-2287-420C-8A22-E2207384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1407B-62D3-44AF-8737-E52EA34F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9F32C-9498-49F1-988C-53F6E0A1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11766-0FB3-4574-AD52-3B259073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7AB0FA-6D17-4976-A7EA-AD01B10FA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CAFA0-29B7-4E82-9AFB-1DD05DE05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B5DDA3-741C-4392-A49D-92C5F378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72E86-4791-4B3A-990B-8ABBEA5B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CCB261-4573-4D8B-A36D-001908B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36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482A6-9335-4496-B317-0B06B8F7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3BE967-325A-40A8-B4D1-F89C05D04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C0ED1A-5646-49C4-ABC8-CE40C1F7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734650-ED31-47F9-8248-A1D982BF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41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9C6AF9-1E84-462E-B380-0089910C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3F257A-8870-4599-A675-916BC9C4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BCFCF-169B-4746-BB9D-74D48BEB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26A7F-1A0F-4B38-B092-ECDB9982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EBC04-67E5-40A9-A96C-46BD47C85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C2AAE-54B3-4ABD-8D9A-616EEBB18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48D7B-9499-424E-A8CC-B46FE965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4F9FB3-F78D-4E74-9B72-D1F35A91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9B2082-7ED8-4E6C-B965-0ABC79F5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8FB0B-C803-46CC-942C-82DF534D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A2827E-40B0-4DB5-85ED-BC01722A7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A28F1-F384-44CB-9207-DD0699362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9D97D-7CC0-4D65-A021-C816F4285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6BC48-4F8D-4A92-B8C6-0C73D5A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671CC-74C5-402C-99CA-171BD10D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01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603690-3548-4DCC-8DBB-AFDA2C84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B7A09-D875-48BF-8DBF-FBF026C6C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43119-4ABA-4D0C-AE94-7EEDEDABE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9333-84C2-4B19-983F-4D3E62E0A0D2}" type="datetimeFigureOut">
              <a:rPr lang="ko-KR" altLang="en-US" smtClean="0"/>
              <a:t>2020-12-19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D96CE-4DFA-441B-A956-F277A4CA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5F53C-44EE-40D7-A9BD-EC6FBBAF3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3827-A404-4802-B329-154F63064D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oonmaro.tistory.com/19" TargetMode="External"/><Relationship Id="rId13" Type="http://schemas.openxmlformats.org/officeDocument/2006/relationships/hyperlink" Target="https://starkying.tistory.com/entry/what-is-java-string-pool" TargetMode="External"/><Relationship Id="rId3" Type="http://schemas.openxmlformats.org/officeDocument/2006/relationships/hyperlink" Target="https://www.youtube.com/watch?v=vCKJacN_C3c" TargetMode="External"/><Relationship Id="rId7" Type="http://schemas.openxmlformats.org/officeDocument/2006/relationships/hyperlink" Target="https://12bme.tistory.com/142" TargetMode="External"/><Relationship Id="rId12" Type="http://schemas.openxmlformats.org/officeDocument/2006/relationships/hyperlink" Target="https://juyoung-1008.tistory.com/56" TargetMode="External"/><Relationship Id="rId2" Type="http://schemas.openxmlformats.org/officeDocument/2006/relationships/hyperlink" Target="https://www.youtube.com/watch?v=UzaGOXKVhw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5yFxKeeW7M&amp;t=661s" TargetMode="External"/><Relationship Id="rId11" Type="http://schemas.openxmlformats.org/officeDocument/2006/relationships/hyperlink" Target="https://12bme.tistory.com/382" TargetMode="External"/><Relationship Id="rId5" Type="http://schemas.openxmlformats.org/officeDocument/2006/relationships/hyperlink" Target="https://www.youtube.com/channel/UC9LYhJdG5r7jImSUpnp1q1g/search?query=%EB%A9%94%EB%AA%A8%EB%A6%AC" TargetMode="External"/><Relationship Id="rId10" Type="http://schemas.openxmlformats.org/officeDocument/2006/relationships/hyperlink" Target="https://medium.com/@joongwon/string-%EC%9D%98-%EB%A9%94%EB%AA%A8%EB%A6%AC%EC%97%90-%EB%8C%80%ED%95%9C-%EA%B3%A0%EC%B0%B0-57af94cbb6bc" TargetMode="External"/><Relationship Id="rId4" Type="http://schemas.openxmlformats.org/officeDocument/2006/relationships/hyperlink" Target="https://www.youtube.com/watch?v=MOWjp9UUL54" TargetMode="External"/><Relationship Id="rId9" Type="http://schemas.openxmlformats.org/officeDocument/2006/relationships/hyperlink" Target="https://shinjekim.github.io/java/2020/01/06/%EC%9E%90%EB%B0%94%EC%9D%98-%EB%A9%94%EB%AA%A8%EB%A6%AC-%EA%B5%AC%EC%A1%B0/" TargetMode="External"/><Relationship Id="rId14" Type="http://schemas.openxmlformats.org/officeDocument/2006/relationships/hyperlink" Target="https://m.blog.naver.com/PostView.nhn?blogId=kbh3983&amp;logNo=220967456151&amp;proxyReferer=https:%2F%2Fwww.google.com%2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61DA426-3116-4200-B06E-4B60BB2AC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6" y="1358013"/>
            <a:ext cx="5970359" cy="4141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7E67F-323D-4BAC-983A-3ABA45F0689B}"/>
              </a:ext>
            </a:extLst>
          </p:cNvPr>
          <p:cNvSpPr txBox="1"/>
          <p:nvPr/>
        </p:nvSpPr>
        <p:spPr>
          <a:xfrm>
            <a:off x="6345427" y="671691"/>
            <a:ext cx="56147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</a:t>
            </a:r>
            <a:endParaRPr lang="en-US" altLang="ko-KR" dirty="0"/>
          </a:p>
          <a:p>
            <a:r>
              <a:rPr lang="ko-KR" altLang="en-US" dirty="0"/>
              <a:t>주로 고수준 언어로 쓰인 코드를 </a:t>
            </a:r>
            <a:r>
              <a:rPr lang="ko-KR" altLang="en-US" dirty="0" err="1"/>
              <a:t>저수준</a:t>
            </a:r>
            <a:r>
              <a:rPr lang="en-US" altLang="ko-KR" dirty="0"/>
              <a:t>(</a:t>
            </a:r>
            <a:r>
              <a:rPr lang="ko-KR" altLang="en-US" dirty="0"/>
              <a:t>어셈블리어</a:t>
            </a:r>
            <a:r>
              <a:rPr lang="en-US" altLang="ko-KR" dirty="0"/>
              <a:t>, </a:t>
            </a:r>
            <a:r>
              <a:rPr lang="ko-KR" altLang="en-US" dirty="0"/>
              <a:t>기계어</a:t>
            </a:r>
            <a:r>
              <a:rPr lang="en-US" altLang="ko-KR" dirty="0"/>
              <a:t>)</a:t>
            </a:r>
            <a:r>
              <a:rPr lang="ko-KR" altLang="en-US" dirty="0"/>
              <a:t> 언어로 번역하는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인터프리터 언어보다 빠르게 실행됨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-</a:t>
            </a:r>
            <a:r>
              <a:rPr lang="ko-KR" altLang="en-US" dirty="0"/>
              <a:t>컴파일</a:t>
            </a:r>
            <a:r>
              <a:rPr lang="en-US" altLang="ko-KR" dirty="0"/>
              <a:t>(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  <a:r>
              <a:rPr lang="ko-KR" altLang="en-US" dirty="0"/>
              <a:t>이 필요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</a:t>
            </a:r>
            <a:r>
              <a:rPr lang="ko-KR" altLang="en-US" dirty="0"/>
              <a:t>프로그램의 크기가 클 수록 컴파일에</a:t>
            </a:r>
            <a:br>
              <a:rPr lang="en-US" altLang="ko-KR" dirty="0"/>
            </a:br>
            <a:r>
              <a:rPr lang="en-US" altLang="ko-KR" dirty="0"/>
              <a:t>         </a:t>
            </a:r>
            <a:r>
              <a:rPr lang="ko-KR" altLang="en-US" dirty="0"/>
              <a:t>걸리는 시간 증가 </a:t>
            </a:r>
            <a:endParaRPr lang="en-US" altLang="ko-KR" dirty="0"/>
          </a:p>
          <a:p>
            <a:r>
              <a:rPr lang="en-US" altLang="ko-KR" dirty="0"/>
              <a:t>        -</a:t>
            </a:r>
            <a:r>
              <a:rPr lang="ko-KR" altLang="en-US" dirty="0"/>
              <a:t>플랫폼에 의존적 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ko-KR" altLang="en-US" dirty="0"/>
              <a:t> 모두 각기 다른 기계어를 사용하기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인터프리터</a:t>
            </a:r>
            <a:endParaRPr lang="en-US" altLang="ko-KR" dirty="0"/>
          </a:p>
          <a:p>
            <a:r>
              <a:rPr lang="ko-KR" altLang="en-US" dirty="0"/>
              <a:t>고급 언어로 작성된 원시코드 명령어들을 한번에 한 </a:t>
            </a:r>
            <a:r>
              <a:rPr lang="ko-KR" altLang="en-US" dirty="0" err="1"/>
              <a:t>줄씩</a:t>
            </a:r>
            <a:r>
              <a:rPr lang="ko-KR" altLang="en-US" dirty="0"/>
              <a:t> </a:t>
            </a:r>
            <a:r>
              <a:rPr lang="ko-KR" altLang="en-US" dirty="0" err="1"/>
              <a:t>읽어들여서</a:t>
            </a:r>
            <a:r>
              <a:rPr lang="ko-KR" altLang="en-US" dirty="0"/>
              <a:t> 실행하는 프로그램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고급 명령어들을 중간 형태로 번역한 다음</a:t>
            </a:r>
            <a:r>
              <a:rPr lang="en-US" altLang="ko-KR" dirty="0"/>
              <a:t>, </a:t>
            </a:r>
            <a:r>
              <a:rPr lang="ko-KR" altLang="en-US" dirty="0"/>
              <a:t>그것을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컴파일 없이 즉시 프로그램 실행 가능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플랫폼 독립적 </a:t>
            </a:r>
            <a:r>
              <a:rPr lang="en-US" altLang="ko-KR" dirty="0"/>
              <a:t>(VM</a:t>
            </a:r>
            <a:r>
              <a:rPr lang="ko-KR" altLang="en-US" dirty="0"/>
              <a:t>에서 플랫폼에 맞게 변환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컴파일 언어보다 실행속도가 느림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DBF69-0BCE-433D-999C-EC9CF18D0213}"/>
              </a:ext>
            </a:extLst>
          </p:cNvPr>
          <p:cNvSpPr txBox="1"/>
          <p:nvPr/>
        </p:nvSpPr>
        <p:spPr>
          <a:xfrm>
            <a:off x="231836" y="406815"/>
            <a:ext cx="497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컴파일 </a:t>
            </a:r>
            <a:r>
              <a:rPr lang="en-US" altLang="ko-KR" b="1" dirty="0"/>
              <a:t>VS </a:t>
            </a:r>
            <a:r>
              <a:rPr lang="ko-KR" altLang="en-US" b="1" dirty="0"/>
              <a:t>인터프리터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7974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1FFEABE-BE46-4BA4-9331-7162BA7D5A82}"/>
              </a:ext>
            </a:extLst>
          </p:cNvPr>
          <p:cNvSpPr/>
          <p:nvPr/>
        </p:nvSpPr>
        <p:spPr>
          <a:xfrm>
            <a:off x="291154" y="597551"/>
            <a:ext cx="11057835" cy="5324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/>
              <a:t>String </a:t>
            </a:r>
            <a:r>
              <a:rPr lang="ko-KR" altLang="en-US" sz="1600" b="1" dirty="0"/>
              <a:t>생성 방식</a:t>
            </a:r>
          </a:p>
          <a:p>
            <a:r>
              <a:rPr lang="en-US" altLang="ko-KR" sz="1200" dirty="0"/>
              <a:t>1. new </a:t>
            </a:r>
            <a:r>
              <a:rPr lang="ko-KR" altLang="en-US" sz="1200" dirty="0"/>
              <a:t>연산자를 이용한 방식 </a:t>
            </a:r>
            <a:r>
              <a:rPr lang="en-US" altLang="ko-KR" sz="1200" dirty="0"/>
              <a:t>-&gt; new String("</a:t>
            </a:r>
            <a:r>
              <a:rPr lang="en-US" altLang="ko-KR" sz="1200" dirty="0" err="1"/>
              <a:t>loper</a:t>
            </a:r>
            <a:r>
              <a:rPr lang="en-US" altLang="ko-KR" sz="1200" dirty="0"/>
              <a:t>"); </a:t>
            </a:r>
            <a:r>
              <a:rPr lang="ko-KR" altLang="en-US" sz="1200" dirty="0"/>
              <a:t>하면 </a:t>
            </a:r>
            <a:r>
              <a:rPr lang="en-US" altLang="ko-KR" sz="1200" dirty="0"/>
              <a:t>Heap </a:t>
            </a:r>
            <a:r>
              <a:rPr lang="ko-KR" altLang="en-US" sz="1200" dirty="0"/>
              <a:t>영역에 존재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 err="1"/>
              <a:t>리터럴을</a:t>
            </a:r>
            <a:r>
              <a:rPr lang="ko-KR" altLang="en-US" sz="1200" dirty="0"/>
              <a:t> 이용한 방식 </a:t>
            </a:r>
            <a:r>
              <a:rPr lang="en-US" altLang="ko-KR" sz="1200" dirty="0"/>
              <a:t>-&gt; "</a:t>
            </a:r>
            <a:r>
              <a:rPr lang="en-US" altLang="ko-KR" sz="1200" dirty="0" err="1"/>
              <a:t>loper</a:t>
            </a:r>
            <a:r>
              <a:rPr lang="en-US" altLang="ko-KR" sz="1200" dirty="0"/>
              <a:t>"; </a:t>
            </a:r>
            <a:r>
              <a:rPr lang="ko-KR" altLang="en-US" sz="1200" dirty="0"/>
              <a:t>하면 </a:t>
            </a:r>
            <a:r>
              <a:rPr lang="en-US" altLang="ko-KR" sz="1200" dirty="0"/>
              <a:t>string constant pool</a:t>
            </a:r>
            <a:r>
              <a:rPr lang="ko-KR" altLang="en-US" sz="1200" dirty="0"/>
              <a:t>영역에 존재</a:t>
            </a:r>
          </a:p>
          <a:p>
            <a:endParaRPr lang="ko-KR" altLang="en-US" sz="1200" dirty="0"/>
          </a:p>
          <a:p>
            <a:endParaRPr lang="ko-KR" altLang="en-US" sz="1200" dirty="0"/>
          </a:p>
          <a:p>
            <a:r>
              <a:rPr lang="en-US" altLang="ko-KR" sz="1200" dirty="0"/>
              <a:t>String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리터럴로</a:t>
            </a:r>
            <a:r>
              <a:rPr lang="ko-KR" altLang="en-US" sz="1200" dirty="0"/>
              <a:t> 선언할 경우 내부적으로 </a:t>
            </a:r>
            <a:r>
              <a:rPr lang="en-US" altLang="ko-KR" sz="1200" dirty="0"/>
              <a:t>String</a:t>
            </a:r>
            <a:r>
              <a:rPr lang="ko-KR" altLang="en-US" sz="1200" dirty="0"/>
              <a:t>의 </a:t>
            </a:r>
            <a:r>
              <a:rPr lang="en-US" altLang="ko-KR" sz="1200" dirty="0"/>
              <a:t>intern() </a:t>
            </a:r>
            <a:r>
              <a:rPr lang="ko-KR" altLang="en-US" sz="1200" dirty="0"/>
              <a:t>메서드가 호출되게 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intern() </a:t>
            </a:r>
            <a:r>
              <a:rPr lang="ko-KR" altLang="en-US" sz="1200" dirty="0"/>
              <a:t>메서드는 주어진 문자열이 </a:t>
            </a:r>
            <a:r>
              <a:rPr lang="en-US" altLang="ko-KR" sz="1200" dirty="0"/>
              <a:t>string constant pool</a:t>
            </a:r>
            <a:r>
              <a:rPr lang="ko-KR" altLang="en-US" sz="1200" dirty="0"/>
              <a:t>에 존재하는지 검색하고 있다면 그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반환하고 없다면 </a:t>
            </a:r>
            <a:r>
              <a:rPr lang="en-US" altLang="ko-KR" sz="1200" dirty="0"/>
              <a:t>string</a:t>
            </a:r>
          </a:p>
          <a:p>
            <a:r>
              <a:rPr lang="en-US" altLang="ko-KR" sz="1200" dirty="0"/>
              <a:t>constant pool</a:t>
            </a:r>
            <a:r>
              <a:rPr lang="ko-KR" altLang="en-US" sz="1200" dirty="0"/>
              <a:t>에 넣고 새로운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반환하게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public class </a:t>
            </a:r>
            <a:r>
              <a:rPr lang="en-US" altLang="ko-KR" sz="1200" dirty="0" err="1"/>
              <a:t>StringMemoryIntern</a:t>
            </a:r>
            <a:r>
              <a:rPr lang="en-US" altLang="ko-KR" sz="1200" dirty="0"/>
              <a:t> {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public static void main(String...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r>
              <a:rPr lang="en-US" altLang="ko-KR" sz="1200" dirty="0"/>
              <a:t>        String literal = "</a:t>
            </a:r>
            <a:r>
              <a:rPr lang="en-US" altLang="ko-KR" sz="1200" dirty="0" err="1"/>
              <a:t>loper</a:t>
            </a:r>
            <a:r>
              <a:rPr lang="en-US" altLang="ko-KR" sz="1200" dirty="0"/>
              <a:t>";</a:t>
            </a:r>
          </a:p>
          <a:p>
            <a:r>
              <a:rPr lang="en-US" altLang="ko-KR" sz="1200" dirty="0"/>
              <a:t>        String object = new String("</a:t>
            </a:r>
            <a:r>
              <a:rPr lang="en-US" altLang="ko-KR" sz="1200" dirty="0" err="1"/>
              <a:t>loper</a:t>
            </a:r>
            <a:r>
              <a:rPr lang="en-US" altLang="ko-KR" sz="1200" dirty="0"/>
              <a:t>");</a:t>
            </a:r>
          </a:p>
          <a:p>
            <a:r>
              <a:rPr lang="en-US" altLang="ko-KR" sz="1200" dirty="0"/>
              <a:t>        String intern = </a:t>
            </a:r>
            <a:r>
              <a:rPr lang="en-US" altLang="ko-KR" sz="1200" dirty="0" err="1"/>
              <a:t>object.intern</a:t>
            </a:r>
            <a:r>
              <a:rPr lang="en-US" altLang="ko-KR" sz="1200" dirty="0"/>
              <a:t>();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(literal == object); // false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literal.equals</a:t>
            </a:r>
            <a:r>
              <a:rPr lang="en-US" altLang="ko-KR" sz="1200" dirty="0"/>
              <a:t>(object)); // true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(literal == intern); // true</a:t>
            </a:r>
          </a:p>
          <a:p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literal.equals</a:t>
            </a:r>
            <a:r>
              <a:rPr lang="en-US" altLang="ko-KR" sz="1200" dirty="0"/>
              <a:t>(intern)); // true</a:t>
            </a:r>
          </a:p>
          <a:p>
            <a:r>
              <a:rPr lang="en-US" altLang="ko-KR" sz="1200" dirty="0"/>
              <a:t>    }</a:t>
            </a:r>
          </a:p>
          <a:p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리터럴로</a:t>
            </a:r>
            <a:r>
              <a:rPr lang="ko-KR" altLang="en-US" sz="1200" dirty="0"/>
              <a:t>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loper</a:t>
            </a:r>
            <a:r>
              <a:rPr lang="en-US" altLang="ko-KR" sz="1200" dirty="0"/>
              <a:t>"</a:t>
            </a:r>
            <a:r>
              <a:rPr lang="ko-KR" altLang="en-US" sz="1200" dirty="0"/>
              <a:t>라는 문자열이 </a:t>
            </a:r>
            <a:r>
              <a:rPr lang="en-US" altLang="ko-KR" sz="1200" dirty="0"/>
              <a:t>string constant pool</a:t>
            </a:r>
            <a:r>
              <a:rPr lang="ko-KR" altLang="en-US" sz="1200" dirty="0"/>
              <a:t>에 저장되었고</a:t>
            </a:r>
            <a:r>
              <a:rPr lang="en-US" altLang="ko-KR" sz="1200" dirty="0"/>
              <a:t>, intern() </a:t>
            </a:r>
            <a:r>
              <a:rPr lang="ko-KR" altLang="en-US" sz="1200" dirty="0"/>
              <a:t>메서드를 호출하면서 </a:t>
            </a:r>
            <a:r>
              <a:rPr lang="en-US" altLang="ko-KR" sz="1200" dirty="0"/>
              <a:t>string constant pool</a:t>
            </a:r>
            <a:r>
              <a:rPr lang="ko-KR" altLang="en-US" sz="1200" dirty="0"/>
              <a:t>에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loper</a:t>
            </a:r>
            <a:r>
              <a:rPr lang="en-US" altLang="ko-KR" sz="1200" dirty="0"/>
              <a:t>"</a:t>
            </a:r>
            <a:r>
              <a:rPr lang="ko-KR" altLang="en-US" sz="1200" dirty="0"/>
              <a:t>라는 문자열을 검색하게 되고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이미 저장한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loper</a:t>
            </a:r>
            <a:r>
              <a:rPr lang="en-US" altLang="ko-KR" sz="1200" dirty="0"/>
              <a:t>" </a:t>
            </a:r>
            <a:r>
              <a:rPr lang="ko-KR" altLang="en-US" sz="1200" dirty="0"/>
              <a:t>문자열이 발견되면 동일한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반환하게 되므로 </a:t>
            </a:r>
            <a:r>
              <a:rPr lang="en-US" altLang="ko-KR" sz="1200" dirty="0"/>
              <a:t>true</a:t>
            </a:r>
            <a:r>
              <a:rPr lang="ko-KR" altLang="en-US" sz="1200" dirty="0"/>
              <a:t>가 성립하게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JAVA 7 </a:t>
            </a:r>
            <a:r>
              <a:rPr lang="ko-KR" altLang="en-US" sz="1200" dirty="0"/>
              <a:t>기준 </a:t>
            </a:r>
            <a:r>
              <a:rPr lang="en-US" altLang="ko-KR" sz="1200" dirty="0"/>
              <a:t>perm </a:t>
            </a:r>
            <a:r>
              <a:rPr lang="ko-KR" altLang="en-US" sz="1200" dirty="0"/>
              <a:t>영역에서 </a:t>
            </a:r>
            <a:r>
              <a:rPr lang="en-US" altLang="ko-KR" sz="1200" dirty="0"/>
              <a:t>Heap  </a:t>
            </a:r>
            <a:r>
              <a:rPr lang="ko-KR" altLang="en-US" sz="1200" dirty="0"/>
              <a:t>영역으로 변경됨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459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14ADD-62A4-46A3-AC22-CBF34EFD571F}"/>
              </a:ext>
            </a:extLst>
          </p:cNvPr>
          <p:cNvSpPr txBox="1"/>
          <p:nvPr/>
        </p:nvSpPr>
        <p:spPr>
          <a:xfrm>
            <a:off x="201880" y="301863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[JVM] GC </a:t>
            </a:r>
            <a:r>
              <a:rPr lang="ko-KR" altLang="en-US" dirty="0"/>
              <a:t>기본개념 </a:t>
            </a:r>
            <a:r>
              <a:rPr lang="en-US" altLang="ko-KR" dirty="0"/>
              <a:t>- JVM</a:t>
            </a:r>
            <a:r>
              <a:rPr lang="ko-KR" altLang="en-US" dirty="0"/>
              <a:t>메모리 구조 </a:t>
            </a:r>
            <a:r>
              <a:rPr lang="en-US" altLang="ko-KR" dirty="0"/>
              <a:t>/ Minor GC / Full GC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2D2BB-0E2D-409B-9FF9-D7A871410D73}"/>
              </a:ext>
            </a:extLst>
          </p:cNvPr>
          <p:cNvSpPr txBox="1"/>
          <p:nvPr/>
        </p:nvSpPr>
        <p:spPr>
          <a:xfrm>
            <a:off x="363794" y="953729"/>
            <a:ext cx="1162172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GC (Garbage Collection)</a:t>
            </a:r>
          </a:p>
          <a:p>
            <a:r>
              <a:rPr lang="en-US" altLang="ko-KR" dirty="0"/>
              <a:t>Java Application</a:t>
            </a:r>
            <a:r>
              <a:rPr lang="ko-KR" altLang="en-US" dirty="0"/>
              <a:t>에서 사용하지 않는 메모리를 자동으로 수거하는 기능 </a:t>
            </a:r>
            <a:r>
              <a:rPr lang="en-US" altLang="ko-KR" dirty="0"/>
              <a:t>(</a:t>
            </a:r>
            <a:r>
              <a:rPr lang="ko-KR" altLang="en-US" dirty="0"/>
              <a:t>참조되지 않는 객체 탐색 후 삭제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삭제된 객체의 메모리를 반환하며 </a:t>
            </a:r>
            <a:r>
              <a:rPr lang="en-US" altLang="ko-KR" dirty="0"/>
              <a:t>Heap </a:t>
            </a:r>
            <a:r>
              <a:rPr lang="ko-KR" altLang="en-US" dirty="0"/>
              <a:t>메모리의 지속적은 재사용이 이루어지도록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</a:t>
            </a:r>
            <a:r>
              <a:rPr lang="ko-KR" altLang="en-US" dirty="0"/>
              <a:t>언어는 메모리 할당과 수거를 일일이 해주어야 하지만 </a:t>
            </a:r>
            <a:r>
              <a:rPr lang="en-US" altLang="ko-KR" dirty="0"/>
              <a:t>Java</a:t>
            </a:r>
            <a:r>
              <a:rPr lang="ko-KR" altLang="en-US" dirty="0"/>
              <a:t>는 </a:t>
            </a:r>
            <a:r>
              <a:rPr lang="en-US" altLang="ko-KR" dirty="0"/>
              <a:t>GC</a:t>
            </a:r>
            <a:r>
              <a:rPr lang="ko-KR" altLang="en-US" dirty="0"/>
              <a:t>가 알아서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※ GC</a:t>
            </a:r>
            <a:r>
              <a:rPr lang="ko-KR" altLang="en-US" dirty="0"/>
              <a:t> 종류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Minor GC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Full GC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Major GC</a:t>
            </a:r>
          </a:p>
          <a:p>
            <a:endParaRPr lang="en-US" altLang="ko-KR" dirty="0"/>
          </a:p>
          <a:p>
            <a:r>
              <a:rPr lang="en-US" altLang="ko-KR" dirty="0"/>
              <a:t>Stop-the-world</a:t>
            </a:r>
          </a:p>
          <a:p>
            <a:r>
              <a:rPr lang="en-US" altLang="ko-KR" dirty="0"/>
              <a:t>GC</a:t>
            </a:r>
            <a:r>
              <a:rPr lang="ko-KR" altLang="en-US" dirty="0"/>
              <a:t>를 실행하기 위해 </a:t>
            </a:r>
            <a:r>
              <a:rPr lang="en-US" altLang="ko-KR" dirty="0"/>
              <a:t>JVM</a:t>
            </a:r>
            <a:r>
              <a:rPr lang="ko-KR" altLang="en-US" dirty="0"/>
              <a:t>이 어플리케이션의 실행을 멈춘다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en-US" altLang="ko-KR" dirty="0"/>
              <a:t>Stop-the-world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GC </a:t>
            </a:r>
            <a:r>
              <a:rPr lang="ko-KR" altLang="en-US" dirty="0"/>
              <a:t>튜닝이란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Stop-the-world</a:t>
            </a:r>
            <a:r>
              <a:rPr lang="ko-KR" altLang="en-US" dirty="0"/>
              <a:t>의 시간을 줄이는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Generational</a:t>
            </a:r>
            <a:r>
              <a:rPr lang="ko-KR" altLang="en-US" dirty="0"/>
              <a:t> </a:t>
            </a:r>
            <a:r>
              <a:rPr lang="en-US" altLang="ko-KR" dirty="0"/>
              <a:t>GCs</a:t>
            </a:r>
          </a:p>
          <a:p>
            <a:r>
              <a:rPr lang="en-US" altLang="ko-KR" dirty="0"/>
              <a:t>(1) </a:t>
            </a:r>
            <a:r>
              <a:rPr lang="ko-KR" altLang="en-US" dirty="0"/>
              <a:t>대부분의 객체는 오랜 시간동안 살아있지 않는다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(2) </a:t>
            </a:r>
            <a:r>
              <a:rPr lang="ko-KR" altLang="en-US" dirty="0"/>
              <a:t>오래된 객체에서 젊은 객체로의 참조는 아주 적게 존재한다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두 가지 조건하에 </a:t>
            </a:r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효율적으로 </a:t>
            </a:r>
            <a:r>
              <a:rPr lang="ko-KR" altLang="en-US" dirty="0" err="1"/>
              <a:t>동작시키기</a:t>
            </a:r>
            <a:r>
              <a:rPr lang="ko-KR" altLang="en-US" dirty="0"/>
              <a:t> 위해 </a:t>
            </a:r>
            <a:r>
              <a:rPr lang="en-US" altLang="ko-KR" dirty="0" err="1"/>
              <a:t>HotSpot</a:t>
            </a:r>
            <a:r>
              <a:rPr lang="en-US" altLang="ko-KR" dirty="0"/>
              <a:t> VM</a:t>
            </a:r>
            <a:r>
              <a:rPr lang="ko-KR" altLang="en-US" dirty="0"/>
              <a:t>에서는 메모리를 크게 </a:t>
            </a:r>
            <a:r>
              <a:rPr lang="en-US" altLang="ko-KR" dirty="0"/>
              <a:t>2</a:t>
            </a:r>
            <a:r>
              <a:rPr lang="ko-KR" altLang="en-US" dirty="0"/>
              <a:t>개의 물리적 공간으로 나누었다</a:t>
            </a:r>
            <a:r>
              <a:rPr lang="en-US" altLang="ko-KR" dirty="0"/>
              <a:t>. </a:t>
            </a:r>
            <a:r>
              <a:rPr lang="ko-KR" altLang="en-US" dirty="0"/>
              <a:t>그 영역이 </a:t>
            </a:r>
            <a:r>
              <a:rPr lang="en-US" altLang="ko-KR" dirty="0"/>
              <a:t>Young / Old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이러한 방식의 운영을 </a:t>
            </a:r>
            <a:r>
              <a:rPr lang="en-US" altLang="ko-KR" dirty="0"/>
              <a:t>Generational GC 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9677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CEF6A1-0A15-4FDF-890B-7DC0BD9DD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2150"/>
            <a:ext cx="5073445" cy="3375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13BC5C0-29E5-4E27-B34E-45F2F2F88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51" y="964854"/>
            <a:ext cx="5073445" cy="266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F67A39-FC08-4AA8-B36D-B48F5640B15F}"/>
              </a:ext>
            </a:extLst>
          </p:cNvPr>
          <p:cNvSpPr txBox="1"/>
          <p:nvPr/>
        </p:nvSpPr>
        <p:spPr>
          <a:xfrm>
            <a:off x="431715" y="3873913"/>
            <a:ext cx="11621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Hotspot Heap Structure</a:t>
            </a:r>
          </a:p>
          <a:p>
            <a:r>
              <a:rPr lang="en-US" altLang="ko-KR" dirty="0"/>
              <a:t>GC</a:t>
            </a:r>
            <a:r>
              <a:rPr lang="ko-KR" altLang="en-US" dirty="0"/>
              <a:t>의 동작방식을 이해하기 위해서는 자바의 메모리 영역에 대한 이해가 필요하다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자바의 메모리영역은 크게 </a:t>
            </a:r>
            <a:r>
              <a:rPr lang="en-US" altLang="ko-KR" dirty="0"/>
              <a:t>Young, Old, Perm 3</a:t>
            </a:r>
            <a:r>
              <a:rPr lang="ko-KR" altLang="en-US" dirty="0"/>
              <a:t>가지로 구분된다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-Young : </a:t>
            </a:r>
            <a:r>
              <a:rPr lang="ko-KR" altLang="en-US" dirty="0"/>
              <a:t>생성되지 얼마 안된 객체들이 저장되는 장소</a:t>
            </a:r>
            <a:r>
              <a:rPr lang="en-US" altLang="ko-KR" dirty="0"/>
              <a:t>, </a:t>
            </a:r>
            <a:r>
              <a:rPr lang="ko-KR" altLang="en-US" dirty="0"/>
              <a:t>대부분의 객체가 이 영역에서 생성되었다가 </a:t>
            </a:r>
            <a:r>
              <a:rPr lang="en-US" altLang="ko-KR" dirty="0"/>
              <a:t>Minor GC</a:t>
            </a:r>
            <a:r>
              <a:rPr lang="ko-KR" altLang="en-US" dirty="0"/>
              <a:t>를 통해 사용되지 않는 객체가 제거된다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-Old : </a:t>
            </a:r>
            <a:r>
              <a:rPr lang="ko-KR" altLang="en-US" dirty="0" err="1"/>
              <a:t>생성된지</a:t>
            </a:r>
            <a:r>
              <a:rPr lang="ko-KR" altLang="en-US" dirty="0"/>
              <a:t> 오래된 객체들이 저장되는 장소</a:t>
            </a:r>
            <a:r>
              <a:rPr lang="en-US" altLang="ko-KR" dirty="0"/>
              <a:t>. Young </a:t>
            </a:r>
            <a:r>
              <a:rPr lang="ko-KR" altLang="en-US" dirty="0"/>
              <a:t>영역에서 살아남은 객체가 이곳으로 옮겨지고 </a:t>
            </a:r>
            <a:r>
              <a:rPr lang="en-US" altLang="ko-KR" dirty="0"/>
              <a:t>Full GC</a:t>
            </a:r>
            <a:r>
              <a:rPr lang="ko-KR" altLang="en-US" dirty="0"/>
              <a:t>를 통해 사용되지 않는 객체가 제거된다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-Perm : </a:t>
            </a:r>
            <a:r>
              <a:rPr lang="ko-KR" altLang="en-US" dirty="0"/>
              <a:t>프로그램 코드가 올라가는 부분</a:t>
            </a:r>
            <a:r>
              <a:rPr lang="en-US" altLang="ko-KR" dirty="0"/>
              <a:t>. Code</a:t>
            </a:r>
            <a:r>
              <a:rPr lang="ko-KR" altLang="en-US" dirty="0"/>
              <a:t>가 모두 로딩되고 나면 거의 일정한 수치를 유지한다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(Old </a:t>
            </a:r>
            <a:r>
              <a:rPr lang="ko-KR" altLang="en-US" dirty="0"/>
              <a:t>영역에서 살아남은 객체가 영원히 남아 있는 곳은 절대 아님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GC</a:t>
            </a:r>
            <a:r>
              <a:rPr lang="ko-KR" altLang="en-US" dirty="0"/>
              <a:t>가 발생하면 </a:t>
            </a:r>
            <a:r>
              <a:rPr lang="en-US" altLang="ko-KR" dirty="0"/>
              <a:t>Major GC</a:t>
            </a:r>
            <a:r>
              <a:rPr lang="ko-KR" altLang="en-US" dirty="0"/>
              <a:t>에 포함된다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285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529FB1-4976-465D-BE58-66CE8F8A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02" y="139711"/>
            <a:ext cx="2895896" cy="1926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D0A2C-96E7-43BA-AE53-1D672BCDC0C1}"/>
              </a:ext>
            </a:extLst>
          </p:cNvPr>
          <p:cNvSpPr txBox="1"/>
          <p:nvPr/>
        </p:nvSpPr>
        <p:spPr>
          <a:xfrm>
            <a:off x="619000" y="2977737"/>
            <a:ext cx="11573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Minor GC</a:t>
            </a:r>
          </a:p>
          <a:p>
            <a:r>
              <a:rPr lang="en-US" altLang="ko-KR" sz="1600" dirty="0"/>
              <a:t>Young </a:t>
            </a:r>
            <a:r>
              <a:rPr lang="ko-KR" altLang="en-US" sz="1600" dirty="0"/>
              <a:t>영역에서 </a:t>
            </a:r>
            <a:r>
              <a:rPr lang="en-US" altLang="ko-KR" sz="1600" dirty="0"/>
              <a:t>GC</a:t>
            </a:r>
            <a:r>
              <a:rPr lang="ko-KR" altLang="en-US" sz="1600" dirty="0"/>
              <a:t>가 발생할 경우 이를 </a:t>
            </a:r>
            <a:r>
              <a:rPr lang="en-US" altLang="ko-KR" sz="1600" dirty="0"/>
              <a:t>Minor GC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Young </a:t>
            </a:r>
            <a:r>
              <a:rPr lang="ko-KR" altLang="en-US" sz="1600" dirty="0"/>
              <a:t>영역은 </a:t>
            </a:r>
            <a:r>
              <a:rPr lang="en-US" altLang="ko-KR" sz="1600" dirty="0"/>
              <a:t>Eden</a:t>
            </a:r>
            <a:r>
              <a:rPr lang="ko-KR" altLang="en-US" sz="1600" dirty="0"/>
              <a:t>과 </a:t>
            </a:r>
            <a:r>
              <a:rPr lang="en-US" altLang="ko-KR" sz="1600" dirty="0"/>
              <a:t>Survivor</a:t>
            </a:r>
            <a:r>
              <a:rPr lang="ko-KR" altLang="en-US" sz="1600" dirty="0"/>
              <a:t>라는 영역으로 나누어진다</a:t>
            </a:r>
            <a:r>
              <a:rPr lang="en-US" altLang="ko-KR" sz="16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/>
              <a:t>Eden : </a:t>
            </a:r>
            <a:r>
              <a:rPr lang="ko-KR" altLang="en-US" sz="1600" dirty="0"/>
              <a:t>객체가 생성되자 마자 저장되는 곳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Survivor : </a:t>
            </a:r>
            <a:r>
              <a:rPr lang="ko-KR" altLang="en-US" sz="1600" dirty="0"/>
              <a:t>한번의 </a:t>
            </a:r>
            <a:r>
              <a:rPr lang="en-US" altLang="ko-KR" sz="1600" dirty="0"/>
              <a:t>Minor GC</a:t>
            </a:r>
            <a:r>
              <a:rPr lang="ko-KR" altLang="en-US" sz="1600" dirty="0"/>
              <a:t>를 경험한 객체들이 저장되는 곳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             Survivor 1, Survivor 2 </a:t>
            </a:r>
            <a:r>
              <a:rPr lang="ko-KR" altLang="en-US" sz="1600" dirty="0"/>
              <a:t>존재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순서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Eden </a:t>
            </a:r>
            <a:r>
              <a:rPr lang="ko-KR" altLang="en-US" sz="1600" dirty="0"/>
              <a:t>영역에 객체가 가득 차게 되면 첫 번째 </a:t>
            </a:r>
            <a:r>
              <a:rPr lang="en-US" altLang="ko-KR" sz="1600" dirty="0"/>
              <a:t>GC </a:t>
            </a:r>
            <a:r>
              <a:rPr lang="ko-KR" altLang="en-US" sz="1600" dirty="0"/>
              <a:t>발생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Survivor1 </a:t>
            </a:r>
            <a:r>
              <a:rPr lang="ko-KR" altLang="en-US" sz="1600" dirty="0"/>
              <a:t>영역에 값이 복사되고</a:t>
            </a:r>
            <a:r>
              <a:rPr lang="en-US" altLang="ko-KR" sz="1600" dirty="0"/>
              <a:t>, Survivor1</a:t>
            </a:r>
            <a:r>
              <a:rPr lang="ko-KR" altLang="en-US" sz="1600" dirty="0"/>
              <a:t> 영역을 제외한 나머지 객체들을 삭제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Eden </a:t>
            </a:r>
            <a:r>
              <a:rPr lang="ko-KR" altLang="en-US" sz="1600" dirty="0"/>
              <a:t>영역과 </a:t>
            </a:r>
            <a:r>
              <a:rPr lang="en-US" altLang="ko-KR" sz="1600" dirty="0"/>
              <a:t>Survivor1 </a:t>
            </a:r>
            <a:r>
              <a:rPr lang="ko-KR" altLang="en-US" sz="1600" dirty="0"/>
              <a:t>영역의 메모리가 기준치 이상일 경우</a:t>
            </a:r>
            <a:r>
              <a:rPr lang="en-US" altLang="ko-KR" sz="1600" dirty="0"/>
              <a:t>, Eden </a:t>
            </a:r>
            <a:r>
              <a:rPr lang="ko-KR" altLang="en-US" sz="1600" dirty="0"/>
              <a:t>영역에 생성된 객체와 </a:t>
            </a:r>
            <a:r>
              <a:rPr lang="en-US" altLang="ko-KR" sz="1600" dirty="0"/>
              <a:t>Survivor1 </a:t>
            </a:r>
            <a:r>
              <a:rPr lang="ko-KR" altLang="en-US" sz="1600" dirty="0"/>
              <a:t>영역에 있는 객체 중 참조되고 있는 객체가 있는지 검사한다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참조되고 있는 객체를 </a:t>
            </a:r>
            <a:r>
              <a:rPr lang="en-US" altLang="ko-KR" sz="1600" dirty="0"/>
              <a:t>Survivor2 </a:t>
            </a:r>
            <a:r>
              <a:rPr lang="ko-KR" altLang="en-US" sz="1600" dirty="0"/>
              <a:t>영역에 복사한다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Survivor2 </a:t>
            </a:r>
            <a:r>
              <a:rPr lang="ko-KR" altLang="en-US" sz="1600" dirty="0"/>
              <a:t>영역을 제외한 영역의 객체들을 삭제하고 일정시간 이상 참조되고 있는 객체들을 </a:t>
            </a:r>
            <a:r>
              <a:rPr lang="en-US" altLang="ko-KR" sz="1600" dirty="0"/>
              <a:t>Old </a:t>
            </a:r>
            <a:r>
              <a:rPr lang="ko-KR" altLang="en-US" sz="1600" dirty="0"/>
              <a:t>영역으로 이동시킨다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(Minor GC</a:t>
            </a:r>
            <a:r>
              <a:rPr lang="ko-KR" altLang="en-US" sz="1600" dirty="0"/>
              <a:t>에서 위 과정 반복 수행 </a:t>
            </a:r>
            <a:r>
              <a:rPr lang="en-US" altLang="ko-KR" sz="1600" dirty="0"/>
              <a:t>/ </a:t>
            </a:r>
            <a:r>
              <a:rPr lang="en-US" altLang="ko-KR" sz="1600" dirty="0">
                <a:solidFill>
                  <a:srgbClr val="FF0000"/>
                </a:solidFill>
              </a:rPr>
              <a:t>Survivor 1, 2 </a:t>
            </a:r>
            <a:r>
              <a:rPr lang="ko-KR" altLang="en-US" sz="1600" dirty="0">
                <a:solidFill>
                  <a:srgbClr val="FF0000"/>
                </a:solidFill>
              </a:rPr>
              <a:t>중 하나의 영역은 반드시 비어 있는 것이 정상적인 상태</a:t>
            </a:r>
            <a:r>
              <a:rPr lang="en-US" altLang="ko-KR" sz="1600" dirty="0"/>
              <a:t>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2F78F1-D9D0-47BC-AA80-AAF99A24D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2" y="552456"/>
            <a:ext cx="6643576" cy="210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686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529FB1-4976-465D-BE58-66CE8F8A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602" y="139711"/>
            <a:ext cx="2895896" cy="19266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D0A2C-96E7-43BA-AE53-1D672BCDC0C1}"/>
              </a:ext>
            </a:extLst>
          </p:cNvPr>
          <p:cNvSpPr txBox="1"/>
          <p:nvPr/>
        </p:nvSpPr>
        <p:spPr>
          <a:xfrm>
            <a:off x="267502" y="614548"/>
            <a:ext cx="857250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Full GC</a:t>
            </a:r>
          </a:p>
          <a:p>
            <a:r>
              <a:rPr lang="en-US" altLang="ko-KR" sz="1600" dirty="0"/>
              <a:t>Old</a:t>
            </a:r>
            <a:r>
              <a:rPr lang="ko-KR" altLang="en-US" sz="1600" dirty="0"/>
              <a:t> 영역에서 발생하는 </a:t>
            </a:r>
            <a:r>
              <a:rPr lang="en-US" altLang="ko-KR" sz="1600" dirty="0"/>
              <a:t>GC</a:t>
            </a:r>
            <a:r>
              <a:rPr lang="ko-KR" altLang="en-US" sz="1600" dirty="0"/>
              <a:t>를 </a:t>
            </a:r>
            <a:r>
              <a:rPr lang="en-US" altLang="ko-KR" sz="1600" dirty="0"/>
              <a:t>Full GC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 (GC</a:t>
            </a:r>
            <a:r>
              <a:rPr lang="ko-KR" altLang="en-US" sz="1600" dirty="0"/>
              <a:t>를 수행하는 알고리즘 여러가지 존재함</a:t>
            </a:r>
            <a:r>
              <a:rPr lang="en-US" altLang="ko-KR" sz="1600" dirty="0"/>
              <a:t>, </a:t>
            </a:r>
            <a:r>
              <a:rPr lang="ko-KR" altLang="en-US" sz="1600" dirty="0"/>
              <a:t>블로그 참조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Mark &amp; Compact </a:t>
            </a:r>
            <a:r>
              <a:rPr lang="ko-KR" altLang="en-US" sz="1600" dirty="0"/>
              <a:t>알고리즘을 살펴보면</a:t>
            </a:r>
            <a:r>
              <a:rPr lang="en-US" altLang="ko-KR" sz="1600" dirty="0"/>
              <a:t>, </a:t>
            </a:r>
            <a:r>
              <a:rPr lang="ko-KR" altLang="en-US" sz="1600" dirty="0"/>
              <a:t>객체들의 레퍼런스를 쭉 따라가면서 사용하지 않는 객체들을 </a:t>
            </a:r>
            <a:r>
              <a:rPr lang="en-US" altLang="ko-KR" sz="1600" dirty="0"/>
              <a:t>Mark </a:t>
            </a:r>
            <a:r>
              <a:rPr lang="ko-KR" altLang="en-US" sz="1600" dirty="0"/>
              <a:t>한 뒤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다음번</a:t>
            </a:r>
            <a:r>
              <a:rPr lang="ko-KR" altLang="en-US" sz="1600" dirty="0"/>
              <a:t> 작업에서 사용하는 객체들만 압축해서 </a:t>
            </a:r>
            <a:r>
              <a:rPr lang="ko-KR" altLang="en-US" sz="1600" dirty="0" err="1"/>
              <a:t>모아놓고</a:t>
            </a:r>
            <a:r>
              <a:rPr lang="ko-KR" altLang="en-US" sz="1600" dirty="0"/>
              <a:t> 나머지는 </a:t>
            </a:r>
            <a:r>
              <a:rPr lang="en-US" altLang="ko-KR" sz="1600" dirty="0"/>
              <a:t>Clear </a:t>
            </a:r>
            <a:r>
              <a:rPr lang="ko-KR" altLang="en-US" sz="1600" dirty="0"/>
              <a:t>시킨다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FF0000"/>
                </a:solidFill>
              </a:rPr>
              <a:t>Full GC</a:t>
            </a:r>
            <a:r>
              <a:rPr lang="ko-KR" altLang="en-US" sz="1600" dirty="0">
                <a:solidFill>
                  <a:srgbClr val="FF0000"/>
                </a:solidFill>
              </a:rPr>
              <a:t>는 속도가 매우 느리고</a:t>
            </a:r>
            <a:r>
              <a:rPr lang="en-US" altLang="ko-KR" sz="1600" dirty="0">
                <a:solidFill>
                  <a:srgbClr val="FF0000"/>
                </a:solidFill>
              </a:rPr>
              <a:t>, Full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GC</a:t>
            </a:r>
            <a:r>
              <a:rPr lang="ko-KR" altLang="en-US" sz="1600" dirty="0">
                <a:solidFill>
                  <a:srgbClr val="FF0000"/>
                </a:solidFill>
              </a:rPr>
              <a:t>가 발생하는 순간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자바 어플리케이션이 멈춘다</a:t>
            </a:r>
            <a:r>
              <a:rPr lang="en-US" altLang="ko-KR" sz="1600" dirty="0">
                <a:solidFill>
                  <a:srgbClr val="FF0000"/>
                </a:solidFill>
              </a:rPr>
              <a:t>. (Stop-the-world)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따라서 </a:t>
            </a:r>
            <a:r>
              <a:rPr lang="en-US" altLang="ko-KR" sz="1600" dirty="0">
                <a:solidFill>
                  <a:srgbClr val="FF0000"/>
                </a:solidFill>
              </a:rPr>
              <a:t>Full GC</a:t>
            </a:r>
            <a:r>
              <a:rPr lang="ko-KR" altLang="en-US" sz="1600" dirty="0">
                <a:solidFill>
                  <a:srgbClr val="FF0000"/>
                </a:solidFill>
              </a:rPr>
              <a:t>는 성능과 안정성에 아주 큰 영향을 미친다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600" dirty="0">
                <a:solidFill>
                  <a:srgbClr val="FF0000"/>
                </a:solidFill>
              </a:rPr>
              <a:t>해당 블로그에서 </a:t>
            </a:r>
            <a:r>
              <a:rPr lang="en-US" altLang="ko-KR" sz="1600" dirty="0">
                <a:solidFill>
                  <a:srgbClr val="FF0000"/>
                </a:solidFill>
              </a:rPr>
              <a:t>Minor GC – 0.5</a:t>
            </a:r>
            <a:r>
              <a:rPr lang="ko-KR" altLang="en-US" sz="1600" dirty="0">
                <a:solidFill>
                  <a:srgbClr val="FF0000"/>
                </a:solidFill>
              </a:rPr>
              <a:t>초 이내</a:t>
            </a:r>
            <a:r>
              <a:rPr lang="en-US" altLang="ko-KR" sz="1600" dirty="0">
                <a:solidFill>
                  <a:srgbClr val="FF0000"/>
                </a:solidFill>
              </a:rPr>
              <a:t>, Full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GC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– 3</a:t>
            </a:r>
            <a:r>
              <a:rPr lang="ko-KR" altLang="en-US" sz="1600" dirty="0">
                <a:solidFill>
                  <a:srgbClr val="FF0000"/>
                </a:solidFill>
              </a:rPr>
              <a:t>초로 적어 놓았음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5178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0C338D-3AB7-4C1A-AC69-DA1159015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528637"/>
            <a:ext cx="694372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4AD0F-29E8-4922-8541-746EC79320D7}"/>
              </a:ext>
            </a:extLst>
          </p:cNvPr>
          <p:cNvSpPr txBox="1"/>
          <p:nvPr/>
        </p:nvSpPr>
        <p:spPr>
          <a:xfrm>
            <a:off x="509666" y="374754"/>
            <a:ext cx="1050810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 유튜브 </a:t>
            </a:r>
            <a:r>
              <a:rPr lang="en-US" altLang="ko-KR" dirty="0"/>
              <a:t>&amp; </a:t>
            </a:r>
            <a:r>
              <a:rPr lang="ko-KR" altLang="en-US" dirty="0"/>
              <a:t>블로그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https://www.youtube.com/watch?v=UzaGOXKVhwU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https://www.youtube.com/watch?v=vCKJacN_C3c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https://www.youtube.com/watch?v=MOWjp9UUL54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https://www.youtube.com/channel/UC9LYhJdG5r7jImSUpnp1q1g/search?query=%EB%A9%94%EB%AA%A8%EB%A6%AC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https://www.youtube.com/watch?v=g5yFxKeeW7M&amp;t=661s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https://12bme.tistory.com/142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https://hoonmaro.tistory.com/19</a:t>
            </a:r>
            <a:endParaRPr lang="en-US" altLang="ko-KR" dirty="0"/>
          </a:p>
          <a:p>
            <a:r>
              <a:rPr lang="en-US" altLang="ko-KR" dirty="0">
                <a:hlinkClick r:id="rId9"/>
              </a:rPr>
              <a:t>https://shinjekim.github.io/java/2020/01/06/%EC%9E%90%EB%B0%94%EC%9D%98-%EB%A9%94%EB%AA%A8%EB%A6%AC-%EA%B5%AC%EC%A1%B0/</a:t>
            </a:r>
            <a:endParaRPr lang="en-US" altLang="ko-KR" dirty="0"/>
          </a:p>
          <a:p>
            <a:r>
              <a:rPr lang="en-US" altLang="ko-KR" dirty="0">
                <a:hlinkClick r:id="rId10"/>
              </a:rPr>
              <a:t>https://medium.com/@joongwon/string-%EC%9D%98-%EB%A9%94%EB%AA%A8%EB%A6%AC%EC%97%90-%EB%8C%80%ED%95%9C-%EA%B3%A0%EC%B0%B0-57af94cbb6bc</a:t>
            </a:r>
            <a:endParaRPr lang="en-US" altLang="ko-KR" dirty="0"/>
          </a:p>
          <a:p>
            <a:r>
              <a:rPr lang="en-US" altLang="ko-KR" dirty="0">
                <a:hlinkClick r:id="rId11"/>
              </a:rPr>
              <a:t>https://12bme.tistory.com/382</a:t>
            </a:r>
            <a:endParaRPr lang="en-US" altLang="ko-KR" dirty="0"/>
          </a:p>
          <a:p>
            <a:r>
              <a:rPr lang="en-US" altLang="ko-KR" dirty="0">
                <a:hlinkClick r:id="rId12"/>
              </a:rPr>
              <a:t>https://juyoung-1008.tistory.com/56</a:t>
            </a:r>
            <a:endParaRPr lang="en-US" altLang="ko-KR" dirty="0"/>
          </a:p>
          <a:p>
            <a:r>
              <a:rPr lang="en-US" altLang="ko-KR" dirty="0">
                <a:hlinkClick r:id="rId13"/>
              </a:rPr>
              <a:t>https://starkying.tistory.com/entry/what-is-java-string-pool</a:t>
            </a:r>
            <a:endParaRPr lang="en-US" altLang="ko-KR" dirty="0"/>
          </a:p>
          <a:p>
            <a:r>
              <a:rPr lang="en-US" altLang="ko-KR" dirty="0">
                <a:hlinkClick r:id="rId14"/>
              </a:rPr>
              <a:t>https://m.blog.naver.com/PostView.nhn?blogId=kbh3983&amp;logNo=220967456151&amp;proxyReferer=https:%2F%2Fwww.google.com%2F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47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50C30D-81FF-4491-8632-519A51D91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3" y="341794"/>
            <a:ext cx="11847094" cy="630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9795757-C1A8-40E6-8AD2-B7E58A658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79" y="1640519"/>
            <a:ext cx="6522871" cy="4762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9E8074-454D-4794-AA77-608FC7A193CB}"/>
              </a:ext>
            </a:extLst>
          </p:cNvPr>
          <p:cNvSpPr txBox="1"/>
          <p:nvPr/>
        </p:nvSpPr>
        <p:spPr>
          <a:xfrm>
            <a:off x="231833" y="606027"/>
            <a:ext cx="7179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코틀린은</a:t>
            </a:r>
            <a:r>
              <a:rPr lang="ko-KR" altLang="en-US" b="1" dirty="0"/>
              <a:t> 자바와 </a:t>
            </a:r>
            <a:r>
              <a:rPr lang="en-US" altLang="ko-KR" b="1" dirty="0"/>
              <a:t>100% </a:t>
            </a:r>
            <a:r>
              <a:rPr lang="ko-KR" altLang="en-US" b="1" dirty="0"/>
              <a:t>호환된다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자바와 </a:t>
            </a:r>
            <a:r>
              <a:rPr lang="ko-KR" altLang="en-US" dirty="0" err="1"/>
              <a:t>코틀린</a:t>
            </a:r>
            <a:r>
              <a:rPr lang="ko-KR" altLang="en-US" dirty="0"/>
              <a:t> 둘 다 컴파일 시 </a:t>
            </a:r>
            <a:r>
              <a:rPr lang="en-US" altLang="ko-KR" dirty="0"/>
              <a:t>Byte Code</a:t>
            </a:r>
            <a:r>
              <a:rPr lang="ko-KR" altLang="en-US" dirty="0"/>
              <a:t>가 생성되기 때문이다</a:t>
            </a:r>
            <a:r>
              <a:rPr lang="en-US" altLang="ko-KR" dirty="0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9E7F21-6611-4022-A0B3-CDC2F8B17E08}"/>
              </a:ext>
            </a:extLst>
          </p:cNvPr>
          <p:cNvSpPr/>
          <p:nvPr/>
        </p:nvSpPr>
        <p:spPr>
          <a:xfrm>
            <a:off x="231833" y="1549889"/>
            <a:ext cx="6345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Java</a:t>
            </a:r>
            <a:r>
              <a:rPr lang="ko-KR" altLang="en-US" b="1" dirty="0"/>
              <a:t>는 </a:t>
            </a:r>
            <a:r>
              <a:rPr lang="en-US" altLang="ko-KR" b="1" dirty="0"/>
              <a:t>Compilation</a:t>
            </a:r>
            <a:r>
              <a:rPr lang="ko-KR" altLang="en-US" b="1" dirty="0"/>
              <a:t>과 </a:t>
            </a:r>
            <a:r>
              <a:rPr lang="en-US" altLang="ko-KR" b="1" dirty="0" err="1"/>
              <a:t>Interpertation</a:t>
            </a:r>
            <a:r>
              <a:rPr lang="ko-KR" altLang="en-US" b="1" dirty="0"/>
              <a:t>의 특징을 둘 다 가짐</a:t>
            </a:r>
            <a:endParaRPr lang="en-US" altLang="ko-KR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717534-D744-4809-AE5A-1D49521A9B8F}"/>
              </a:ext>
            </a:extLst>
          </p:cNvPr>
          <p:cNvSpPr/>
          <p:nvPr/>
        </p:nvSpPr>
        <p:spPr>
          <a:xfrm>
            <a:off x="4392524" y="3011904"/>
            <a:ext cx="2553708" cy="20854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5C69A43-19FC-4295-A607-51A3151FA0A8}"/>
              </a:ext>
            </a:extLst>
          </p:cNvPr>
          <p:cNvSpPr/>
          <p:nvPr/>
        </p:nvSpPr>
        <p:spPr>
          <a:xfrm>
            <a:off x="4523874" y="5005285"/>
            <a:ext cx="914400" cy="2121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58A9CC-0977-40E1-B740-EBF3254EEE42}"/>
              </a:ext>
            </a:extLst>
          </p:cNvPr>
          <p:cNvSpPr/>
          <p:nvPr/>
        </p:nvSpPr>
        <p:spPr>
          <a:xfrm>
            <a:off x="231833" y="2881913"/>
            <a:ext cx="4160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Compilation : java, </a:t>
            </a:r>
            <a:r>
              <a:rPr lang="en-US" altLang="ko-KR" dirty="0" err="1"/>
              <a:t>kotlin</a:t>
            </a:r>
            <a:r>
              <a:rPr lang="en-US" altLang="ko-KR" dirty="0"/>
              <a:t> -&gt;byte code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DECEE0-1798-4BC2-B129-9D8914C25DAF}"/>
              </a:ext>
            </a:extLst>
          </p:cNvPr>
          <p:cNvSpPr/>
          <p:nvPr/>
        </p:nvSpPr>
        <p:spPr>
          <a:xfrm>
            <a:off x="231833" y="500528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Interpretation : byte code -&gt; </a:t>
            </a:r>
            <a:r>
              <a:rPr lang="ko-KR" altLang="en-US" dirty="0"/>
              <a:t>기계어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7323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자바 메모리 구조">
            <a:extLst>
              <a:ext uri="{FF2B5EF4-FFF2-40B4-BE49-F238E27FC236}">
                <a16:creationId xmlns:a16="http://schemas.microsoft.com/office/drawing/2014/main" id="{6D8A9D09-23B1-47B7-936D-C6F73C3D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20" y="1080655"/>
            <a:ext cx="5460930" cy="50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696C5D9-B600-46E9-9899-F8982599D559}"/>
              </a:ext>
            </a:extLst>
          </p:cNvPr>
          <p:cNvSpPr/>
          <p:nvPr/>
        </p:nvSpPr>
        <p:spPr>
          <a:xfrm>
            <a:off x="350802" y="275503"/>
            <a:ext cx="3581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자바 실행과정과 </a:t>
            </a:r>
            <a:r>
              <a:rPr lang="en-US" altLang="ko-KR" b="1" dirty="0">
                <a:solidFill>
                  <a:srgbClr val="000000"/>
                </a:solidFill>
                <a:latin typeface="Noto Sans KR"/>
              </a:rPr>
              <a:t>JVM </a:t>
            </a:r>
            <a:r>
              <a:rPr lang="ko-KR" altLang="en-US" b="1" dirty="0">
                <a:solidFill>
                  <a:srgbClr val="000000"/>
                </a:solidFill>
                <a:latin typeface="Noto Sans KR"/>
              </a:rPr>
              <a:t>메모리 구조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C65DD6A-D346-4C26-98D2-4EE66DAE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552" y="1917185"/>
            <a:ext cx="5715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91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14ADD-62A4-46A3-AC22-CBF34EFD571F}"/>
              </a:ext>
            </a:extLst>
          </p:cNvPr>
          <p:cNvSpPr txBox="1"/>
          <p:nvPr/>
        </p:nvSpPr>
        <p:spPr>
          <a:xfrm>
            <a:off x="498764" y="220291"/>
            <a:ext cx="351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Runtime Data Area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2D3AA2-8252-4DE7-9EE6-990E0BECB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75" y="698299"/>
            <a:ext cx="6200450" cy="576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6EB73-73D4-4FA8-823E-9A7ABFACCB6E}"/>
              </a:ext>
            </a:extLst>
          </p:cNvPr>
          <p:cNvSpPr txBox="1"/>
          <p:nvPr/>
        </p:nvSpPr>
        <p:spPr>
          <a:xfrm>
            <a:off x="7010399" y="3581608"/>
            <a:ext cx="4971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Runtime Data Area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가지 영역으로 분류됨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클래스 영역 </a:t>
            </a:r>
            <a:r>
              <a:rPr lang="en-US" altLang="ko-KR" dirty="0"/>
              <a:t>(Method Area, Code Area, Static Area</a:t>
            </a:r>
            <a:r>
              <a:rPr lang="ko-KR" altLang="en-US" dirty="0"/>
              <a:t>로도 </a:t>
            </a:r>
            <a:r>
              <a:rPr lang="ko-KR" altLang="en-US" dirty="0" err="1"/>
              <a:t>불려짐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스택 영역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  <a:endParaRPr lang="en-US" altLang="ko-KR" dirty="0"/>
          </a:p>
          <a:p>
            <a:r>
              <a:rPr lang="en-US" altLang="ko-KR" dirty="0"/>
              <a:t>- Native </a:t>
            </a:r>
            <a:r>
              <a:rPr lang="ko-KR" altLang="en-US" dirty="0"/>
              <a:t>메소드 영역</a:t>
            </a:r>
            <a:endParaRPr lang="en-US" altLang="ko-KR" dirty="0"/>
          </a:p>
          <a:p>
            <a:r>
              <a:rPr lang="en-US" altLang="ko-KR" dirty="0"/>
              <a:t>- PC </a:t>
            </a:r>
            <a:r>
              <a:rPr lang="ko-KR" altLang="en-US" dirty="0"/>
              <a:t>레지스터</a:t>
            </a:r>
            <a:endParaRPr lang="en-US" altLang="ko-KR" dirty="0"/>
          </a:p>
        </p:txBody>
      </p:sp>
      <p:pic>
        <p:nvPicPr>
          <p:cNvPr id="7" name="Picture 2" descr="자바 메모리 구조">
            <a:extLst>
              <a:ext uri="{FF2B5EF4-FFF2-40B4-BE49-F238E27FC236}">
                <a16:creationId xmlns:a16="http://schemas.microsoft.com/office/drawing/2014/main" id="{25E497CF-4ADF-46EE-9AAC-B09EE7DCD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382" y="220291"/>
            <a:ext cx="2588820" cy="238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ABA7243-444C-4276-9DCB-6A222D1A7E12}"/>
              </a:ext>
            </a:extLst>
          </p:cNvPr>
          <p:cNvSpPr/>
          <p:nvPr/>
        </p:nvSpPr>
        <p:spPr>
          <a:xfrm>
            <a:off x="9458696" y="1995054"/>
            <a:ext cx="2458191" cy="41563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4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CF419A-8E81-4FC0-A8DB-41525331CDDB}"/>
              </a:ext>
            </a:extLst>
          </p:cNvPr>
          <p:cNvSpPr/>
          <p:nvPr/>
        </p:nvSpPr>
        <p:spPr>
          <a:xfrm>
            <a:off x="311005" y="418007"/>
            <a:ext cx="551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클래스 영역 </a:t>
            </a:r>
            <a:r>
              <a:rPr lang="en-US" altLang="ko-KR" dirty="0"/>
              <a:t>(Method Area, Code Area, Static Area)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C9B546-9441-447B-8436-04FCFB728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05" y="1526145"/>
            <a:ext cx="5282273" cy="35517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B40EE-0EA0-4FCC-B3F3-8AFFA837A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026" y="1611995"/>
            <a:ext cx="659872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8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CF419A-8E81-4FC0-A8DB-41525331CDDB}"/>
              </a:ext>
            </a:extLst>
          </p:cNvPr>
          <p:cNvSpPr/>
          <p:nvPr/>
        </p:nvSpPr>
        <p:spPr>
          <a:xfrm>
            <a:off x="311005" y="418007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 영역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7C9D8-A9F8-4152-8086-09DB5761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85" y="787339"/>
            <a:ext cx="8382000" cy="4933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AC9BDF-32CB-40CB-8E4D-8C3C0CC53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279" y="5414045"/>
            <a:ext cx="4074721" cy="144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CF419A-8E81-4FC0-A8DB-41525331CDDB}"/>
              </a:ext>
            </a:extLst>
          </p:cNvPr>
          <p:cNvSpPr/>
          <p:nvPr/>
        </p:nvSpPr>
        <p:spPr>
          <a:xfrm>
            <a:off x="311005" y="41800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</a:t>
            </a:r>
            <a:r>
              <a:rPr lang="ko-KR" altLang="en-US" dirty="0"/>
              <a:t> 영역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258451-70DA-4514-B347-ADA808CA6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04" y="1018310"/>
            <a:ext cx="8405449" cy="3577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6F4335-5AA2-4ADF-ACA5-37E46CA27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88" y="3728852"/>
            <a:ext cx="6111308" cy="27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5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17E6938-6649-4C05-A37A-D7C1E0DC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7" y="187565"/>
            <a:ext cx="10541385" cy="6236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91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0A64889-93D3-4065-B529-DCDAD944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2" y="1564404"/>
            <a:ext cx="7191375" cy="4181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546B3-76F3-4EC9-9168-2644B615621B}"/>
              </a:ext>
            </a:extLst>
          </p:cNvPr>
          <p:cNvSpPr txBox="1"/>
          <p:nvPr/>
        </p:nvSpPr>
        <p:spPr>
          <a:xfrm>
            <a:off x="296883" y="194986"/>
            <a:ext cx="351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String Pool</a:t>
            </a:r>
          </a:p>
          <a:p>
            <a:r>
              <a:rPr lang="en-US" altLang="ko-KR" dirty="0"/>
              <a:t>String </a:t>
            </a:r>
            <a:r>
              <a:rPr lang="ko-KR" altLang="en-US" dirty="0"/>
              <a:t>생성 방식</a:t>
            </a:r>
          </a:p>
        </p:txBody>
      </p:sp>
    </p:spTree>
    <p:extLst>
      <p:ext uri="{BB962C8B-B14F-4D97-AF65-F5344CB8AC3E}">
        <p14:creationId xmlns:p14="http://schemas.microsoft.com/office/powerpoint/2010/main" val="311926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1776</Words>
  <Application>Microsoft Office PowerPoint</Application>
  <PresentationFormat>와이드스크린</PresentationFormat>
  <Paragraphs>168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변 영빈</dc:creator>
  <cp:lastModifiedBy>변 영빈</cp:lastModifiedBy>
  <cp:revision>204</cp:revision>
  <dcterms:created xsi:type="dcterms:W3CDTF">2020-11-29T09:33:06Z</dcterms:created>
  <dcterms:modified xsi:type="dcterms:W3CDTF">2020-12-19T15:56:53Z</dcterms:modified>
</cp:coreProperties>
</file>