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84" r:id="rId4"/>
    <p:sldId id="279" r:id="rId5"/>
    <p:sldId id="292" r:id="rId6"/>
    <p:sldId id="293" r:id="rId7"/>
    <p:sldId id="294" r:id="rId8"/>
    <p:sldId id="288" r:id="rId9"/>
    <p:sldId id="290" r:id="rId10"/>
    <p:sldId id="297" r:id="rId11"/>
    <p:sldId id="295" r:id="rId12"/>
    <p:sldId id="296" r:id="rId13"/>
    <p:sldId id="289" r:id="rId14"/>
    <p:sldId id="291" r:id="rId15"/>
    <p:sldId id="298" r:id="rId16"/>
    <p:sldId id="299" r:id="rId17"/>
    <p:sldId id="280" r:id="rId18"/>
  </p:sldIdLst>
  <p:sldSz cx="9144000" cy="6858000" type="screen4x3"/>
  <p:notesSz cx="6797675" cy="9874250"/>
  <p:embeddedFontLst>
    <p:embeddedFont>
      <p:font typeface="a고딕13" panose="02020600000000000000" pitchFamily="18" charset="-127"/>
      <p:regular r:id="rId21"/>
    </p:embeddedFont>
    <p:embeddedFont>
      <p:font typeface="Garamond" panose="02020404030301010803" pitchFamily="18" charset="0"/>
      <p:regular r:id="rId22"/>
      <p:bold r:id="rId23"/>
      <p:italic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ghyoon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8B5EE"/>
    <a:srgbClr val="5283BE"/>
    <a:srgbClr val="2D872D"/>
    <a:srgbClr val="339933"/>
    <a:srgbClr val="008000"/>
    <a:srgbClr val="0000C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595" autoAdjust="0"/>
  </p:normalViewPr>
  <p:slideViewPr>
    <p:cSldViewPr>
      <p:cViewPr varScale="1">
        <p:scale>
          <a:sx n="108" d="100"/>
          <a:sy n="108" d="100"/>
        </p:scale>
        <p:origin x="18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720" y="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7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ADB25-7E86-4E0F-8877-59096451D42B}" type="datetimeFigureOut">
              <a:rPr lang="ko-KR" altLang="en-US" smtClean="0">
                <a:latin typeface="a고딕13" panose="02020600000000000000" pitchFamily="18" charset="-127"/>
                <a:ea typeface="a고딕13" panose="02020600000000000000" pitchFamily="18" charset="-127"/>
              </a:rPr>
              <a:pPr/>
              <a:t>2020-04-17</a:t>
            </a:fld>
            <a:endParaRPr lang="ko-KR" altLang="en-US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4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7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FD475-936A-4B3B-A772-DD1B482B4D22}" type="slidenum">
              <a:rPr lang="ko-KR" altLang="en-US" smtClean="0">
                <a:latin typeface="a고딕13" panose="02020600000000000000" pitchFamily="18" charset="-127"/>
                <a:ea typeface="a고딕13" panose="02020600000000000000" pitchFamily="18" charset="-127"/>
              </a:rPr>
              <a:pPr/>
              <a:t>‹#›</a:t>
            </a:fld>
            <a:endParaRPr lang="ko-KR" altLang="en-US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222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7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</a:lstStyle>
          <a:p>
            <a:fld id="{F947FFC7-3956-4E79-B489-7E85D07B33FA}" type="datetimeFigureOut">
              <a:rPr lang="ko-KR" altLang="en-US" smtClean="0"/>
              <a:pPr/>
              <a:t>2020-04-17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71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7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</a:lstStyle>
          <a:p>
            <a:fld id="{B817F8DF-9A9E-4C77-BEF6-82E2B54E81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24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a고딕13" panose="02020600000000000000" pitchFamily="18" charset="-127"/>
        <a:ea typeface="a고딕13" panose="02020600000000000000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a고딕13" panose="02020600000000000000" pitchFamily="18" charset="-127"/>
        <a:ea typeface="a고딕13" panose="02020600000000000000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a고딕13" panose="02020600000000000000" pitchFamily="18" charset="-127"/>
        <a:ea typeface="a고딕13" panose="02020600000000000000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a고딕13" panose="02020600000000000000" pitchFamily="18" charset="-127"/>
        <a:ea typeface="a고딕13" panose="02020600000000000000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a고딕13" panose="02020600000000000000" pitchFamily="18" charset="-127"/>
        <a:ea typeface="a고딕13" panose="02020600000000000000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gif"/><Relationship Id="rId4" Type="http://schemas.openxmlformats.org/officeDocument/2006/relationships/hyperlink" Target="http://www.konkuk.ac.kr/img/Intro/UI_Mark_2011.jpg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://postfiles15.naver.net/20100310_222/roaltlf_1268221075581IHeaj_jpg/10-7.%ED%99%A9%EC%86%8C%EC%83%81_roaltlf.jpg?type=w2"/>
          <p:cNvPicPr>
            <a:picLocks noChangeAspect="1" noChangeArrowheads="1"/>
          </p:cNvPicPr>
          <p:nvPr userDrawn="1"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brightnessContrast bright="57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88" t="15981" r="7563" b="14636"/>
          <a:stretch/>
        </p:blipFill>
        <p:spPr bwMode="auto">
          <a:xfrm>
            <a:off x="0" y="3200503"/>
            <a:ext cx="6181751" cy="36810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3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  <a:ea typeface="맑은 고딕" panose="020B0503020000020004" pitchFamily="50" charset="-127"/>
              </a:defRPr>
            </a:lvl1pPr>
          </a:lstStyle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8" name="Picture 4" descr="건대로고">
            <a:hlinkClick r:id="rId4"/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02"/>
          <a:stretch/>
        </p:blipFill>
        <p:spPr bwMode="auto">
          <a:xfrm>
            <a:off x="242739" y="188640"/>
            <a:ext cx="1304925" cy="132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71414"/>
            <a:ext cx="8715436" cy="571504"/>
          </a:xfrm>
        </p:spPr>
        <p:txBody>
          <a:bodyPr>
            <a:noAutofit/>
          </a:bodyPr>
          <a:lstStyle>
            <a:lvl1pPr algn="r">
              <a:defRPr sz="32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5500726"/>
          </a:xfrm>
        </p:spPr>
        <p:txBody>
          <a:bodyPr>
            <a:normAutofit/>
          </a:bodyPr>
          <a:lstStyle>
            <a:lvl1pPr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  <a:defRPr sz="2800" b="1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79512" y="6476462"/>
            <a:ext cx="7416824" cy="365125"/>
          </a:xfrm>
        </p:spPr>
        <p:txBody>
          <a:bodyPr/>
          <a:lstStyle>
            <a:lvl1pPr algn="l">
              <a:defRPr lang="ko-KR" altLang="en-US" sz="1200" b="1" kern="1200" dirty="0">
                <a:solidFill>
                  <a:schemeClr val="tx1"/>
                </a:solidFill>
                <a:latin typeface="Garamond" panose="02020404030301010803" pitchFamily="18" charset="0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 dirty="0"/>
              <a:t>Business Intelligence &amp; Data Analytics Lab., Dept. of IE (https://sites.google.com/view/kkbizintelligence/)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24878" y="5992833"/>
            <a:ext cx="70484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250825" y="687388"/>
            <a:ext cx="86423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250825" y="750436"/>
            <a:ext cx="86423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261938" y="6500813"/>
            <a:ext cx="86423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>
            <a:off x="260350" y="6437764"/>
            <a:ext cx="86423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Picture 2" descr="건대영문로고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43"/>
          <a:stretch/>
        </p:blipFill>
        <p:spPr bwMode="auto">
          <a:xfrm>
            <a:off x="8047645" y="6514158"/>
            <a:ext cx="893217" cy="32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ko-KR" altLang="en-US" sz="1200" b="1" i="1" kern="1200" smtClean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n-cs"/>
              </a:defRPr>
            </a:lvl1pPr>
          </a:lstStyle>
          <a:p>
            <a:fld id="{83EB4A15-76DA-47EC-BE9C-6ADD1B7CDEB5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</a:lstStyle>
          <a:p>
            <a:r>
              <a:rPr lang="en-US" altLang="ko-KR" dirty="0"/>
              <a:t>Business Intelligence &amp; Data Analytics Lab., Dept. of IE (https://sites.google.com/view/kkbizintelligence/)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</a:lstStyle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고딕13" panose="02020600000000000000" pitchFamily="18" charset="-127"/>
          <a:ea typeface="a고딕13" panose="02020600000000000000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고딕13" panose="02020600000000000000" pitchFamily="18" charset="-127"/>
          <a:ea typeface="a고딕13" panose="02020600000000000000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고딕13" panose="02020600000000000000" pitchFamily="18" charset="-127"/>
          <a:ea typeface="a고딕13" panose="02020600000000000000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고딕13" panose="02020600000000000000" pitchFamily="18" charset="-127"/>
          <a:ea typeface="a고딕13" panose="02020600000000000000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고딕13" panose="02020600000000000000" pitchFamily="18" charset="-127"/>
          <a:ea typeface="a고딕13" panose="02020600000000000000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고딕13" panose="02020600000000000000" pitchFamily="18" charset="-127"/>
          <a:ea typeface="a고딕13" panose="02020600000000000000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view/kkbizintelligenc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863006D-11F6-4EB3-8574-0DCACCF00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512168"/>
          </a:xfrm>
        </p:spPr>
        <p:txBody>
          <a:bodyPr>
            <a:noAutofit/>
          </a:bodyPr>
          <a:lstStyle/>
          <a:p>
            <a:r>
              <a:rPr lang="en-US" altLang="ko-KR" sz="5400" dirty="0">
                <a:latin typeface="Garamond" panose="02020404030301010803" pitchFamily="18" charset="0"/>
              </a:rPr>
              <a:t>Data analytics lab.</a:t>
            </a:r>
            <a:endParaRPr lang="ko-KR" altLang="en-US" sz="5400" dirty="0">
              <a:latin typeface="Garamond" panose="02020404030301010803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F73A90-B982-4FBF-80F7-8B43AD9FAF09}"/>
              </a:ext>
            </a:extLst>
          </p:cNvPr>
          <p:cNvSpPr/>
          <p:nvPr/>
        </p:nvSpPr>
        <p:spPr>
          <a:xfrm>
            <a:off x="1884697" y="2924944"/>
            <a:ext cx="537461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HY울릉도M" pitchFamily="18" charset="-127"/>
              </a:rPr>
              <a:t>Association rule mining</a:t>
            </a:r>
          </a:p>
          <a:p>
            <a:pPr algn="ctr"/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HY울릉도M" pitchFamily="18" charset="-127"/>
              </a:rPr>
              <a:t>&amp; Link prediction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HY울릉도M" pitchFamily="18" charset="-127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28624FBC-951D-4B67-9E5A-1E6F9B2A0538}"/>
              </a:ext>
            </a:extLst>
          </p:cNvPr>
          <p:cNvSpPr txBox="1">
            <a:spLocks/>
          </p:cNvSpPr>
          <p:nvPr/>
        </p:nvSpPr>
        <p:spPr>
          <a:xfrm>
            <a:off x="107504" y="4869160"/>
            <a:ext cx="884907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b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3" panose="02020600000000000000" pitchFamily="18" charset="-127"/>
                <a:ea typeface="a고딕13" panose="02020600000000000000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ko-KR" dirty="0">
              <a:latin typeface="Garamond" panose="02020404030301010803" pitchFamily="18" charset="0"/>
            </a:endParaRPr>
          </a:p>
          <a:p>
            <a:pPr algn="r"/>
            <a:r>
              <a:rPr lang="en-US" altLang="ko-KR" dirty="0">
                <a:latin typeface="Garamond" panose="02020404030301010803" pitchFamily="18" charset="0"/>
              </a:rPr>
              <a:t>Professor </a:t>
            </a:r>
            <a:r>
              <a:rPr lang="en-US" altLang="ko-KR" dirty="0" err="1">
                <a:latin typeface="Garamond" panose="02020404030301010803" pitchFamily="18" charset="0"/>
              </a:rPr>
              <a:t>Janghyeok</a:t>
            </a:r>
            <a:r>
              <a:rPr lang="en-US" altLang="ko-KR" dirty="0">
                <a:latin typeface="Garamond" panose="02020404030301010803" pitchFamily="18" charset="0"/>
              </a:rPr>
              <a:t> Yoon</a:t>
            </a:r>
          </a:p>
          <a:p>
            <a:pPr algn="r"/>
            <a:r>
              <a:rPr lang="en-US" altLang="ko-KR" sz="2000" dirty="0">
                <a:latin typeface="Garamond" panose="02020404030301010803" pitchFamily="18" charset="0"/>
              </a:rPr>
              <a:t>Business Intelligence and Data Analytics Lab. @</a:t>
            </a:r>
            <a:r>
              <a:rPr lang="en-US" altLang="ko-KR" sz="2000" dirty="0" err="1">
                <a:latin typeface="Garamond" panose="02020404030301010803" pitchFamily="18" charset="0"/>
              </a:rPr>
              <a:t>Konkuk</a:t>
            </a:r>
            <a:r>
              <a:rPr lang="en-US" altLang="ko-KR" sz="2000" dirty="0">
                <a:latin typeface="Garamond" panose="02020404030301010803" pitchFamily="18" charset="0"/>
              </a:rPr>
              <a:t> Univ.</a:t>
            </a:r>
          </a:p>
          <a:p>
            <a:pPr algn="r"/>
            <a:r>
              <a:rPr lang="en-US" altLang="ko-KR" sz="2000" dirty="0">
                <a:latin typeface="Garamond" panose="02020404030301010803" pitchFamily="18" charset="0"/>
                <a:hlinkClick r:id="rId2"/>
              </a:rPr>
              <a:t>https://sites.google.com/view/kkbizintelligence</a:t>
            </a:r>
            <a:r>
              <a:rPr lang="en-US" altLang="ko-KR" sz="2000" dirty="0">
                <a:latin typeface="Garamond" panose="020204040303010108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0964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5135-7DF2-46F7-A9E5-D4D4C323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링크 </a:t>
            </a:r>
            <a:r>
              <a:rPr lang="ko-KR" altLang="en-US" dirty="0" err="1"/>
              <a:t>프레딕션의</a:t>
            </a:r>
            <a:r>
              <a:rPr lang="ko-KR" altLang="en-US" dirty="0"/>
              <a:t> 성능</a:t>
            </a:r>
            <a:endParaRPr lang="en-US" altLang="ko-KR" dirty="0"/>
          </a:p>
          <a:p>
            <a:pPr lvl="1"/>
            <a:r>
              <a:rPr lang="ko-KR" altLang="en-US" dirty="0"/>
              <a:t>링크 </a:t>
            </a:r>
            <a:r>
              <a:rPr lang="ko-KR" altLang="en-US" dirty="0" err="1"/>
              <a:t>프레딕션을</a:t>
            </a:r>
            <a:r>
              <a:rPr lang="ko-KR" altLang="en-US" dirty="0"/>
              <a:t> 통해</a:t>
            </a:r>
            <a:r>
              <a:rPr lang="en-US" altLang="ko-KR" dirty="0"/>
              <a:t>, </a:t>
            </a:r>
            <a:r>
              <a:rPr lang="ko-KR" altLang="en-US" dirty="0"/>
              <a:t>예측된 </a:t>
            </a:r>
            <a:r>
              <a:rPr lang="ko-KR" altLang="en-US" dirty="0" err="1"/>
              <a:t>쌍대</a:t>
            </a:r>
            <a:r>
              <a:rPr lang="ko-KR" altLang="en-US" dirty="0"/>
              <a:t> 노드 간의 </a:t>
            </a:r>
            <a:r>
              <a:rPr lang="en-US" altLang="ko-KR" dirty="0"/>
              <a:t>‘</a:t>
            </a:r>
            <a:r>
              <a:rPr lang="ko-KR" altLang="en-US" dirty="0"/>
              <a:t>연결 가능성</a:t>
            </a:r>
            <a:r>
              <a:rPr lang="en-US" altLang="ko-KR" dirty="0"/>
              <a:t>’</a:t>
            </a:r>
            <a:r>
              <a:rPr lang="ko-KR" altLang="en-US" dirty="0"/>
              <a:t>을 평가하기 위해서 분석 구간에 따른 네트워크 변화를 추적</a:t>
            </a:r>
            <a:endParaRPr lang="en-US" altLang="ko-KR" dirty="0"/>
          </a:p>
          <a:p>
            <a:pPr lvl="1"/>
            <a:r>
              <a:rPr lang="ko-KR" altLang="en-US" dirty="0"/>
              <a:t>연결 가능성이 높다고 예측한 </a:t>
            </a:r>
            <a:r>
              <a:rPr lang="ko-KR" altLang="en-US" dirty="0" err="1"/>
              <a:t>쌍대</a:t>
            </a:r>
            <a:r>
              <a:rPr lang="ko-KR" altLang="en-US" dirty="0"/>
              <a:t> 노드 사이에 링크가 시간이 지나</a:t>
            </a:r>
            <a:r>
              <a:rPr lang="en-US" altLang="ko-KR" dirty="0"/>
              <a:t>, </a:t>
            </a:r>
            <a:r>
              <a:rPr lang="ko-KR" altLang="en-US" dirty="0"/>
              <a:t>생성되면 예측 성공</a:t>
            </a:r>
            <a:endParaRPr lang="en-US" altLang="ko-KR" dirty="0"/>
          </a:p>
          <a:p>
            <a:pPr lvl="2"/>
            <a:r>
              <a:rPr lang="ko-KR" altLang="en-US" b="0" dirty="0"/>
              <a:t>따라서</a:t>
            </a:r>
            <a:r>
              <a:rPr lang="en-US" altLang="ko-KR" b="0" dirty="0"/>
              <a:t>, </a:t>
            </a:r>
            <a:r>
              <a:rPr lang="ko-KR" altLang="en-US" b="0" dirty="0"/>
              <a:t>링크 </a:t>
            </a:r>
            <a:r>
              <a:rPr lang="ko-KR" altLang="en-US" b="0" dirty="0" err="1"/>
              <a:t>프레딕션은</a:t>
            </a:r>
            <a:r>
              <a:rPr lang="ko-KR" altLang="en-US" b="0" dirty="0"/>
              <a:t> 데이터 셋을 최소 </a:t>
            </a:r>
            <a:r>
              <a:rPr lang="en-US" altLang="ko-KR" b="0" dirty="0"/>
              <a:t>2</a:t>
            </a:r>
            <a:r>
              <a:rPr lang="ko-KR" altLang="en-US" b="0" dirty="0"/>
              <a:t>개 분석구간에 대해 준비하여 분석 및 검증함</a:t>
            </a:r>
            <a:endParaRPr lang="en-US" altLang="ko-KR" b="0" dirty="0"/>
          </a:p>
          <a:p>
            <a:pPr lvl="3"/>
            <a:r>
              <a:rPr lang="ko-KR" altLang="en-US" b="0" dirty="0"/>
              <a:t>즉</a:t>
            </a:r>
            <a:r>
              <a:rPr lang="en-US" altLang="ko-KR" b="0" dirty="0"/>
              <a:t>, </a:t>
            </a:r>
            <a:r>
              <a:rPr lang="ko-KR" altLang="en-US" b="0" dirty="0"/>
              <a:t>예측된 강도를 실제 연결 여부와 비교</a:t>
            </a:r>
            <a:endParaRPr lang="en-US" altLang="ko-KR" b="0" dirty="0"/>
          </a:p>
          <a:p>
            <a:pPr lvl="3"/>
            <a:r>
              <a:rPr lang="ko-KR" altLang="en-US" b="0" dirty="0"/>
              <a:t>추가적으로</a:t>
            </a:r>
            <a:r>
              <a:rPr lang="en-US" altLang="ko-KR" b="0" dirty="0"/>
              <a:t>, </a:t>
            </a:r>
            <a:r>
              <a:rPr lang="ko-KR" altLang="en-US" b="0" dirty="0"/>
              <a:t>예측 강도와 중심성 간의 상관관계를 분석하기도 함</a:t>
            </a:r>
            <a:endParaRPr lang="en-US" altLang="ko-KR" b="0" dirty="0"/>
          </a:p>
          <a:p>
            <a:pPr lvl="2"/>
            <a:r>
              <a:rPr lang="ko-KR" altLang="en-US" b="0" dirty="0"/>
              <a:t>링크 </a:t>
            </a:r>
            <a:r>
              <a:rPr lang="ko-KR" altLang="en-US" b="0" dirty="0" err="1"/>
              <a:t>프레딕션이</a:t>
            </a:r>
            <a:r>
              <a:rPr lang="ko-KR" altLang="en-US" b="0" dirty="0"/>
              <a:t> 모든 </a:t>
            </a:r>
            <a:r>
              <a:rPr lang="ko-KR" altLang="en-US" b="0" dirty="0" err="1"/>
              <a:t>쌍대</a:t>
            </a:r>
            <a:r>
              <a:rPr lang="ko-KR" altLang="en-US" b="0" dirty="0"/>
              <a:t> 노드에 대하여</a:t>
            </a:r>
            <a:r>
              <a:rPr lang="en-US" altLang="ko-KR" b="0" dirty="0"/>
              <a:t>, </a:t>
            </a:r>
            <a:r>
              <a:rPr lang="ko-KR" altLang="en-US" b="0" dirty="0"/>
              <a:t>링크를 예측하기 때문에 관심 노드에 대해서만 분석을 진행하는 경우도 다수 존재</a:t>
            </a:r>
            <a:endParaRPr lang="en-US" altLang="ko-KR" b="0" dirty="0"/>
          </a:p>
          <a:p>
            <a:pPr lvl="2"/>
            <a:r>
              <a:rPr lang="ko-KR" altLang="en-US" b="0" dirty="0"/>
              <a:t>링크 </a:t>
            </a:r>
            <a:r>
              <a:rPr lang="ko-KR" altLang="en-US" b="0" dirty="0" err="1"/>
              <a:t>프레딕션</a:t>
            </a:r>
            <a:r>
              <a:rPr lang="ko-KR" altLang="en-US" b="0" dirty="0"/>
              <a:t> 알고리즘은 데이터 셋에 따라 성능이 다르고</a:t>
            </a:r>
            <a:r>
              <a:rPr lang="en-US" altLang="ko-KR" b="0" dirty="0"/>
              <a:t>, </a:t>
            </a:r>
            <a:r>
              <a:rPr lang="ko-KR" altLang="en-US" b="0" dirty="0"/>
              <a:t>분석 목적에 따라 이웃 노드 혹은 노드의 가중치 등 고려하는 대상이 다르기 때문에 적절한 알고리즘을 선택해야함</a:t>
            </a:r>
            <a:endParaRPr lang="en-US" altLang="ko-KR" b="0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62BE32-9A91-4AD4-BF43-650BB3D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링크프레딕션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C182CF-EE92-41AA-AE6F-F78EC2C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Data Analytics Lab., Dept. of IE (https://sites.google.com/view/kkbizintelligence/)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69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A2195FE-D863-44A1-BE05-8F3FE3BE4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08" y="4260206"/>
            <a:ext cx="8669213" cy="1922344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5135-7DF2-46F7-A9E5-D4D4C323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Networkx</a:t>
            </a:r>
            <a:r>
              <a:rPr lang="en-US" altLang="ko-KR" dirty="0"/>
              <a:t> </a:t>
            </a:r>
            <a:r>
              <a:rPr lang="ko-KR" altLang="en-US" dirty="0"/>
              <a:t>라이브러리의 활용</a:t>
            </a:r>
            <a:endParaRPr lang="en-US" altLang="ko-KR" dirty="0"/>
          </a:p>
          <a:p>
            <a:pPr lvl="1"/>
            <a:r>
              <a:rPr lang="ko-KR" altLang="en-US" dirty="0"/>
              <a:t>링크 </a:t>
            </a:r>
            <a:r>
              <a:rPr lang="ko-KR" altLang="en-US" dirty="0" err="1"/>
              <a:t>프레딕션</a:t>
            </a:r>
            <a:r>
              <a:rPr lang="ko-KR" altLang="en-US" dirty="0"/>
              <a:t> 알고리즘 다수 보유</a:t>
            </a:r>
            <a:endParaRPr lang="en-US" altLang="ko-KR" dirty="0"/>
          </a:p>
          <a:p>
            <a:pPr lvl="2"/>
            <a:r>
              <a:rPr lang="en-US" altLang="ko-KR" b="0" dirty="0" err="1"/>
              <a:t>resource_allocation_index</a:t>
            </a:r>
            <a:endParaRPr lang="en-US" altLang="ko-KR" b="0" dirty="0"/>
          </a:p>
          <a:p>
            <a:pPr lvl="2"/>
            <a:r>
              <a:rPr lang="en-US" altLang="ko-KR" b="0" dirty="0" err="1"/>
              <a:t>jaccard_coefficient</a:t>
            </a:r>
            <a:endParaRPr lang="en-US" altLang="ko-KR" b="0" dirty="0"/>
          </a:p>
          <a:p>
            <a:pPr lvl="2"/>
            <a:r>
              <a:rPr lang="en-US" altLang="ko-KR" b="0" dirty="0" err="1"/>
              <a:t>adamic_adar_index</a:t>
            </a:r>
            <a:endParaRPr lang="en-US" altLang="ko-KR" b="0" dirty="0"/>
          </a:p>
          <a:p>
            <a:pPr lvl="2"/>
            <a:r>
              <a:rPr lang="en-US" altLang="ko-KR" b="0" dirty="0" err="1"/>
              <a:t>preferential_attachment</a:t>
            </a:r>
            <a:endParaRPr lang="en-US" altLang="ko-KR" b="0" dirty="0"/>
          </a:p>
          <a:p>
            <a:pPr lvl="2"/>
            <a:r>
              <a:rPr lang="en-US" altLang="ko-KR" b="0" dirty="0" err="1"/>
              <a:t>cn_soundarajan_hopcroft</a:t>
            </a:r>
            <a:endParaRPr lang="en-US" altLang="ko-KR" b="0" dirty="0"/>
          </a:p>
          <a:p>
            <a:pPr lvl="2"/>
            <a:r>
              <a:rPr lang="en-US" altLang="ko-KR" b="0" dirty="0" err="1"/>
              <a:t>ra_index_soundarajan_hopcorft</a:t>
            </a:r>
            <a:endParaRPr lang="en-US" altLang="ko-KR" b="0" dirty="0"/>
          </a:p>
          <a:p>
            <a:pPr lvl="2"/>
            <a:r>
              <a:rPr lang="en-US" altLang="ko-KR" b="0" dirty="0" err="1"/>
              <a:t>within_inter_cluster</a:t>
            </a:r>
            <a:endParaRPr lang="en-US" altLang="ko-KR" b="0" dirty="0"/>
          </a:p>
          <a:p>
            <a:pPr lvl="1"/>
            <a:r>
              <a:rPr lang="ko-KR" altLang="en-US" dirty="0"/>
              <a:t>기본적으로</a:t>
            </a:r>
            <a:r>
              <a:rPr lang="en-US" altLang="ko-KR" dirty="0"/>
              <a:t>, </a:t>
            </a:r>
            <a:r>
              <a:rPr lang="ko-KR" altLang="en-US" dirty="0"/>
              <a:t>그래프 객체를 인풋으로 함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62BE32-9A91-4AD4-BF43-650BB3D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링크프레딕션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C182CF-EE92-41AA-AE6F-F78EC2C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Data Analytics Lab., Dept. of IE (https://sites.google.com/view/kkbizintelligence/)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80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5135-7DF2-46F7-A9E5-D4D4C323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파이썬 실습</a:t>
            </a:r>
            <a:endParaRPr lang="en-US" altLang="ko-KR" dirty="0"/>
          </a:p>
          <a:p>
            <a:pPr lvl="1"/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 err="1"/>
              <a:t>Networkx</a:t>
            </a:r>
            <a:r>
              <a:rPr lang="en-US" altLang="ko-KR" dirty="0"/>
              <a:t> </a:t>
            </a:r>
            <a:r>
              <a:rPr lang="ko-KR" altLang="en-US" dirty="0"/>
              <a:t>라이브러리의 활용 및 데이터 분석 예제</a:t>
            </a:r>
            <a:endParaRPr lang="en-US" altLang="ko-KR" dirty="0"/>
          </a:p>
          <a:p>
            <a:pPr lvl="2"/>
            <a:r>
              <a:rPr lang="en-US" altLang="ko-KR" b="0" dirty="0" err="1"/>
              <a:t>adamic_adar_index</a:t>
            </a:r>
            <a:r>
              <a:rPr lang="en-US" altLang="ko-KR" b="0" dirty="0"/>
              <a:t> </a:t>
            </a:r>
            <a:r>
              <a:rPr lang="ko-KR" altLang="en-US" b="0" dirty="0"/>
              <a:t>사용</a:t>
            </a:r>
            <a:endParaRPr lang="en-US" altLang="ko-KR" b="0" dirty="0"/>
          </a:p>
          <a:p>
            <a:pPr lvl="2"/>
            <a:endParaRPr lang="en-US" altLang="ko-KR" b="0" dirty="0"/>
          </a:p>
          <a:p>
            <a:pPr marL="914400" lvl="2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62BE32-9A91-4AD4-BF43-650BB3D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링크프레딕션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C182CF-EE92-41AA-AE6F-F78EC2C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Data Analytics Lab., Dept. of IE (https://sites.google.com/view/kkbizintelligence/)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526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F48B20-A103-4506-9AE0-08F2FA65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Data Analytics Lab., Dept. of IE (https://sites.google.com/view/kkbizintelligence/)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E94F19-D7CB-4FFE-812F-6F9BD988A6D3}"/>
              </a:ext>
            </a:extLst>
          </p:cNvPr>
          <p:cNvSpPr/>
          <p:nvPr/>
        </p:nvSpPr>
        <p:spPr>
          <a:xfrm>
            <a:off x="3660533" y="3105835"/>
            <a:ext cx="18229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atin typeface="a고딕13" panose="02020600000000000000" pitchFamily="18" charset="-127"/>
                <a:ea typeface="a고딕13" panose="02020600000000000000" pitchFamily="18" charset="-127"/>
              </a:rPr>
              <a:t>분석사례</a:t>
            </a:r>
            <a:endParaRPr lang="en-US" sz="3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614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5135-7DF2-46F7-A9E5-D4D4C323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Product opportunity identification based on internal capabilities using text mining and association rule mining </a:t>
            </a:r>
          </a:p>
          <a:p>
            <a:pPr lvl="1"/>
            <a:r>
              <a:rPr lang="en-US" altLang="ko-KR" dirty="0" err="1"/>
              <a:t>Seo</a:t>
            </a:r>
            <a:r>
              <a:rPr lang="en-US" altLang="ko-KR" dirty="0"/>
              <a:t>, et al. Technological Forecasting and Social Change (2016)</a:t>
            </a:r>
          </a:p>
          <a:p>
            <a:pPr lvl="2"/>
            <a:r>
              <a:rPr lang="ko-KR" altLang="en-US" b="0" dirty="0"/>
              <a:t>특허 데이터 기반의 제품 기회 발굴 방법론을 제시한 논문</a:t>
            </a:r>
            <a:endParaRPr lang="en-US" altLang="ko-KR" b="0" dirty="0"/>
          </a:p>
          <a:p>
            <a:pPr lvl="3"/>
            <a:r>
              <a:rPr lang="ko-KR" altLang="en-US" b="0" dirty="0"/>
              <a:t>특허의 서지정보에 존재하는 명사구로부터 제품 정보를 텍스트 마이닝을 </a:t>
            </a:r>
            <a:br>
              <a:rPr lang="en-US" altLang="ko-KR" b="0" dirty="0"/>
            </a:br>
            <a:r>
              <a:rPr lang="ko-KR" altLang="en-US" b="0" dirty="0"/>
              <a:t>통해 도출</a:t>
            </a:r>
            <a:endParaRPr lang="en-US" altLang="ko-KR" b="0" dirty="0"/>
          </a:p>
          <a:p>
            <a:pPr lvl="4"/>
            <a:r>
              <a:rPr lang="ko-KR" altLang="en-US" b="0" dirty="0"/>
              <a:t>제품</a:t>
            </a:r>
            <a:r>
              <a:rPr lang="en-US" altLang="ko-KR" b="0" dirty="0"/>
              <a:t>-</a:t>
            </a:r>
            <a:r>
              <a:rPr lang="ko-KR" altLang="en-US" b="0" dirty="0"/>
              <a:t>특허 데이터베이스는 </a:t>
            </a:r>
            <a:r>
              <a:rPr lang="en-US" altLang="ko-KR" b="0" dirty="0"/>
              <a:t>KISTI </a:t>
            </a:r>
            <a:r>
              <a:rPr lang="ko-KR" altLang="en-US" b="0" dirty="0"/>
              <a:t>보유</a:t>
            </a:r>
            <a:endParaRPr lang="en-US" altLang="ko-KR" b="0" dirty="0"/>
          </a:p>
          <a:p>
            <a:pPr lvl="3"/>
            <a:r>
              <a:rPr lang="ko-KR" altLang="en-US" b="0" dirty="0"/>
              <a:t>제품 간의 특허 내 동시 출현 관계를 기반으로</a:t>
            </a:r>
            <a:r>
              <a:rPr lang="en-US" altLang="ko-KR" b="0" dirty="0"/>
              <a:t>, </a:t>
            </a:r>
            <a:r>
              <a:rPr lang="ko-KR" altLang="en-US" b="0" dirty="0"/>
              <a:t>연관규칙 생성</a:t>
            </a:r>
            <a:endParaRPr lang="en-US" altLang="ko-KR" b="0" dirty="0"/>
          </a:p>
          <a:p>
            <a:pPr lvl="3"/>
            <a:r>
              <a:rPr lang="ko-KR" altLang="en-US" b="0" dirty="0"/>
              <a:t>특정 기업의 보유 제품 기반으로</a:t>
            </a:r>
            <a:r>
              <a:rPr lang="en-US" altLang="ko-KR" b="0" dirty="0"/>
              <a:t>, </a:t>
            </a:r>
            <a:r>
              <a:rPr lang="ko-KR" altLang="en-US" b="0" dirty="0"/>
              <a:t>미래에 도전할 만한 제품</a:t>
            </a:r>
            <a:r>
              <a:rPr lang="en-US" altLang="ko-KR" b="0" dirty="0"/>
              <a:t>(</a:t>
            </a:r>
            <a:r>
              <a:rPr lang="ko-KR" altLang="en-US" b="0" dirty="0"/>
              <a:t>제품기회</a:t>
            </a:r>
            <a:r>
              <a:rPr lang="en-US" altLang="ko-KR" b="0" dirty="0"/>
              <a:t>)</a:t>
            </a:r>
            <a:r>
              <a:rPr lang="ko-KR" altLang="en-US" b="0" dirty="0"/>
              <a:t>를 추천</a:t>
            </a:r>
            <a:endParaRPr lang="en-US" altLang="ko-KR" b="0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62BE32-9A91-4AD4-BF43-650BB3D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분석사례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C182CF-EE92-41AA-AE6F-F78EC2C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Data Analytics Lab., Dept. of IE (https://sites.google.com/view/kkbizintelligence/)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7E0CB4-CFD7-40F2-80C2-C75F8F960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479" y="4338063"/>
            <a:ext cx="6506854" cy="207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5135-7DF2-46F7-A9E5-D4D4C323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Product opportunity identification based on internal capabilities using text mining and association rule mining</a:t>
            </a:r>
          </a:p>
          <a:p>
            <a:pPr lvl="1"/>
            <a:r>
              <a:rPr lang="ko-KR" altLang="en-US" dirty="0"/>
              <a:t>도출된 연관 규칙</a:t>
            </a:r>
            <a:r>
              <a:rPr lang="en-US" altLang="ko-KR" dirty="0"/>
              <a:t>(4,293</a:t>
            </a:r>
            <a:r>
              <a:rPr lang="ko-KR" altLang="en-US" dirty="0"/>
              <a:t>개 중에서 상위 </a:t>
            </a:r>
            <a:r>
              <a:rPr lang="en-US" altLang="ko-KR" dirty="0"/>
              <a:t>20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62BE32-9A91-4AD4-BF43-650BB3D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분석사례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C182CF-EE92-41AA-AE6F-F78EC2C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Data Analytics Lab., Dept. of IE (https://sites.google.com/view/kkbizintelligence/)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687EA9-CC39-48B7-ADDC-B1F728B43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852936"/>
            <a:ext cx="8172400" cy="320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7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6DD089D-5974-4BDF-A2DF-4BB6D526F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960" y="2348880"/>
            <a:ext cx="4117431" cy="400907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5135-7DF2-46F7-A9E5-D4D4C323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Product opportunity identification based on internal capabilities using text mining and association rule mining</a:t>
            </a:r>
          </a:p>
          <a:p>
            <a:pPr lvl="1"/>
            <a:r>
              <a:rPr lang="ko-KR" altLang="en-US" dirty="0"/>
              <a:t>보유 제품과 추천되는 제품 기회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62BE32-9A91-4AD4-BF43-650BB3D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분석사례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C182CF-EE92-41AA-AE6F-F78EC2C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Data Analytics Lab., Dept. of IE (https://sites.google.com/view/kkbizintelligence/)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F01350-3878-4133-8A5D-374A4764A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23" y="2719011"/>
            <a:ext cx="433123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7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F48B20-A103-4506-9AE0-08F2FA65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Data Analytics Lab., Dept. of IE (https://sites.google.com/view/kkbizintelligence/)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E94F19-D7CB-4FFE-812F-6F9BD988A6D3}"/>
              </a:ext>
            </a:extLst>
          </p:cNvPr>
          <p:cNvSpPr/>
          <p:nvPr/>
        </p:nvSpPr>
        <p:spPr>
          <a:xfrm>
            <a:off x="3384015" y="3105835"/>
            <a:ext cx="23759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atin typeface="a고딕13" panose="02020600000000000000" pitchFamily="18" charset="-127"/>
                <a:ea typeface="a고딕13" panose="02020600000000000000" pitchFamily="18" charset="-127"/>
              </a:rPr>
              <a:t>감사합니다</a:t>
            </a:r>
            <a:r>
              <a:rPr lang="en-US" altLang="ko-KR" sz="3600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en-US" sz="3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0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2BE32-9A91-4AD4-BF43-650BB3D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5135-7DF2-46F7-A9E5-D4D4C323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연관규칙 분석</a:t>
            </a:r>
            <a:endParaRPr lang="en-US" altLang="ko-KR" dirty="0"/>
          </a:p>
          <a:p>
            <a:pPr lvl="1"/>
            <a:r>
              <a:rPr lang="ko-KR" altLang="en-US" b="0" dirty="0"/>
              <a:t>이론 설명</a:t>
            </a:r>
            <a:endParaRPr lang="en-US" altLang="ko-KR" b="0" dirty="0"/>
          </a:p>
          <a:p>
            <a:pPr lvl="1"/>
            <a:r>
              <a:rPr lang="ko-KR" altLang="en-US" b="0" dirty="0"/>
              <a:t>라이브러리 설명 및 파이썬 실습</a:t>
            </a:r>
            <a:endParaRPr lang="en-US" altLang="ko-KR" b="0" dirty="0"/>
          </a:p>
          <a:p>
            <a:r>
              <a:rPr lang="ko-KR" altLang="en-US" dirty="0"/>
              <a:t>링크 </a:t>
            </a:r>
            <a:r>
              <a:rPr lang="ko-KR" altLang="en-US" dirty="0" err="1"/>
              <a:t>프레딕션</a:t>
            </a:r>
            <a:endParaRPr lang="en-US" altLang="ko-KR" dirty="0"/>
          </a:p>
          <a:p>
            <a:pPr lvl="1"/>
            <a:r>
              <a:rPr lang="ko-KR" altLang="en-US" b="0" dirty="0"/>
              <a:t>이론 설명</a:t>
            </a:r>
            <a:endParaRPr lang="en-US" altLang="ko-KR" b="0" dirty="0"/>
          </a:p>
          <a:p>
            <a:pPr lvl="1"/>
            <a:r>
              <a:rPr lang="ko-KR" altLang="en-US" b="0" dirty="0"/>
              <a:t>라이브러리 설명 및 파이썬 실습</a:t>
            </a:r>
            <a:endParaRPr lang="en-US" altLang="ko-KR" b="0" dirty="0"/>
          </a:p>
          <a:p>
            <a:r>
              <a:rPr lang="ko-KR" altLang="en-US" dirty="0"/>
              <a:t>분석 사례</a:t>
            </a:r>
            <a:endParaRPr lang="en-US" altLang="ko-KR" dirty="0"/>
          </a:p>
          <a:p>
            <a:pPr lvl="1"/>
            <a:r>
              <a:rPr lang="ko-KR" altLang="en-US" b="0" dirty="0"/>
              <a:t>연관규칙 분석 논문</a:t>
            </a:r>
            <a:endParaRPr lang="en-US" altLang="ko-KR" b="0" dirty="0"/>
          </a:p>
          <a:p>
            <a:pPr lvl="1"/>
            <a:r>
              <a:rPr lang="ko-KR" altLang="en-US" b="0" dirty="0"/>
              <a:t>링크 </a:t>
            </a:r>
            <a:r>
              <a:rPr lang="ko-KR" altLang="en-US" b="0" dirty="0" err="1"/>
              <a:t>프레딕션</a:t>
            </a:r>
            <a:r>
              <a:rPr lang="ko-KR" altLang="en-US" b="0" dirty="0"/>
              <a:t> 논문</a:t>
            </a:r>
            <a:endParaRPr lang="en-US" altLang="ko-KR" b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F48B20-A103-4506-9AE0-08F2FA65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Data Analytics Lab., Dept. of IE (https://sites.google.com/view/kkbizintelligence/)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2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F48B20-A103-4506-9AE0-08F2FA65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Data Analytics Lab., Dept. of IE (https://sites.google.com/view/kkbizintelligence/)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E94F19-D7CB-4FFE-812F-6F9BD988A6D3}"/>
              </a:ext>
            </a:extLst>
          </p:cNvPr>
          <p:cNvSpPr/>
          <p:nvPr/>
        </p:nvSpPr>
        <p:spPr>
          <a:xfrm>
            <a:off x="3242149" y="3105835"/>
            <a:ext cx="26597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atin typeface="a고딕13" panose="02020600000000000000" pitchFamily="18" charset="-127"/>
                <a:ea typeface="a고딕13" panose="02020600000000000000" pitchFamily="18" charset="-127"/>
              </a:rPr>
              <a:t>연관규칙분석</a:t>
            </a:r>
            <a:endParaRPr lang="en-US" sz="3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90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5135-7DF2-46F7-A9E5-D4D4C323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연관규칙 분석</a:t>
            </a:r>
            <a:endParaRPr lang="en-US" altLang="ko-KR" dirty="0"/>
          </a:p>
          <a:p>
            <a:pPr lvl="1"/>
            <a:r>
              <a:rPr lang="ko-KR" altLang="en-US" dirty="0"/>
              <a:t>트랜잭션 데이터에 기반하여</a:t>
            </a:r>
            <a:r>
              <a:rPr lang="en-US" altLang="ko-KR" dirty="0"/>
              <a:t>, </a:t>
            </a:r>
            <a:r>
              <a:rPr lang="ko-KR" altLang="en-US" dirty="0"/>
              <a:t>빈발 집합과 연관 규칙을 도출함</a:t>
            </a:r>
            <a:endParaRPr lang="en-US" altLang="ko-KR" dirty="0"/>
          </a:p>
          <a:p>
            <a:pPr lvl="2"/>
            <a:r>
              <a:rPr lang="ko-KR" altLang="en-US" b="0" dirty="0"/>
              <a:t>빈발집합</a:t>
            </a:r>
            <a:r>
              <a:rPr lang="en-US" altLang="ko-KR" b="0" dirty="0"/>
              <a:t>: </a:t>
            </a:r>
            <a:r>
              <a:rPr lang="ko-KR" altLang="en-US" b="0" dirty="0"/>
              <a:t>동시에 </a:t>
            </a:r>
            <a:r>
              <a:rPr lang="en-US" altLang="ko-KR" b="0" dirty="0">
                <a:solidFill>
                  <a:srgbClr val="FF0000"/>
                </a:solidFill>
              </a:rPr>
              <a:t>‘</a:t>
            </a:r>
            <a:r>
              <a:rPr lang="ko-KR" altLang="en-US" b="0" dirty="0">
                <a:solidFill>
                  <a:srgbClr val="FF0000"/>
                </a:solidFill>
              </a:rPr>
              <a:t>자주</a:t>
            </a:r>
            <a:r>
              <a:rPr lang="en-US" altLang="ko-KR" b="0" dirty="0">
                <a:solidFill>
                  <a:srgbClr val="FF0000"/>
                </a:solidFill>
              </a:rPr>
              <a:t>’</a:t>
            </a:r>
            <a:r>
              <a:rPr lang="ko-KR" altLang="en-US" b="0" dirty="0"/>
              <a:t> 출현하는 아이템 집합</a:t>
            </a:r>
            <a:endParaRPr lang="en-US" altLang="ko-KR" b="0" dirty="0"/>
          </a:p>
          <a:p>
            <a:pPr lvl="3"/>
            <a:r>
              <a:rPr lang="ko-KR" altLang="en-US" b="0" dirty="0"/>
              <a:t>최소지지도 필요</a:t>
            </a:r>
            <a:r>
              <a:rPr lang="en-US" altLang="ko-KR" b="0" dirty="0"/>
              <a:t>: </a:t>
            </a:r>
            <a:r>
              <a:rPr lang="ko-KR" altLang="en-US" b="0" dirty="0"/>
              <a:t>자주 출현하는 정도</a:t>
            </a:r>
            <a:endParaRPr lang="en-US" altLang="ko-KR" b="0" dirty="0"/>
          </a:p>
          <a:p>
            <a:pPr lvl="2"/>
            <a:r>
              <a:rPr lang="ko-KR" altLang="en-US" b="0" dirty="0"/>
              <a:t>연관규칙</a:t>
            </a:r>
            <a:r>
              <a:rPr lang="en-US" altLang="ko-KR" b="0" dirty="0"/>
              <a:t>: </a:t>
            </a:r>
            <a:r>
              <a:rPr lang="ko-KR" altLang="en-US" b="0" dirty="0"/>
              <a:t>아이템</a:t>
            </a:r>
            <a:r>
              <a:rPr lang="en-US" altLang="ko-KR" b="0" dirty="0"/>
              <a:t>A</a:t>
            </a:r>
            <a:r>
              <a:rPr lang="ko-KR" altLang="en-US" b="0" dirty="0"/>
              <a:t>를 구매한 뒤</a:t>
            </a:r>
            <a:r>
              <a:rPr lang="en-US" altLang="ko-KR" b="0" dirty="0"/>
              <a:t>, </a:t>
            </a:r>
            <a:r>
              <a:rPr lang="ko-KR" altLang="en-US" b="0" dirty="0"/>
              <a:t>아이템</a:t>
            </a:r>
            <a:r>
              <a:rPr lang="en-US" altLang="ko-KR" b="0" dirty="0"/>
              <a:t>B</a:t>
            </a:r>
            <a:r>
              <a:rPr lang="ko-KR" altLang="en-US" b="0" dirty="0"/>
              <a:t>를 많이 구매하더라</a:t>
            </a:r>
            <a:r>
              <a:rPr lang="en-US" altLang="ko-KR" b="0" dirty="0"/>
              <a:t>~~</a:t>
            </a:r>
          </a:p>
          <a:p>
            <a:pPr lvl="1"/>
            <a:r>
              <a:rPr lang="ko-KR" altLang="en-US" dirty="0"/>
              <a:t>연관 규칙을 평가하는 지표</a:t>
            </a:r>
            <a:endParaRPr lang="en-US" altLang="ko-KR" dirty="0"/>
          </a:p>
          <a:p>
            <a:pPr lvl="2"/>
            <a:r>
              <a:rPr lang="en-US" altLang="ko-KR" dirty="0"/>
              <a:t>Support: </a:t>
            </a:r>
            <a:r>
              <a:rPr lang="ko-KR" altLang="en-US" dirty="0"/>
              <a:t>지지도</a:t>
            </a:r>
            <a:endParaRPr lang="en-US" altLang="ko-KR" dirty="0"/>
          </a:p>
          <a:p>
            <a:pPr lvl="2"/>
            <a:r>
              <a:rPr lang="en-US" altLang="ko-KR" dirty="0"/>
              <a:t>Confidence: </a:t>
            </a:r>
            <a:r>
              <a:rPr lang="ko-KR" altLang="en-US" dirty="0"/>
              <a:t>신뢰도</a:t>
            </a:r>
            <a:endParaRPr lang="en-US" altLang="ko-KR" dirty="0"/>
          </a:p>
          <a:p>
            <a:pPr lvl="2"/>
            <a:r>
              <a:rPr lang="en-US" altLang="ko-KR" dirty="0"/>
              <a:t>Lift: </a:t>
            </a:r>
            <a:r>
              <a:rPr lang="ko-KR" altLang="en-US" dirty="0"/>
              <a:t>향상도</a:t>
            </a:r>
            <a:endParaRPr lang="en-US" altLang="ko-KR" dirty="0"/>
          </a:p>
          <a:p>
            <a:pPr lvl="2"/>
            <a:r>
              <a:rPr lang="en-US" altLang="ko-KR" dirty="0"/>
              <a:t>Leverage:</a:t>
            </a:r>
          </a:p>
          <a:p>
            <a:pPr lvl="2"/>
            <a:r>
              <a:rPr lang="en-US" altLang="ko-KR" dirty="0"/>
              <a:t>Conviction:</a:t>
            </a:r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62BE32-9A91-4AD4-BF43-650BB3D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연관규칙분석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C182CF-EE92-41AA-AE6F-F78EC2C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Data Analytics Lab., Dept. of IE (https://sites.google.com/view/kkbizintelligence/)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460837-07A0-4A5C-AA21-2C031BC7C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189" y="2667953"/>
            <a:ext cx="3525305" cy="16973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D21049-6A52-406B-A6A9-0238023D4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62" y="3989652"/>
            <a:ext cx="3648075" cy="371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F85F2B-C818-448C-98B6-3A4464B27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083" y="4425722"/>
            <a:ext cx="37909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4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5135-7DF2-46F7-A9E5-D4D4C323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연관규칙 분석 과정</a:t>
            </a:r>
            <a:endParaRPr lang="en-US" altLang="ko-KR" dirty="0"/>
          </a:p>
          <a:p>
            <a:pPr lvl="1"/>
            <a:r>
              <a:rPr lang="ko-KR" altLang="en-US" dirty="0"/>
              <a:t>데이터 전처리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b="0" dirty="0"/>
              <a:t>트랜잭션 데이터 </a:t>
            </a:r>
            <a:r>
              <a:rPr lang="en-US" altLang="ko-KR" b="0" dirty="0"/>
              <a:t>[‘Milk’, ‘Onion’, ‘Eggs’, ‘ Yogurt’]</a:t>
            </a:r>
            <a:r>
              <a:rPr lang="ko-KR" altLang="en-US" b="0" dirty="0"/>
              <a:t>를 </a:t>
            </a:r>
            <a:r>
              <a:rPr lang="en-US" altLang="ko-KR" b="0" dirty="0"/>
              <a:t>One-hot Array</a:t>
            </a:r>
            <a:r>
              <a:rPr lang="ko-KR" altLang="en-US" b="0" dirty="0"/>
              <a:t>로 </a:t>
            </a:r>
            <a:br>
              <a:rPr lang="en-US" altLang="ko-KR" b="0" dirty="0"/>
            </a:br>
            <a:r>
              <a:rPr lang="ko-KR" altLang="en-US" b="0" dirty="0"/>
              <a:t>변환하기</a:t>
            </a:r>
            <a:endParaRPr lang="en-US" altLang="ko-KR" b="0" dirty="0"/>
          </a:p>
          <a:p>
            <a:pPr lvl="1"/>
            <a:r>
              <a:rPr lang="en-US" altLang="ko-KR" dirty="0" err="1"/>
              <a:t>Apriori</a:t>
            </a:r>
            <a:r>
              <a:rPr lang="ko-KR" altLang="en-US" dirty="0"/>
              <a:t> 알고리즘 구현</a:t>
            </a:r>
            <a:endParaRPr lang="en-US" altLang="ko-KR" dirty="0"/>
          </a:p>
          <a:p>
            <a:pPr lvl="2"/>
            <a:r>
              <a:rPr lang="ko-KR" altLang="en-US" b="0" dirty="0"/>
              <a:t>빈발집합 도출</a:t>
            </a:r>
            <a:endParaRPr lang="en-US" altLang="ko-KR" b="0" dirty="0"/>
          </a:p>
          <a:p>
            <a:pPr lvl="2"/>
            <a:r>
              <a:rPr lang="ko-KR" altLang="en-US" b="0" dirty="0"/>
              <a:t>연관규칙 분석</a:t>
            </a:r>
            <a:endParaRPr lang="en-US" altLang="ko-KR" b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62BE32-9A91-4AD4-BF43-650BB3D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연관규칙분석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C182CF-EE92-41AA-AE6F-F78EC2C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Data Analytics Lab., Dept. of IE (https://sites.google.com/view/kkbizintelligence/)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6FBE20-34A4-4C15-A262-F9F54AD5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82" y="3597981"/>
            <a:ext cx="7236296" cy="267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9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5135-7DF2-46F7-A9E5-D4D4C323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MLxtend</a:t>
            </a:r>
            <a:r>
              <a:rPr lang="en-US" altLang="ko-KR" dirty="0"/>
              <a:t> </a:t>
            </a:r>
            <a:r>
              <a:rPr lang="ko-KR" altLang="en-US" dirty="0"/>
              <a:t>라이브러리 활용</a:t>
            </a:r>
            <a:endParaRPr lang="en-US" altLang="ko-KR" dirty="0"/>
          </a:p>
          <a:p>
            <a:pPr lvl="1"/>
            <a:r>
              <a:rPr lang="ko-KR" altLang="en-US" dirty="0"/>
              <a:t>연관규칙 분석 라이브러리 지원</a:t>
            </a:r>
            <a:endParaRPr lang="en-US" altLang="ko-KR" dirty="0"/>
          </a:p>
          <a:p>
            <a:pPr lvl="2"/>
            <a:r>
              <a:rPr lang="ko-KR" altLang="en-US" b="0" dirty="0"/>
              <a:t>연관규칙 분석</a:t>
            </a:r>
            <a:r>
              <a:rPr lang="en-US" altLang="ko-KR" b="0" dirty="0"/>
              <a:t>, </a:t>
            </a:r>
            <a:r>
              <a:rPr lang="ko-KR" altLang="en-US" b="0" dirty="0"/>
              <a:t>빈발집합 도출 등 기본적인 함수 지원</a:t>
            </a:r>
            <a:endParaRPr lang="en-US" altLang="ko-KR" b="0" dirty="0"/>
          </a:p>
          <a:p>
            <a:pPr lvl="2"/>
            <a:r>
              <a:rPr lang="ko-KR" altLang="en-US" b="0" dirty="0"/>
              <a:t>그 외에도 </a:t>
            </a:r>
            <a:r>
              <a:rPr lang="en-US" altLang="ko-KR" b="0" dirty="0"/>
              <a:t>Classifier, Cluster, </a:t>
            </a:r>
            <a:r>
              <a:rPr lang="en-US" altLang="ko-KR" b="0" dirty="0" err="1"/>
              <a:t>Feature_selection</a:t>
            </a:r>
            <a:r>
              <a:rPr lang="en-US" altLang="ko-KR" b="0" dirty="0"/>
              <a:t>, Plotting,</a:t>
            </a:r>
            <a:br>
              <a:rPr lang="en-US" altLang="ko-KR" b="0" dirty="0"/>
            </a:br>
            <a:r>
              <a:rPr lang="en-US" altLang="ko-KR" b="0" dirty="0"/>
              <a:t>Preprocessing </a:t>
            </a:r>
            <a:r>
              <a:rPr lang="ko-KR" altLang="en-US" b="0" dirty="0"/>
              <a:t>등 다양한 기능 제공</a:t>
            </a:r>
            <a:endParaRPr lang="en-US" altLang="ko-KR" b="0" dirty="0"/>
          </a:p>
          <a:p>
            <a:pPr lvl="1"/>
            <a:r>
              <a:rPr lang="ko-KR" altLang="en-US" dirty="0"/>
              <a:t>설치</a:t>
            </a:r>
            <a:endParaRPr lang="en-US" altLang="ko-KR" dirty="0"/>
          </a:p>
          <a:p>
            <a:pPr lvl="2"/>
            <a:r>
              <a:rPr lang="en-US" altLang="ko-KR" dirty="0" err="1"/>
              <a:t>conda</a:t>
            </a:r>
            <a:r>
              <a:rPr lang="ko-KR" altLang="en-US" dirty="0"/>
              <a:t>로 관리하길 권고드림</a:t>
            </a:r>
            <a:endParaRPr lang="en-US" altLang="ko-KR" dirty="0"/>
          </a:p>
          <a:p>
            <a:pPr lvl="2"/>
            <a:r>
              <a:rPr lang="en-US" altLang="ko-KR" dirty="0" err="1"/>
              <a:t>pypi</a:t>
            </a:r>
            <a:endParaRPr lang="en-US" altLang="ko-KR" dirty="0"/>
          </a:p>
          <a:p>
            <a:pPr lvl="3"/>
            <a:r>
              <a:rPr lang="en-US" altLang="ko-KR" b="0" dirty="0"/>
              <a:t>pip install </a:t>
            </a:r>
            <a:r>
              <a:rPr lang="en-US" altLang="ko-KR" b="0" dirty="0" err="1"/>
              <a:t>mlxtend</a:t>
            </a:r>
            <a:r>
              <a:rPr lang="en-US" altLang="ko-KR" b="0" dirty="0"/>
              <a:t> </a:t>
            </a:r>
          </a:p>
          <a:p>
            <a:pPr lvl="3"/>
            <a:r>
              <a:rPr lang="en-US" altLang="ko-KR" b="0" dirty="0"/>
              <a:t>python setup.py install</a:t>
            </a:r>
          </a:p>
          <a:p>
            <a:pPr lvl="2"/>
            <a:r>
              <a:rPr lang="en-US" altLang="ko-KR" dirty="0" err="1">
                <a:solidFill>
                  <a:srgbClr val="FF0000"/>
                </a:solidFill>
              </a:rPr>
              <a:t>conda</a:t>
            </a:r>
            <a:endParaRPr lang="en-US" altLang="ko-KR" dirty="0">
              <a:solidFill>
                <a:srgbClr val="FF0000"/>
              </a:solidFill>
            </a:endParaRPr>
          </a:p>
          <a:p>
            <a:pPr lvl="3"/>
            <a:r>
              <a:rPr lang="en-US" altLang="ko-KR" b="0" dirty="0" err="1"/>
              <a:t>conda</a:t>
            </a:r>
            <a:r>
              <a:rPr lang="en-US" altLang="ko-KR" b="0" dirty="0"/>
              <a:t> install </a:t>
            </a:r>
            <a:r>
              <a:rPr lang="en-US" altLang="ko-KR" b="0" dirty="0" err="1"/>
              <a:t>mlxtend</a:t>
            </a:r>
            <a:r>
              <a:rPr lang="en-US" altLang="ko-KR" b="0" dirty="0"/>
              <a:t> </a:t>
            </a:r>
            <a:r>
              <a:rPr lang="ko-KR" altLang="en-US" b="0" dirty="0"/>
              <a:t>안되면</a:t>
            </a:r>
            <a:endParaRPr lang="en-US" altLang="ko-KR" b="0" dirty="0"/>
          </a:p>
          <a:p>
            <a:pPr lvl="3"/>
            <a:r>
              <a:rPr lang="en-US" altLang="ko-KR" b="0" dirty="0" err="1"/>
              <a:t>conda</a:t>
            </a:r>
            <a:r>
              <a:rPr lang="en-US" altLang="ko-KR" b="0" dirty="0"/>
              <a:t> install </a:t>
            </a:r>
            <a:r>
              <a:rPr lang="en-US" altLang="ko-KR" b="0" dirty="0" err="1"/>
              <a:t>mlxtend</a:t>
            </a:r>
            <a:r>
              <a:rPr lang="en-US" altLang="ko-KR" b="0" dirty="0"/>
              <a:t> --channel </a:t>
            </a:r>
            <a:r>
              <a:rPr lang="en-US" altLang="ko-KR" b="0" dirty="0" err="1"/>
              <a:t>conda</a:t>
            </a:r>
            <a:r>
              <a:rPr lang="en-US" altLang="ko-KR" b="0" dirty="0"/>
              <a:t>-forge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62BE32-9A91-4AD4-BF43-650BB3D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연관규칙분석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C182CF-EE92-41AA-AE6F-F78EC2C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Data Analytics Lab., Dept. of IE (https://sites.google.com/view/kkbizintelligence/)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D7D79B-0ABA-4325-9EED-8113F2891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214" y="2492896"/>
            <a:ext cx="26098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8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5135-7DF2-46F7-A9E5-D4D4C323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파이썬 실습</a:t>
            </a:r>
            <a:endParaRPr lang="en-US" altLang="ko-KR" dirty="0"/>
          </a:p>
          <a:p>
            <a:pPr lvl="1"/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 err="1"/>
              <a:t>Mlxtend</a:t>
            </a:r>
            <a:r>
              <a:rPr lang="en-US" altLang="ko-KR" dirty="0"/>
              <a:t> </a:t>
            </a:r>
            <a:r>
              <a:rPr lang="ko-KR" altLang="en-US" dirty="0"/>
              <a:t>라이브러리의 활용 및 특허 데이터 분석 예제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62BE32-9A91-4AD4-BF43-650BB3D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연관규칙분석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C182CF-EE92-41AA-AE6F-F78EC2C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Data Analytics Lab., Dept. of IE (https://sites.google.com/view/kkbizintelligence/)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51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F48B20-A103-4506-9AE0-08F2FA65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Data Analytics Lab., Dept. of IE (https://sites.google.com/view/kkbizintelligence/)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E94F19-D7CB-4FFE-812F-6F9BD988A6D3}"/>
              </a:ext>
            </a:extLst>
          </p:cNvPr>
          <p:cNvSpPr/>
          <p:nvPr/>
        </p:nvSpPr>
        <p:spPr>
          <a:xfrm>
            <a:off x="3267797" y="3105835"/>
            <a:ext cx="2608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링크프레딕션</a:t>
            </a:r>
            <a:endParaRPr lang="en-US" sz="3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59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5135-7DF2-46F7-A9E5-D4D4C323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링크프레딕션</a:t>
            </a:r>
            <a:endParaRPr lang="en-US" altLang="ko-KR" dirty="0"/>
          </a:p>
          <a:p>
            <a:pPr lvl="1"/>
            <a:r>
              <a:rPr lang="ko-KR" altLang="en-US" dirty="0"/>
              <a:t>링크 </a:t>
            </a:r>
            <a:r>
              <a:rPr lang="ko-KR" altLang="en-US" dirty="0" err="1"/>
              <a:t>프레딕션은</a:t>
            </a:r>
            <a:r>
              <a:rPr lang="ko-KR" altLang="en-US" dirty="0"/>
              <a:t> </a:t>
            </a:r>
            <a:r>
              <a:rPr lang="ko-KR" altLang="en-US" dirty="0" err="1"/>
              <a:t>쌍대노드</a:t>
            </a:r>
            <a:r>
              <a:rPr lang="ko-KR" altLang="en-US" dirty="0"/>
              <a:t> 간의 링크를 예측함</a:t>
            </a:r>
            <a:endParaRPr lang="en-US" altLang="ko-KR" dirty="0"/>
          </a:p>
          <a:p>
            <a:pPr lvl="1"/>
            <a:r>
              <a:rPr lang="ko-KR" altLang="en-US" dirty="0"/>
              <a:t>예측 알고리즘은 크게 노드 기반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위상 기반</a:t>
            </a:r>
            <a:r>
              <a:rPr lang="en-US" altLang="ko-KR" dirty="0"/>
              <a:t>, </a:t>
            </a:r>
            <a:r>
              <a:rPr lang="ko-KR" altLang="en-US" dirty="0"/>
              <a:t>사회과학 이론 기반으로 나누어짐</a:t>
            </a:r>
            <a:endParaRPr lang="en-US" altLang="ko-KR" dirty="0"/>
          </a:p>
          <a:p>
            <a:pPr lvl="2"/>
            <a:r>
              <a:rPr lang="ko-KR" altLang="en-US" b="0" dirty="0"/>
              <a:t>노드 기반은 노드 자체의 특성을 기반으로</a:t>
            </a:r>
            <a:r>
              <a:rPr lang="en-US" altLang="ko-KR" b="0" dirty="0"/>
              <a:t>, </a:t>
            </a:r>
            <a:r>
              <a:rPr lang="ko-KR" altLang="en-US" b="0" dirty="0"/>
              <a:t>노드 간 유사도가 높으면 </a:t>
            </a:r>
            <a:br>
              <a:rPr lang="en-US" altLang="ko-KR" b="0" dirty="0"/>
            </a:br>
            <a:r>
              <a:rPr lang="ko-KR" altLang="en-US" b="0" dirty="0"/>
              <a:t>링크 생성 가능성이 높다는 논리 </a:t>
            </a:r>
            <a:r>
              <a:rPr lang="en-US" altLang="ko-KR" b="0" dirty="0"/>
              <a:t>(e.g. Node similarity, Text similarity)</a:t>
            </a:r>
          </a:p>
          <a:p>
            <a:pPr lvl="2"/>
            <a:r>
              <a:rPr lang="ko-KR" altLang="en-US" b="0" dirty="0"/>
              <a:t>위상 기반은 네트워크 상에서 노드가 가지는 구조적 특성</a:t>
            </a:r>
            <a:r>
              <a:rPr lang="en-US" altLang="ko-KR" b="0" dirty="0"/>
              <a:t>(</a:t>
            </a:r>
            <a:r>
              <a:rPr lang="ko-KR" altLang="en-US" b="0" dirty="0"/>
              <a:t>이웃한 노드 혹은 경로</a:t>
            </a:r>
            <a:r>
              <a:rPr lang="en-US" altLang="ko-KR" b="0" dirty="0"/>
              <a:t> </a:t>
            </a:r>
            <a:r>
              <a:rPr lang="ko-KR" altLang="en-US" b="0" dirty="0"/>
              <a:t>등</a:t>
            </a:r>
            <a:r>
              <a:rPr lang="en-US" altLang="ko-KR" b="0" dirty="0"/>
              <a:t>)</a:t>
            </a:r>
            <a:r>
              <a:rPr lang="ko-KR" altLang="en-US" b="0" dirty="0"/>
              <a:t>을 기반으로 링크를 예측하거나</a:t>
            </a:r>
            <a:r>
              <a:rPr lang="en-US" altLang="ko-KR" b="0" dirty="0"/>
              <a:t>, random walk </a:t>
            </a:r>
            <a:r>
              <a:rPr lang="ko-KR" altLang="en-US" b="0" dirty="0"/>
              <a:t>알고리즘을 응용하여 예측</a:t>
            </a:r>
            <a:endParaRPr lang="en-US" altLang="ko-KR" b="0" dirty="0"/>
          </a:p>
          <a:p>
            <a:pPr lvl="2"/>
            <a:r>
              <a:rPr lang="ko-KR" altLang="en-US" b="0" dirty="0"/>
              <a:t>사회과학 이론 기반</a:t>
            </a:r>
            <a:r>
              <a:rPr lang="en-US" altLang="ko-KR" b="0" dirty="0"/>
              <a:t>:</a:t>
            </a:r>
            <a:r>
              <a:rPr lang="ko-KR" altLang="en-US" b="0" dirty="0"/>
              <a:t> 노드가 커뮤니티 내에서 실제로 가지는 정보 활용</a:t>
            </a:r>
            <a:endParaRPr lang="en-US" altLang="ko-KR" b="0" dirty="0"/>
          </a:p>
          <a:p>
            <a:pPr lvl="3"/>
            <a:r>
              <a:rPr lang="ko-KR" altLang="en-US" b="0" dirty="0"/>
              <a:t>트위터 데이터가 대표적임</a:t>
            </a:r>
            <a:r>
              <a:rPr lang="en-US" altLang="ko-KR" b="0" dirty="0"/>
              <a:t>, </a:t>
            </a:r>
            <a:r>
              <a:rPr lang="ko-KR" altLang="en-US" b="0" dirty="0"/>
              <a:t>대규모 네트워크 내에서 </a:t>
            </a:r>
            <a:r>
              <a:rPr lang="en-US" altLang="ko-KR" b="0" dirty="0"/>
              <a:t>Community detection</a:t>
            </a:r>
            <a:r>
              <a:rPr lang="ko-KR" altLang="en-US" b="0" dirty="0"/>
              <a:t>이 선행되어야 함</a:t>
            </a:r>
            <a:endParaRPr lang="en-US" altLang="ko-KR" b="0" dirty="0"/>
          </a:p>
          <a:p>
            <a:pPr lvl="3"/>
            <a:r>
              <a:rPr lang="ko-KR" altLang="en-US" b="0" dirty="0"/>
              <a:t>네트워크 중심성을 기반으로</a:t>
            </a:r>
            <a:r>
              <a:rPr lang="en-US" altLang="ko-KR" b="0" dirty="0"/>
              <a:t>, </a:t>
            </a:r>
            <a:r>
              <a:rPr lang="ko-KR" altLang="en-US" b="0" dirty="0"/>
              <a:t>공통 이웃 노드의 중심성의 총합을 노드 간의 링크 예측에 활용함</a:t>
            </a:r>
            <a:endParaRPr lang="en-US" altLang="ko-KR" b="0" dirty="0"/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62BE32-9A91-4AD4-BF43-650BB3D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링크프레딕션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C182CF-EE92-41AA-AE6F-F78EC2C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Data Analytics Lab., Dept. of IE (https://sites.google.com/view/kkbizintelligence/)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412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Garamond" panose="02020404030301010803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Garamond" panose="02020404030301010803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9565</TotalTime>
  <Words>1051</Words>
  <Application>Microsoft Office PowerPoint</Application>
  <PresentationFormat>화면 슬라이드 쇼(4:3)</PresentationFormat>
  <Paragraphs>138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맑은 고딕</vt:lpstr>
      <vt:lpstr>a고딕13</vt:lpstr>
      <vt:lpstr>Wingdings</vt:lpstr>
      <vt:lpstr>Garamond</vt:lpstr>
      <vt:lpstr>Office 테마</vt:lpstr>
      <vt:lpstr>Data analytics lab.</vt:lpstr>
      <vt:lpstr>Learning contents</vt:lpstr>
      <vt:lpstr>PowerPoint 프레젠테이션</vt:lpstr>
      <vt:lpstr>연관규칙분석</vt:lpstr>
      <vt:lpstr>연관규칙분석</vt:lpstr>
      <vt:lpstr>연관규칙분석</vt:lpstr>
      <vt:lpstr>연관규칙분석</vt:lpstr>
      <vt:lpstr>PowerPoint 프레젠테이션</vt:lpstr>
      <vt:lpstr>링크프레딕션</vt:lpstr>
      <vt:lpstr>링크프레딕션</vt:lpstr>
      <vt:lpstr>링크프레딕션</vt:lpstr>
      <vt:lpstr>링크프레딕션</vt:lpstr>
      <vt:lpstr>PowerPoint 프레젠테이션</vt:lpstr>
      <vt:lpstr>분석사례</vt:lpstr>
      <vt:lpstr>분석사례</vt:lpstr>
      <vt:lpstr>분석사례</vt:lpstr>
      <vt:lpstr>PowerPoint 프레젠테이션</vt:lpstr>
    </vt:vector>
  </TitlesOfParts>
  <Company>MY_HOME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윤 장혁</dc:creator>
  <cp:lastModifiedBy>고남욱</cp:lastModifiedBy>
  <cp:revision>1896</cp:revision>
  <cp:lastPrinted>2014-02-23T22:51:57Z</cp:lastPrinted>
  <dcterms:created xsi:type="dcterms:W3CDTF">2007-11-14T06:33:08Z</dcterms:created>
  <dcterms:modified xsi:type="dcterms:W3CDTF">2020-04-17T04:19:43Z</dcterms:modified>
</cp:coreProperties>
</file>