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262" r:id="rId4"/>
    <p:sldId id="266" r:id="rId5"/>
    <p:sldId id="275" r:id="rId6"/>
    <p:sldId id="269" r:id="rId7"/>
    <p:sldId id="270" r:id="rId8"/>
    <p:sldId id="276" r:id="rId9"/>
    <p:sldId id="264" r:id="rId10"/>
    <p:sldId id="271" r:id="rId11"/>
    <p:sldId id="272" r:id="rId12"/>
    <p:sldId id="273" r:id="rId13"/>
    <p:sldId id="274" r:id="rId14"/>
  </p:sldIdLst>
  <p:sldSz cx="9144000" cy="6858000" type="screen4x3"/>
  <p:notesSz cx="6797675" cy="9874250"/>
  <p:embeddedFontLst>
    <p:embeddedFont>
      <p:font typeface="a고딕13" panose="02020600000000000000" pitchFamily="18" charset="-127"/>
      <p:regular r:id="rId17"/>
    </p:embeddedFont>
    <p:embeddedFont>
      <p:font typeface="Garamond" panose="02020404030301010803" pitchFamily="18" charset="0"/>
      <p:regular r:id="rId18"/>
      <p:bold r:id="rId19"/>
      <p:italic r:id="rId20"/>
      <p:boldItalic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ghyoon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8B5EE"/>
    <a:srgbClr val="5283BE"/>
    <a:srgbClr val="2D872D"/>
    <a:srgbClr val="339933"/>
    <a:srgbClr val="008000"/>
    <a:srgbClr val="0000CC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 autoAdjust="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720" y="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 Byeongki" userId="b33dd618e581912c" providerId="LiveId" clId="{B8063012-6D6A-4F4F-AF14-0D8F7FBB874B}"/>
    <pc:docChg chg="undo custSel addSld delSld modSld">
      <pc:chgData name="Jeong Byeongki" userId="b33dd618e581912c" providerId="LiveId" clId="{B8063012-6D6A-4F4F-AF14-0D8F7FBB874B}" dt="2019-03-11T12:27:39.990" v="4581" actId="20577"/>
      <pc:docMkLst>
        <pc:docMk/>
      </pc:docMkLst>
      <pc:sldChg chg="modSp">
        <pc:chgData name="Jeong Byeongki" userId="b33dd618e581912c" providerId="LiveId" clId="{B8063012-6D6A-4F4F-AF14-0D8F7FBB874B}" dt="2019-03-08T04:51:54.009" v="33" actId="20577"/>
        <pc:sldMkLst>
          <pc:docMk/>
          <pc:sldMk cId="1940964419" sldId="256"/>
        </pc:sldMkLst>
        <pc:spChg chg="mod">
          <ac:chgData name="Jeong Byeongki" userId="b33dd618e581912c" providerId="LiveId" clId="{B8063012-6D6A-4F4F-AF14-0D8F7FBB874B}" dt="2019-03-08T04:51:54.009" v="33" actId="20577"/>
          <ac:spMkLst>
            <pc:docMk/>
            <pc:sldMk cId="1940964419" sldId="256"/>
            <ac:spMk id="2" creationId="{00000000-0000-0000-0000-000000000000}"/>
          </ac:spMkLst>
        </pc:spChg>
      </pc:sldChg>
      <pc:sldChg chg="modSp">
        <pc:chgData name="Jeong Byeongki" userId="b33dd618e581912c" providerId="LiveId" clId="{B8063012-6D6A-4F4F-AF14-0D8F7FBB874B}" dt="2019-03-11T12:19:01.516" v="4551" actId="20577"/>
        <pc:sldMkLst>
          <pc:docMk/>
          <pc:sldMk cId="1306793732" sldId="257"/>
        </pc:sldMkLst>
        <pc:spChg chg="mod">
          <ac:chgData name="Jeong Byeongki" userId="b33dd618e581912c" providerId="LiveId" clId="{B8063012-6D6A-4F4F-AF14-0D8F7FBB874B}" dt="2019-03-11T06:29:17.365" v="2087" actId="20577"/>
          <ac:spMkLst>
            <pc:docMk/>
            <pc:sldMk cId="1306793732" sldId="257"/>
            <ac:spMk id="2" creationId="{9D62BE32-9A91-4AD4-BF43-650BB3D52293}"/>
          </ac:spMkLst>
        </pc:spChg>
        <pc:spChg chg="mod">
          <ac:chgData name="Jeong Byeongki" userId="b33dd618e581912c" providerId="LiveId" clId="{B8063012-6D6A-4F4F-AF14-0D8F7FBB874B}" dt="2019-03-11T12:19:01.516" v="4551" actId="20577"/>
          <ac:spMkLst>
            <pc:docMk/>
            <pc:sldMk cId="1306793732" sldId="257"/>
            <ac:spMk id="3" creationId="{0C075135-7DF2-46F7-A9E5-D4D4C3230308}"/>
          </ac:spMkLst>
        </pc:spChg>
      </pc:sldChg>
      <pc:sldChg chg="del">
        <pc:chgData name="Jeong Byeongki" userId="b33dd618e581912c" providerId="LiveId" clId="{B8063012-6D6A-4F4F-AF14-0D8F7FBB874B}" dt="2019-03-11T07:27:57.407" v="4534" actId="2696"/>
        <pc:sldMkLst>
          <pc:docMk/>
          <pc:sldMk cId="1805427099" sldId="258"/>
        </pc:sldMkLst>
      </pc:sldChg>
      <pc:sldChg chg="modSp add del">
        <pc:chgData name="Jeong Byeongki" userId="b33dd618e581912c" providerId="LiveId" clId="{B8063012-6D6A-4F4F-AF14-0D8F7FBB874B}" dt="2019-03-11T07:27:56.314" v="4533" actId="2696"/>
        <pc:sldMkLst>
          <pc:docMk/>
          <pc:sldMk cId="4192093229" sldId="259"/>
        </pc:sldMkLst>
        <pc:spChg chg="mod">
          <ac:chgData name="Jeong Byeongki" userId="b33dd618e581912c" providerId="LiveId" clId="{B8063012-6D6A-4F4F-AF14-0D8F7FBB874B}" dt="2019-03-08T06:48:38.657" v="42" actId="20577"/>
          <ac:spMkLst>
            <pc:docMk/>
            <pc:sldMk cId="4192093229" sldId="259"/>
            <ac:spMk id="3" creationId="{0C075135-7DF2-46F7-A9E5-D4D4C3230308}"/>
          </ac:spMkLst>
        </pc:spChg>
      </pc:sldChg>
      <pc:sldChg chg="modSp add">
        <pc:chgData name="Jeong Byeongki" userId="b33dd618e581912c" providerId="LiveId" clId="{B8063012-6D6A-4F4F-AF14-0D8F7FBB874B}" dt="2019-03-11T12:20:19.547" v="4553" actId="20577"/>
        <pc:sldMkLst>
          <pc:docMk/>
          <pc:sldMk cId="1585065007" sldId="260"/>
        </pc:sldMkLst>
        <pc:spChg chg="mod">
          <ac:chgData name="Jeong Byeongki" userId="b33dd618e581912c" providerId="LiveId" clId="{B8063012-6D6A-4F4F-AF14-0D8F7FBB874B}" dt="2019-03-11T06:29:36.348" v="2095" actId="20577"/>
          <ac:spMkLst>
            <pc:docMk/>
            <pc:sldMk cId="1585065007" sldId="260"/>
            <ac:spMk id="2" creationId="{9D62BE32-9A91-4AD4-BF43-650BB3D52293}"/>
          </ac:spMkLst>
        </pc:spChg>
        <pc:spChg chg="mod">
          <ac:chgData name="Jeong Byeongki" userId="b33dd618e581912c" providerId="LiveId" clId="{B8063012-6D6A-4F4F-AF14-0D8F7FBB874B}" dt="2019-03-11T12:20:19.547" v="4553" actId="20577"/>
          <ac:spMkLst>
            <pc:docMk/>
            <pc:sldMk cId="1585065007" sldId="260"/>
            <ac:spMk id="3" creationId="{0C075135-7DF2-46F7-A9E5-D4D4C3230308}"/>
          </ac:spMkLst>
        </pc:spChg>
      </pc:sldChg>
      <pc:sldChg chg="addSp modSp add">
        <pc:chgData name="Jeong Byeongki" userId="b33dd618e581912c" providerId="LiveId" clId="{B8063012-6D6A-4F4F-AF14-0D8F7FBB874B}" dt="2019-03-11T06:55:49.388" v="2888" actId="1076"/>
        <pc:sldMkLst>
          <pc:docMk/>
          <pc:sldMk cId="15826026" sldId="261"/>
        </pc:sldMkLst>
        <pc:spChg chg="mod">
          <ac:chgData name="Jeong Byeongki" userId="b33dd618e581912c" providerId="LiveId" clId="{B8063012-6D6A-4F4F-AF14-0D8F7FBB874B}" dt="2019-03-11T06:29:45.253" v="2100" actId="20577"/>
          <ac:spMkLst>
            <pc:docMk/>
            <pc:sldMk cId="15826026" sldId="261"/>
            <ac:spMk id="2" creationId="{9D62BE32-9A91-4AD4-BF43-650BB3D52293}"/>
          </ac:spMkLst>
        </pc:spChg>
        <pc:spChg chg="mod">
          <ac:chgData name="Jeong Byeongki" userId="b33dd618e581912c" providerId="LiveId" clId="{B8063012-6D6A-4F4F-AF14-0D8F7FBB874B}" dt="2019-03-11T06:55:39.105" v="2885" actId="20577"/>
          <ac:spMkLst>
            <pc:docMk/>
            <pc:sldMk cId="15826026" sldId="261"/>
            <ac:spMk id="3" creationId="{0C075135-7DF2-46F7-A9E5-D4D4C3230308}"/>
          </ac:spMkLst>
        </pc:spChg>
        <pc:picChg chg="add mod">
          <ac:chgData name="Jeong Byeongki" userId="b33dd618e581912c" providerId="LiveId" clId="{B8063012-6D6A-4F4F-AF14-0D8F7FBB874B}" dt="2019-03-11T06:55:49.388" v="2888" actId="1076"/>
          <ac:picMkLst>
            <pc:docMk/>
            <pc:sldMk cId="15826026" sldId="261"/>
            <ac:picMk id="6" creationId="{2C7144B6-DE8B-4B3A-ACF9-6F82CD4A1517}"/>
          </ac:picMkLst>
        </pc:picChg>
      </pc:sldChg>
      <pc:sldChg chg="addSp delSp modSp add">
        <pc:chgData name="Jeong Byeongki" userId="b33dd618e581912c" providerId="LiveId" clId="{B8063012-6D6A-4F4F-AF14-0D8F7FBB874B}" dt="2019-03-11T12:27:39.990" v="4581" actId="20577"/>
        <pc:sldMkLst>
          <pc:docMk/>
          <pc:sldMk cId="2049266262" sldId="262"/>
        </pc:sldMkLst>
        <pc:spChg chg="mod">
          <ac:chgData name="Jeong Byeongki" userId="b33dd618e581912c" providerId="LiveId" clId="{B8063012-6D6A-4F4F-AF14-0D8F7FBB874B}" dt="2019-03-11T12:27:39.990" v="4581" actId="20577"/>
          <ac:spMkLst>
            <pc:docMk/>
            <pc:sldMk cId="2049266262" sldId="262"/>
            <ac:spMk id="3" creationId="{0C075135-7DF2-46F7-A9E5-D4D4C3230308}"/>
          </ac:spMkLst>
        </pc:spChg>
        <pc:picChg chg="del">
          <ac:chgData name="Jeong Byeongki" userId="b33dd618e581912c" providerId="LiveId" clId="{B8063012-6D6A-4F4F-AF14-0D8F7FBB874B}" dt="2019-03-11T06:49:51.463" v="2814" actId="478"/>
          <ac:picMkLst>
            <pc:docMk/>
            <pc:sldMk cId="2049266262" sldId="262"/>
            <ac:picMk id="6" creationId="{2C7144B6-DE8B-4B3A-ACF9-6F82CD4A1517}"/>
          </ac:picMkLst>
        </pc:picChg>
        <pc:picChg chg="add del mod">
          <ac:chgData name="Jeong Byeongki" userId="b33dd618e581912c" providerId="LiveId" clId="{B8063012-6D6A-4F4F-AF14-0D8F7FBB874B}" dt="2019-03-11T06:58:26.441" v="2916" actId="478"/>
          <ac:picMkLst>
            <pc:docMk/>
            <pc:sldMk cId="2049266262" sldId="262"/>
            <ac:picMk id="7" creationId="{FE59838B-9EDC-44E2-AF4C-101BA754DF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7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ADB25-7E86-4E0F-8877-59096451D42B}" type="datetimeFigureOut">
              <a:rPr lang="ko-KR" altLang="en-US" smtClean="0"/>
              <a:pPr/>
              <a:t>2020-04-17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4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7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FD475-936A-4B3B-A772-DD1B482B4D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222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7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7FFC7-3956-4E79-B489-7E85D07B33FA}" type="datetimeFigureOut">
              <a:rPr lang="ko-KR" altLang="en-US" smtClean="0"/>
              <a:pPr/>
              <a:t>2020-04-17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71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7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7F8DF-9A9E-4C77-BEF6-82E2B54E81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24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gif"/><Relationship Id="rId4" Type="http://schemas.openxmlformats.org/officeDocument/2006/relationships/hyperlink" Target="http://www.konkuk.ac.kr/img/Intro/UI_Mark_2011.jpg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://postfiles15.naver.net/20100310_222/roaltlf_1268221075581IHeaj_jpg/10-7.%ED%99%A9%EC%86%8C%EC%83%81_roaltlf.jpg?type=w2"/>
          <p:cNvPicPr>
            <a:picLocks noChangeAspect="1" noChangeArrowheads="1"/>
          </p:cNvPicPr>
          <p:nvPr userDrawn="1"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brightnessContrast bright="57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88" t="15981" r="7563" b="14636"/>
          <a:stretch/>
        </p:blipFill>
        <p:spPr bwMode="auto">
          <a:xfrm>
            <a:off x="0" y="3200503"/>
            <a:ext cx="6181751" cy="36810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3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Business Intelligence &amp; Data Analytics Lab., Dept. of IE (https://sites.google.com/view/kkbizintelligence/)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  <a:ea typeface="맑은 고딕" panose="020B0503020000020004" pitchFamily="50" charset="-127"/>
              </a:defRPr>
            </a:lvl1pPr>
          </a:lstStyle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8" name="Picture 4" descr="건대로고">
            <a:hlinkClick r:id="rId4"/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02"/>
          <a:stretch/>
        </p:blipFill>
        <p:spPr bwMode="auto">
          <a:xfrm>
            <a:off x="242739" y="188640"/>
            <a:ext cx="1304925" cy="132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Business Intelligence &amp; Data Analytics Lab., Dept. of IE (https://sites.google.com/view/kkbizintelligence/)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Business Intelligence &amp; Data Analytics Lab., Dept. of IE (https://sites.google.com/view/kkbizintelligence/)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71414"/>
            <a:ext cx="8715436" cy="571504"/>
          </a:xfrm>
        </p:spPr>
        <p:txBody>
          <a:bodyPr>
            <a:noAutofit/>
          </a:bodyPr>
          <a:lstStyle>
            <a:lvl1pPr algn="r">
              <a:defRPr sz="32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857232"/>
            <a:ext cx="8715436" cy="5500726"/>
          </a:xfrm>
        </p:spPr>
        <p:txBody>
          <a:bodyPr>
            <a:normAutofit/>
          </a:bodyPr>
          <a:lstStyle>
            <a:lvl1pPr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  <a:defRPr sz="2800" b="1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79512" y="6476462"/>
            <a:ext cx="7416824" cy="365125"/>
          </a:xfrm>
        </p:spPr>
        <p:txBody>
          <a:bodyPr/>
          <a:lstStyle>
            <a:lvl1pPr algn="l">
              <a:defRPr lang="ko-KR" altLang="en-US" sz="1200" b="1" kern="1200" dirty="0">
                <a:solidFill>
                  <a:schemeClr val="tx1"/>
                </a:solidFill>
                <a:latin typeface="Garamond" panose="02020404030301010803" pitchFamily="18" charset="0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 dirty="0"/>
              <a:t>Business Intelligence &amp; Data Analytics Lab., Dept. of IE (https://sites.google.com/view/kkbizintelligence/)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24878" y="5992833"/>
            <a:ext cx="70484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250825" y="687388"/>
            <a:ext cx="86423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250825" y="750436"/>
            <a:ext cx="86423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261938" y="6500813"/>
            <a:ext cx="86423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>
            <a:off x="260350" y="6437764"/>
            <a:ext cx="86423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Picture 2" descr="건대영문로고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43"/>
          <a:stretch/>
        </p:blipFill>
        <p:spPr bwMode="auto">
          <a:xfrm>
            <a:off x="8047645" y="6514158"/>
            <a:ext cx="893217" cy="32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Business Intelligence &amp; Data Analytics Lab., Dept. of IE (https://sites.google.com/view/kkbizintelligence/)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Business Intelligence &amp; Data Analytics Lab., Dept. of IE (https://sites.google.com/view/kkbizintelligence/)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Business Intelligence &amp; Data Analytics Lab., Dept. of IE (https://sites.google.com/view/kkbizintelligence/)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Business Intelligence &amp; Data Analytics Lab., Dept. of IE (https://sites.google.com/view/kkbizintelligence/)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Business Intelligence &amp; Data Analytics Lab., Dept. of IE (https://sites.google.com/view/kkbizintelligence/)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ko-KR" altLang="en-US" sz="1200" b="1" i="1" kern="120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fld id="{83EB4A15-76DA-47EC-BE9C-6ADD1B7CDEB5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Business Intelligence &amp; Data Analytics Lab., Dept. of IE (https://sites.google.com/view/kkbizintelligence/)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Business Intelligence &amp; Data Analytics Lab., Dept. of IE (https://sites.google.com/view/kkbizintelligence/)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Business Intelligence &amp; Data Analytics Lab., Dept. of IE (https://sites.google.com/view/kkbizintelligence/)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B4A15-76DA-47EC-BE9C-6ADD1B7CDE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view/kkbizintelligenc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512168"/>
          </a:xfrm>
        </p:spPr>
        <p:txBody>
          <a:bodyPr>
            <a:noAutofit/>
          </a:bodyPr>
          <a:lstStyle/>
          <a:p>
            <a:r>
              <a:rPr lang="en-US" altLang="ko-KR" sz="5400" dirty="0">
                <a:latin typeface="Garamond" panose="02020404030301010803" pitchFamily="18" charset="0"/>
              </a:rPr>
              <a:t>Data analytics lab.</a:t>
            </a:r>
            <a:endParaRPr lang="ko-KR" altLang="en-US" sz="5400" dirty="0">
              <a:latin typeface="Garamond" panose="02020404030301010803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7504" y="4869160"/>
            <a:ext cx="8849072" cy="1752600"/>
          </a:xfrm>
        </p:spPr>
        <p:txBody>
          <a:bodyPr>
            <a:normAutofit/>
          </a:bodyPr>
          <a:lstStyle/>
          <a:p>
            <a:pPr algn="r"/>
            <a:endParaRPr lang="en-US" altLang="ko-KR" dirty="0">
              <a:latin typeface="Garamond" panose="02020404030301010803" pitchFamily="18" charset="0"/>
            </a:endParaRPr>
          </a:p>
          <a:p>
            <a:pPr algn="r"/>
            <a:r>
              <a:rPr lang="en-US" altLang="ko-KR" dirty="0">
                <a:latin typeface="Garamond" panose="02020404030301010803" pitchFamily="18" charset="0"/>
              </a:rPr>
              <a:t>Professor </a:t>
            </a:r>
            <a:r>
              <a:rPr lang="en-US" altLang="ko-KR" dirty="0" err="1">
                <a:latin typeface="Garamond" panose="02020404030301010803" pitchFamily="18" charset="0"/>
              </a:rPr>
              <a:t>Janghyeok</a:t>
            </a:r>
            <a:r>
              <a:rPr lang="en-US" altLang="ko-KR" dirty="0">
                <a:latin typeface="Garamond" panose="02020404030301010803" pitchFamily="18" charset="0"/>
              </a:rPr>
              <a:t> Yoon</a:t>
            </a:r>
          </a:p>
          <a:p>
            <a:pPr algn="r"/>
            <a:r>
              <a:rPr lang="en-US" altLang="ko-KR" sz="2000" dirty="0">
                <a:latin typeface="Garamond" panose="02020404030301010803" pitchFamily="18" charset="0"/>
              </a:rPr>
              <a:t>Business Intelligence and Data Analytics Lab. @</a:t>
            </a:r>
            <a:r>
              <a:rPr lang="en-US" altLang="ko-KR" sz="2000" dirty="0" err="1">
                <a:latin typeface="Garamond" panose="02020404030301010803" pitchFamily="18" charset="0"/>
              </a:rPr>
              <a:t>Konkuk</a:t>
            </a:r>
            <a:r>
              <a:rPr lang="en-US" altLang="ko-KR" sz="2000" dirty="0">
                <a:latin typeface="Garamond" panose="02020404030301010803" pitchFamily="18" charset="0"/>
              </a:rPr>
              <a:t> Univ.</a:t>
            </a:r>
          </a:p>
          <a:p>
            <a:pPr algn="r"/>
            <a:r>
              <a:rPr lang="en-US" altLang="ko-KR" sz="2000" dirty="0">
                <a:latin typeface="Garamond" panose="02020404030301010803" pitchFamily="18" charset="0"/>
                <a:hlinkClick r:id="rId2"/>
              </a:rPr>
              <a:t>https://sites.google.com/view/kkbizintelligence</a:t>
            </a:r>
            <a:r>
              <a:rPr lang="en-US" altLang="ko-KR" sz="2000" dirty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48821" y="2924944"/>
            <a:ext cx="28463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HY울릉도M" pitchFamily="18" charset="-127"/>
              </a:rPr>
              <a:t>Text mining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964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2BE32-9A91-4AD4-BF43-650BB3D5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 Analytics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75135-7DF2-46F7-A9E5-D4D4C323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Generalized VSM </a:t>
            </a:r>
          </a:p>
          <a:p>
            <a:pPr lvl="2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C182CF-EE92-41AA-AE6F-F78EC2C2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Data Analytics Lab., Dept. of IE (https://sites.google.com/view/kkbizintelligence/)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2E959C-3A16-44BF-99A1-0DCF36430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520" y="1412776"/>
            <a:ext cx="6407051" cy="480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17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2BE32-9A91-4AD4-BF43-650BB3D5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 Analytics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75135-7DF2-46F7-A9E5-D4D4C323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Social network analysis</a:t>
            </a:r>
          </a:p>
          <a:p>
            <a:pPr lvl="2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C182CF-EE92-41AA-AE6F-F78EC2C2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Data Analytics Lab., Dept. of IE (https://sites.google.com/view/kkbizintelligence/)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036725-722C-4A10-8A43-987F1491F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3" y="1359970"/>
            <a:ext cx="5904656" cy="476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9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C44F4F4-04D9-4BE2-8F3F-DE819413B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234817"/>
            <a:ext cx="6106656" cy="51191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D62BE32-9A91-4AD4-BF43-650BB3D5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 Analytics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75135-7DF2-46F7-A9E5-D4D4C323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Association rule mining</a:t>
            </a:r>
          </a:p>
          <a:p>
            <a:pPr lvl="2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C182CF-EE92-41AA-AE6F-F78EC2C2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Data Analytics Lab., Dept. of IE (https://sites.google.com/view/kkbizintelligence/)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4868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EB5F7CC-3D6C-4B1E-B4BC-E444C05D1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26" y="990988"/>
            <a:ext cx="6490548" cy="487602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D62BE32-9A91-4AD4-BF43-650BB3D5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 Analytics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75135-7DF2-46F7-A9E5-D4D4C323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Sentiment analysis</a:t>
            </a:r>
          </a:p>
          <a:p>
            <a:pPr lvl="2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C182CF-EE92-41AA-AE6F-F78EC2C2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Data Analytics Lab., Dept. of IE (https://sites.google.com/view/kkbizintelligence/)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14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2BE32-9A91-4AD4-BF43-650BB3D5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to learn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75135-7DF2-46F7-A9E5-D4D4C323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Text pre-processing technique </a:t>
            </a:r>
          </a:p>
          <a:p>
            <a:pPr lvl="1"/>
            <a:r>
              <a:rPr lang="ko-KR" altLang="en-US" b="0" dirty="0"/>
              <a:t>대소문자 변환</a:t>
            </a:r>
            <a:endParaRPr lang="en-US" altLang="ko-KR" b="0" dirty="0"/>
          </a:p>
          <a:p>
            <a:pPr lvl="1"/>
            <a:r>
              <a:rPr lang="ko-KR" altLang="en-US" b="0" dirty="0"/>
              <a:t>숫자</a:t>
            </a:r>
            <a:r>
              <a:rPr lang="en-US" altLang="ko-KR" b="0" dirty="0"/>
              <a:t>/</a:t>
            </a:r>
            <a:r>
              <a:rPr lang="ko-KR" altLang="en-US" b="0" dirty="0"/>
              <a:t>특수문자</a:t>
            </a:r>
            <a:r>
              <a:rPr lang="en-US" altLang="ko-KR" b="0" dirty="0"/>
              <a:t>/ </a:t>
            </a:r>
            <a:r>
              <a:rPr lang="ko-KR" altLang="en-US" b="0" dirty="0"/>
              <a:t>공백 제거 키워드 추출</a:t>
            </a:r>
            <a:endParaRPr lang="en-US" altLang="ko-KR" b="0" dirty="0"/>
          </a:p>
          <a:p>
            <a:pPr lvl="1"/>
            <a:r>
              <a:rPr lang="en-US" altLang="ko-KR" b="0" dirty="0"/>
              <a:t>Tokenize</a:t>
            </a:r>
          </a:p>
          <a:p>
            <a:pPr lvl="1"/>
            <a:r>
              <a:rPr lang="ko-KR" altLang="en-US" b="0" dirty="0" err="1"/>
              <a:t>불용어</a:t>
            </a:r>
            <a:r>
              <a:rPr lang="ko-KR" altLang="en-US" b="0" dirty="0"/>
              <a:t> 제거</a:t>
            </a:r>
            <a:endParaRPr lang="en-US" altLang="ko-KR" b="0" dirty="0"/>
          </a:p>
          <a:p>
            <a:pPr lvl="1"/>
            <a:r>
              <a:rPr lang="en-US" altLang="ko-KR" b="0" dirty="0"/>
              <a:t>Stemming</a:t>
            </a:r>
          </a:p>
          <a:p>
            <a:pPr lvl="1"/>
            <a:r>
              <a:rPr lang="en-US" altLang="ko-KR" b="0" dirty="0"/>
              <a:t>Term frequency matrix </a:t>
            </a:r>
          </a:p>
          <a:p>
            <a:r>
              <a:rPr lang="en-US" altLang="ko-KR" dirty="0"/>
              <a:t>Text analytics </a:t>
            </a:r>
          </a:p>
          <a:p>
            <a:pPr lvl="1"/>
            <a:r>
              <a:rPr lang="en-US" altLang="ko-KR" b="0" dirty="0"/>
              <a:t>Document similarity</a:t>
            </a:r>
          </a:p>
          <a:p>
            <a:pPr lvl="1"/>
            <a:r>
              <a:rPr lang="en-US" altLang="ko-KR" b="0" dirty="0"/>
              <a:t>Generalized VSM</a:t>
            </a:r>
          </a:p>
          <a:p>
            <a:pPr lvl="1"/>
            <a:r>
              <a:rPr lang="en-US" altLang="ko-KR" b="0" dirty="0"/>
              <a:t>Social network analysis</a:t>
            </a:r>
          </a:p>
          <a:p>
            <a:pPr lvl="1"/>
            <a:r>
              <a:rPr lang="en-US" altLang="ko-KR" b="0" dirty="0"/>
              <a:t>Association rule mining</a:t>
            </a:r>
          </a:p>
          <a:p>
            <a:pPr lvl="1"/>
            <a:r>
              <a:rPr lang="en-US" altLang="ko-KR" b="0" dirty="0"/>
              <a:t>Sentiment analysis</a:t>
            </a:r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C182CF-EE92-41AA-AE6F-F78EC2C2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Business Intelligence &amp; Data Analytics Lab., Dept. of IE (https://sites.google.com/view/kkbizintelligence/)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00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2BE32-9A91-4AD4-BF43-650BB3D5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Pre-processing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75135-7DF2-46F7-A9E5-D4D4C323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대소문자 변환</a:t>
            </a:r>
            <a:endParaRPr lang="en-US" altLang="ko-KR" dirty="0"/>
          </a:p>
          <a:p>
            <a:pPr lvl="1"/>
            <a:r>
              <a:rPr lang="en-US" altLang="ko-KR" dirty="0"/>
              <a:t>Apple </a:t>
            </a:r>
            <a:r>
              <a:rPr lang="ko-KR" altLang="en-US" dirty="0"/>
              <a:t>과 </a:t>
            </a:r>
            <a:r>
              <a:rPr lang="en-US" altLang="ko-KR" dirty="0"/>
              <a:t>APPLE, apple </a:t>
            </a:r>
            <a:r>
              <a:rPr lang="ko-KR" altLang="en-US" dirty="0"/>
              <a:t>은 모두 같은 단어임에도 컴퓨터는 셋을 다른 단어로 인식함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특수문자</a:t>
            </a:r>
            <a:r>
              <a:rPr lang="en-US" altLang="ko-KR" dirty="0"/>
              <a:t>, </a:t>
            </a:r>
            <a:r>
              <a:rPr lang="ko-KR" altLang="en-US" dirty="0"/>
              <a:t>공백 제거</a:t>
            </a:r>
          </a:p>
          <a:p>
            <a:pPr lvl="1"/>
            <a:r>
              <a:rPr lang="ko-KR" altLang="en-US" dirty="0"/>
              <a:t>분석 목적 및 대상에 따라 특정 언어나 특수문자 등을 제거해야 할 필요가 있음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C182CF-EE92-41AA-AE6F-F78EC2C2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Data Analytics Lab., Dept. of IE (https://sites.google.com/view/kkbizintelligence/)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598AAF-2246-4B15-9B2B-ADC909383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2060848"/>
            <a:ext cx="5343525" cy="828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D966F7-F103-4918-B5E7-6D61C9338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4437256"/>
            <a:ext cx="54864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6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2BE32-9A91-4AD4-BF43-650BB3D5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Pre-processing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75135-7DF2-46F7-A9E5-D4D4C323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키워드 추출</a:t>
            </a:r>
          </a:p>
          <a:p>
            <a:pPr lvl="1"/>
            <a:r>
              <a:rPr lang="ko-KR" altLang="en-US" b="0" dirty="0"/>
              <a:t>문서에서 </a:t>
            </a:r>
            <a:r>
              <a:rPr lang="ko-KR" altLang="en-US" b="0" dirty="0" err="1"/>
              <a:t>의미있는</a:t>
            </a:r>
            <a:r>
              <a:rPr lang="ko-KR" altLang="en-US" b="0" dirty="0"/>
              <a:t> 단어</a:t>
            </a:r>
            <a:r>
              <a:rPr lang="en-US" altLang="ko-KR" b="0" dirty="0"/>
              <a:t>, </a:t>
            </a:r>
            <a:r>
              <a:rPr lang="ko-KR" altLang="en-US" b="0" dirty="0"/>
              <a:t>혹은 구문만 추출할 수 있음</a:t>
            </a:r>
            <a:endParaRPr lang="en-US" altLang="ko-KR" b="0" dirty="0"/>
          </a:p>
          <a:p>
            <a:pPr lvl="1"/>
            <a:r>
              <a:rPr lang="ko-KR" altLang="en-US" b="0" dirty="0"/>
              <a:t>키워드를 추출하여 문장 혹은 문서의 핵심 내용을 요약할 수 있음</a:t>
            </a:r>
            <a:endParaRPr lang="en-US" altLang="ko-KR" b="0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C182CF-EE92-41AA-AE6F-F78EC2C2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Data Analytics Lab., Dept. of IE (https://sites.google.com/view/kkbizintelligence/)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4755E6D-E4AD-4214-8F6E-9314C1629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68" y="2213777"/>
            <a:ext cx="5976664" cy="412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0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566CEED8-450E-4F2D-979C-E3FB816FA5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6" t="8140" r="7983" b="1814"/>
          <a:stretch/>
        </p:blipFill>
        <p:spPr>
          <a:xfrm>
            <a:off x="5580112" y="3738691"/>
            <a:ext cx="3137839" cy="24702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D62BE32-9A91-4AD4-BF43-650BB3D5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Pre-processing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75135-7DF2-46F7-A9E5-D4D4C323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Tokenize</a:t>
            </a:r>
          </a:p>
          <a:p>
            <a:pPr lvl="1"/>
            <a:r>
              <a:rPr lang="en-US" altLang="ko-KR" b="0" dirty="0"/>
              <a:t>Tokenization</a:t>
            </a:r>
            <a:r>
              <a:rPr lang="ko-KR" altLang="en-US" b="0" dirty="0"/>
              <a:t>은 문장</a:t>
            </a:r>
            <a:r>
              <a:rPr lang="en-US" altLang="ko-KR" b="0" dirty="0"/>
              <a:t>(</a:t>
            </a:r>
            <a:r>
              <a:rPr lang="ko-KR" altLang="en-US" b="0" dirty="0"/>
              <a:t>혹은 문서</a:t>
            </a:r>
            <a:r>
              <a:rPr lang="en-US" altLang="ko-KR" b="0" dirty="0"/>
              <a:t>)</a:t>
            </a:r>
            <a:r>
              <a:rPr lang="ko-KR" altLang="en-US" b="0" dirty="0"/>
              <a:t>를 분석 가능한 단위로 쪼개는 행위</a:t>
            </a:r>
            <a:endParaRPr lang="en-US" altLang="ko-KR" b="0" dirty="0"/>
          </a:p>
          <a:p>
            <a:pPr lvl="1"/>
            <a:r>
              <a:rPr lang="ko-KR" altLang="en-US" b="0" dirty="0"/>
              <a:t>일반적으로 단어 수준으로 분리하며 분리전에 특수문자 등을 제거하고</a:t>
            </a:r>
            <a:r>
              <a:rPr lang="en-US" altLang="ko-KR" b="0" dirty="0"/>
              <a:t> </a:t>
            </a:r>
            <a:r>
              <a:rPr lang="ko-KR" altLang="en-US" b="0" dirty="0"/>
              <a:t>실시</a:t>
            </a:r>
            <a:endParaRPr lang="en-US" altLang="ko-KR" b="0" dirty="0"/>
          </a:p>
          <a:p>
            <a:r>
              <a:rPr lang="ko-KR" altLang="en-US" dirty="0" err="1"/>
              <a:t>불용어</a:t>
            </a:r>
            <a:r>
              <a:rPr lang="en-US" altLang="ko-KR" dirty="0"/>
              <a:t>(</a:t>
            </a:r>
            <a:r>
              <a:rPr lang="en-US" altLang="ko-KR" dirty="0" err="1"/>
              <a:t>Stopwords</a:t>
            </a:r>
            <a:r>
              <a:rPr lang="en-US" altLang="ko-KR" dirty="0"/>
              <a:t>)</a:t>
            </a:r>
            <a:r>
              <a:rPr lang="ko-KR" altLang="en-US" dirty="0"/>
              <a:t> 제거</a:t>
            </a:r>
          </a:p>
          <a:p>
            <a:pPr lvl="1"/>
            <a:r>
              <a:rPr lang="en-US" altLang="ko-KR" b="0" dirty="0"/>
              <a:t>Tokenization </a:t>
            </a:r>
            <a:r>
              <a:rPr lang="ko-KR" altLang="en-US" b="0" dirty="0"/>
              <a:t>이후 분석에 사용하지 않을 </a:t>
            </a:r>
            <a:r>
              <a:rPr lang="ko-KR" altLang="en-US" b="0" dirty="0" err="1"/>
              <a:t>의미없는</a:t>
            </a:r>
            <a:r>
              <a:rPr lang="ko-KR" altLang="en-US" b="0" dirty="0"/>
              <a:t> 글자들을 제거하는 과정</a:t>
            </a:r>
            <a:endParaRPr lang="en-US" altLang="ko-KR" b="0" dirty="0"/>
          </a:p>
          <a:p>
            <a:pPr lvl="1"/>
            <a:r>
              <a:rPr lang="ko-KR" altLang="en-US" b="0" dirty="0"/>
              <a:t>일반적으로 공개된 </a:t>
            </a:r>
            <a:r>
              <a:rPr lang="ko-KR" altLang="en-US" b="0" dirty="0" err="1"/>
              <a:t>불용어</a:t>
            </a:r>
            <a:r>
              <a:rPr lang="ko-KR" altLang="en-US" b="0" dirty="0"/>
              <a:t> 사전을 이용하여 제거함</a:t>
            </a:r>
            <a:endParaRPr lang="en-US" altLang="ko-KR" b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C182CF-EE92-41AA-AE6F-F78EC2C2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Data Analytics Lab., Dept. of IE (https://sites.google.com/view/kkbizintelligence/)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70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2BE32-9A91-4AD4-BF43-650BB3D5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Pre-processing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75135-7DF2-46F7-A9E5-D4D4C323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Stemming &amp; Lemmatizing</a:t>
            </a:r>
          </a:p>
          <a:p>
            <a:pPr lvl="1"/>
            <a:r>
              <a:rPr lang="ko-KR" altLang="en-US" b="0" dirty="0"/>
              <a:t>컴퓨터는 </a:t>
            </a:r>
            <a:r>
              <a:rPr lang="en-US" altLang="ko-KR" b="0" dirty="0"/>
              <a:t>apples</a:t>
            </a:r>
            <a:r>
              <a:rPr lang="ko-KR" altLang="en-US" b="0" dirty="0"/>
              <a:t>와 </a:t>
            </a:r>
            <a:r>
              <a:rPr lang="en-US" altLang="ko-KR" b="0" dirty="0"/>
              <a:t>apple</a:t>
            </a:r>
            <a:r>
              <a:rPr lang="ko-KR" altLang="en-US" b="0" dirty="0"/>
              <a:t>을 다른 단어로 인식함</a:t>
            </a:r>
            <a:endParaRPr lang="en-US" altLang="ko-KR" b="0" dirty="0"/>
          </a:p>
          <a:p>
            <a:pPr lvl="1"/>
            <a:r>
              <a:rPr lang="ko-KR" altLang="en-US" b="0" dirty="0"/>
              <a:t>단어들의 어간을 추출</a:t>
            </a:r>
            <a:r>
              <a:rPr lang="en-US" altLang="ko-KR" b="0" dirty="0"/>
              <a:t>(Stemming)</a:t>
            </a:r>
            <a:r>
              <a:rPr lang="ko-KR" altLang="en-US" b="0" dirty="0"/>
              <a:t>하거나 표제어를 추출</a:t>
            </a:r>
            <a:r>
              <a:rPr lang="en-US" altLang="ko-KR" b="0" dirty="0"/>
              <a:t>(Lemmatization)</a:t>
            </a:r>
            <a:r>
              <a:rPr lang="ko-KR" altLang="en-US" b="0" dirty="0"/>
              <a:t>하면 같은 의미의 단어들을 통합하여 단어의 수를 줄일 수 있음</a:t>
            </a:r>
            <a:endParaRPr lang="en-US" altLang="ko-KR" b="0" dirty="0"/>
          </a:p>
          <a:p>
            <a:pPr lvl="1"/>
            <a:r>
              <a:rPr lang="en-US" altLang="ko-KR" dirty="0"/>
              <a:t>Lemmatizing</a:t>
            </a:r>
            <a:r>
              <a:rPr lang="en-US" altLang="ko-KR" b="0" dirty="0"/>
              <a:t>: </a:t>
            </a:r>
            <a:r>
              <a:rPr lang="ko-KR" altLang="en-US" b="0" dirty="0"/>
              <a:t>표준적인 단어</a:t>
            </a:r>
            <a:r>
              <a:rPr lang="en-US" altLang="ko-KR" b="0" dirty="0"/>
              <a:t>(</a:t>
            </a:r>
            <a:r>
              <a:rPr lang="ko-KR" altLang="en-US" b="0" dirty="0"/>
              <a:t>사전에서 찾는 기본형</a:t>
            </a:r>
            <a:r>
              <a:rPr lang="en-US" altLang="ko-KR" b="0" dirty="0"/>
              <a:t>)</a:t>
            </a:r>
            <a:r>
              <a:rPr lang="ko-KR" altLang="en-US" b="0" dirty="0"/>
              <a:t>로 변경하는 것</a:t>
            </a:r>
            <a:endParaRPr lang="en-US" altLang="ko-KR" b="0" dirty="0"/>
          </a:p>
          <a:p>
            <a:pPr lvl="2"/>
            <a:r>
              <a:rPr lang="en-US" altLang="ko-KR" b="0" dirty="0"/>
              <a:t>better -&gt; good</a:t>
            </a:r>
          </a:p>
          <a:p>
            <a:pPr lvl="1"/>
            <a:r>
              <a:rPr lang="en-US" altLang="ko-KR" dirty="0"/>
              <a:t>Stemming</a:t>
            </a:r>
            <a:r>
              <a:rPr lang="en-US" altLang="ko-KR" b="0" dirty="0"/>
              <a:t>: </a:t>
            </a:r>
            <a:r>
              <a:rPr lang="ko-KR" altLang="en-US" b="0" dirty="0"/>
              <a:t>단어의 어근으로 변경하는 것</a:t>
            </a:r>
            <a:endParaRPr lang="en-US" altLang="ko-KR" b="0" dirty="0"/>
          </a:p>
          <a:p>
            <a:pPr lvl="2"/>
            <a:r>
              <a:rPr lang="en-US" altLang="ko-KR" b="0" dirty="0"/>
              <a:t>fishing, fished, fisher -&gt; fish</a:t>
            </a:r>
          </a:p>
          <a:p>
            <a:pPr lvl="1"/>
            <a:r>
              <a:rPr lang="en-US" altLang="ko-KR" b="0" dirty="0"/>
              <a:t>Stemming</a:t>
            </a:r>
            <a:r>
              <a:rPr lang="ko-KR" altLang="en-US" b="0" dirty="0"/>
              <a:t>은 단순히 단어를 절단하는 규칙기반으로 가능하지만 </a:t>
            </a:r>
            <a:r>
              <a:rPr lang="en-US" altLang="ko-KR" b="0" dirty="0"/>
              <a:t>Lemmatization</a:t>
            </a:r>
            <a:r>
              <a:rPr lang="ko-KR" altLang="en-US" b="0" dirty="0"/>
              <a:t>은 단어의 품사를 먼저 판단하여야 하기 때문에 문장구조에 대한 분석이 선행되어야 함</a:t>
            </a:r>
            <a:endParaRPr lang="en-US" altLang="ko-KR" b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C182CF-EE92-41AA-AE6F-F78EC2C2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Data Analytics Lab., Dept. of IE (https://sites.google.com/view/kkbizintelligence/)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66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2BE32-9A91-4AD4-BF43-650BB3D5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Pre-processing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75135-7DF2-46F7-A9E5-D4D4C323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Term frequency matrix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C182CF-EE92-41AA-AE6F-F78EC2C2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Data Analytics Lab., Dept. of IE (https://sites.google.com/view/kkbizintelligence/)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7A9672-67AA-442A-A1E5-E2005B67B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100" y="1772816"/>
            <a:ext cx="6929800" cy="366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7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2BE32-9A91-4AD4-BF43-650BB3D5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Pre-processing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75135-7DF2-46F7-A9E5-D4D4C323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Term frequency-inverse document frequency matrix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C182CF-EE92-41AA-AE6F-F78EC2C2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Data Analytics Lab., Dept. of IE (https://sites.google.com/view/kkbizintelligence/)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7A9672-67AA-442A-A1E5-E2005B67B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44824"/>
            <a:ext cx="4487703" cy="2376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960EA5-3480-4A5B-BCB8-B8F7ADA53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413" y="1916832"/>
            <a:ext cx="2171700" cy="581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CCADD4-BAC0-4CD1-96FE-C76C84CAD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1816950"/>
            <a:ext cx="1656184" cy="24041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F4D21D-307B-4C4A-8591-20F4A7C60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4392984"/>
            <a:ext cx="79057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9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2BE32-9A91-4AD4-BF43-650BB3D5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2" y="71414"/>
            <a:ext cx="8715436" cy="571504"/>
          </a:xfrm>
        </p:spPr>
        <p:txBody>
          <a:bodyPr/>
          <a:lstStyle/>
          <a:p>
            <a:r>
              <a:rPr lang="en-US" altLang="ko-KR" dirty="0"/>
              <a:t>Text Analytics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75135-7DF2-46F7-A9E5-D4D4C323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Document similarity</a:t>
            </a:r>
          </a:p>
          <a:p>
            <a:pPr lvl="2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C182CF-EE92-41AA-AE6F-F78EC2C2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Intelligence &amp; Data Analytics Lab., Dept. of IE (https://sites.google.com/view/kkbizintelligence/)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9F953D-36DD-4B9B-AF31-1DBEE16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B4A15-76DA-47EC-BE9C-6ADD1B7CDEB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37BCAE-A99F-4501-BB60-DA1F6AF68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56792"/>
            <a:ext cx="4608512" cy="28781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EF2FB8-AEFF-4AD3-9F73-067DF52FB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11" y="4649252"/>
            <a:ext cx="3019425" cy="142875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79CCA032-04E5-454E-B0A2-6AA33547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00" y="5000549"/>
            <a:ext cx="1475656" cy="1024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0.67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0.67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1.00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C1FC3F-A119-437D-8DC4-90D45C2AD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931" y="3842223"/>
            <a:ext cx="3000375" cy="1495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DF9064-15C8-48C7-B9BB-75988E46F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086" y="2441824"/>
            <a:ext cx="2752064" cy="4770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B8220F-B4C0-4EAE-8405-60C0DC0ED871}"/>
              </a:ext>
            </a:extLst>
          </p:cNvPr>
          <p:cNvSpPr txBox="1"/>
          <p:nvPr/>
        </p:nvSpPr>
        <p:spPr>
          <a:xfrm>
            <a:off x="5810955" y="2105393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aramond" panose="02020404030301010803" pitchFamily="18" charset="0"/>
              </a:rPr>
              <a:t>유클리드 거리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EEA92F-EECD-4D77-AB42-66CABDD7E9BB}"/>
              </a:ext>
            </a:extLst>
          </p:cNvPr>
          <p:cNvSpPr/>
          <p:nvPr/>
        </p:nvSpPr>
        <p:spPr>
          <a:xfrm>
            <a:off x="5815478" y="3443243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err="1">
                <a:latin typeface="Garamond" panose="02020404030301010803" pitchFamily="18" charset="0"/>
              </a:rPr>
              <a:t>자카드</a:t>
            </a:r>
            <a:r>
              <a:rPr lang="ko-KR" altLang="en-US" dirty="0">
                <a:latin typeface="Garamond" panose="02020404030301010803" pitchFamily="18" charset="0"/>
              </a:rPr>
              <a:t> 유사도</a:t>
            </a:r>
          </a:p>
        </p:txBody>
      </p:sp>
    </p:spTree>
    <p:extLst>
      <p:ext uri="{BB962C8B-B14F-4D97-AF65-F5344CB8AC3E}">
        <p14:creationId xmlns:p14="http://schemas.microsoft.com/office/powerpoint/2010/main" val="157024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Garamond" panose="02020404030301010803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Garamond" panose="02020404030301010803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10312</TotalTime>
  <Words>591</Words>
  <Application>Microsoft Office PowerPoint</Application>
  <PresentationFormat>화면 슬라이드 쇼(4:3)</PresentationFormat>
  <Paragraphs>91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Arial</vt:lpstr>
      <vt:lpstr>Verdana</vt:lpstr>
      <vt:lpstr>a고딕13</vt:lpstr>
      <vt:lpstr>맑은 고딕</vt:lpstr>
      <vt:lpstr>Wingdings</vt:lpstr>
      <vt:lpstr>Garamond</vt:lpstr>
      <vt:lpstr>Office 테마</vt:lpstr>
      <vt:lpstr>Data analytics lab.</vt:lpstr>
      <vt:lpstr>What to learn</vt:lpstr>
      <vt:lpstr>Pre-processing</vt:lpstr>
      <vt:lpstr>Pre-processing</vt:lpstr>
      <vt:lpstr>Pre-processing</vt:lpstr>
      <vt:lpstr>Pre-processing</vt:lpstr>
      <vt:lpstr>Pre-processing</vt:lpstr>
      <vt:lpstr>Pre-processing</vt:lpstr>
      <vt:lpstr>Text Analytics</vt:lpstr>
      <vt:lpstr>Text Analytics</vt:lpstr>
      <vt:lpstr>Text Analytics</vt:lpstr>
      <vt:lpstr>Text Analytics</vt:lpstr>
      <vt:lpstr>Text Analytics</vt:lpstr>
    </vt:vector>
  </TitlesOfParts>
  <Company>MY_HOME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윤 장혁</dc:creator>
  <cp:lastModifiedBy>고남욱</cp:lastModifiedBy>
  <cp:revision>1753</cp:revision>
  <cp:lastPrinted>2014-02-23T22:51:57Z</cp:lastPrinted>
  <dcterms:created xsi:type="dcterms:W3CDTF">2007-11-14T06:33:08Z</dcterms:created>
  <dcterms:modified xsi:type="dcterms:W3CDTF">2020-04-17T04:20:14Z</dcterms:modified>
</cp:coreProperties>
</file>