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3.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8"/>
  </p:notesMasterIdLst>
  <p:sldIdLst>
    <p:sldId id="256" r:id="rId5"/>
    <p:sldId id="310" r:id="rId6"/>
    <p:sldId id="257" r:id="rId7"/>
    <p:sldId id="311" r:id="rId8"/>
    <p:sldId id="300" r:id="rId9"/>
    <p:sldId id="301" r:id="rId10"/>
    <p:sldId id="312" r:id="rId11"/>
    <p:sldId id="303" r:id="rId12"/>
    <p:sldId id="313" r:id="rId13"/>
    <p:sldId id="314" r:id="rId14"/>
    <p:sldId id="302" r:id="rId15"/>
    <p:sldId id="315" r:id="rId16"/>
    <p:sldId id="316" r:id="rId17"/>
    <p:sldId id="317" r:id="rId18"/>
    <p:sldId id="299" r:id="rId19"/>
    <p:sldId id="308" r:id="rId20"/>
    <p:sldId id="304" r:id="rId21"/>
    <p:sldId id="306" r:id="rId22"/>
    <p:sldId id="305" r:id="rId23"/>
    <p:sldId id="309" r:id="rId24"/>
    <p:sldId id="307" r:id="rId25"/>
    <p:sldId id="318" r:id="rId26"/>
    <p:sldId id="265"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0808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0706" autoAdjust="0"/>
  </p:normalViewPr>
  <p:slideViewPr>
    <p:cSldViewPr snapToGrid="0">
      <p:cViewPr varScale="1">
        <p:scale>
          <a:sx n="80" d="100"/>
          <a:sy n="80" d="100"/>
        </p:scale>
        <p:origin x="1758" y="96"/>
      </p:cViewPr>
      <p:guideLst/>
    </p:cSldViewPr>
  </p:slideViewPr>
  <p:notesTextViewPr>
    <p:cViewPr>
      <p:scale>
        <a:sx n="1" d="1"/>
        <a:sy n="1" d="1"/>
      </p:scale>
      <p:origin x="0" y="0"/>
    </p:cViewPr>
  </p:notesTextViewPr>
  <p:notesViewPr>
    <p:cSldViewPr snapToGrid="0">
      <p:cViewPr varScale="1">
        <p:scale>
          <a:sx n="86" d="100"/>
          <a:sy n="86" d="100"/>
        </p:scale>
        <p:origin x="578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3EBCC-327C-4119-A464-F2489EE7B68F}"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pPr latinLnBrk="1"/>
          <a:endParaRPr lang="ko-KR" altLang="en-US"/>
        </a:p>
      </dgm:t>
    </dgm:pt>
    <dgm:pt modelId="{235FC358-77DE-400F-8F06-5C201D0F65CA}">
      <dgm:prSet phldrT="[텍스트]" custT="1"/>
      <dgm:spPr/>
      <dgm:t>
        <a:bodyPr/>
        <a:lstStyle/>
        <a:p>
          <a:pPr latinLnBrk="1"/>
          <a:r>
            <a:rPr lang="en-US" altLang="ko-KR" sz="1400" dirty="0"/>
            <a:t>Vectorize </a:t>
          </a:r>
          <a:r>
            <a:rPr lang="en-US" altLang="ko-KR" sz="1400" b="1" dirty="0"/>
            <a:t>features</a:t>
          </a:r>
          <a:endParaRPr lang="ko-KR" altLang="en-US" sz="1400" b="1" dirty="0"/>
        </a:p>
      </dgm:t>
    </dgm:pt>
    <dgm:pt modelId="{90B9BC71-9F3D-4799-9751-91B7821D9CD9}" type="parTrans" cxnId="{D5EFDEDE-DFF1-4512-8806-BF74172A92A1}">
      <dgm:prSet/>
      <dgm:spPr/>
      <dgm:t>
        <a:bodyPr/>
        <a:lstStyle/>
        <a:p>
          <a:pPr latinLnBrk="1"/>
          <a:endParaRPr lang="ko-KR" altLang="en-US" sz="1400"/>
        </a:p>
      </dgm:t>
    </dgm:pt>
    <dgm:pt modelId="{9996F324-D7C8-429E-AF8D-81035A19B316}" type="sibTrans" cxnId="{D5EFDEDE-DFF1-4512-8806-BF74172A92A1}">
      <dgm:prSet custT="1"/>
      <dgm:spPr/>
      <dgm:t>
        <a:bodyPr/>
        <a:lstStyle/>
        <a:p>
          <a:pPr latinLnBrk="1"/>
          <a:endParaRPr lang="ko-KR" altLang="en-US" sz="1100"/>
        </a:p>
      </dgm:t>
    </dgm:pt>
    <dgm:pt modelId="{47F28427-98FD-453A-9ECF-7CDFFCFD4117}">
      <dgm:prSet phldrT="[텍스트]" custT="1"/>
      <dgm:spPr/>
      <dgm:t>
        <a:bodyPr/>
        <a:lstStyle/>
        <a:p>
          <a:pPr latinLnBrk="1"/>
          <a:r>
            <a:rPr lang="en-US" altLang="ko-KR" sz="1400" dirty="0"/>
            <a:t>Calculate </a:t>
          </a:r>
          <a:r>
            <a:rPr lang="en-US" altLang="ko-KR" sz="1400" b="1" dirty="0"/>
            <a:t>similarity</a:t>
          </a:r>
          <a:endParaRPr lang="ko-KR" altLang="en-US" sz="1400" b="1" dirty="0"/>
        </a:p>
      </dgm:t>
    </dgm:pt>
    <dgm:pt modelId="{E61E310C-87F9-43AA-9C88-F08300FB221F}" type="parTrans" cxnId="{7C71BFC3-3370-4C84-BB7E-BE97D59D987D}">
      <dgm:prSet/>
      <dgm:spPr/>
      <dgm:t>
        <a:bodyPr/>
        <a:lstStyle/>
        <a:p>
          <a:pPr latinLnBrk="1"/>
          <a:endParaRPr lang="ko-KR" altLang="en-US" sz="1400"/>
        </a:p>
      </dgm:t>
    </dgm:pt>
    <dgm:pt modelId="{5737D728-8AA7-4272-B41C-6647595ED448}" type="sibTrans" cxnId="{7C71BFC3-3370-4C84-BB7E-BE97D59D987D}">
      <dgm:prSet custT="1"/>
      <dgm:spPr/>
      <dgm:t>
        <a:bodyPr/>
        <a:lstStyle/>
        <a:p>
          <a:pPr latinLnBrk="1"/>
          <a:endParaRPr lang="ko-KR" altLang="en-US" sz="1100"/>
        </a:p>
      </dgm:t>
    </dgm:pt>
    <dgm:pt modelId="{DC3EA41B-545F-4A60-B9C9-7253299CC9B6}">
      <dgm:prSet phldrT="[텍스트]" custT="1"/>
      <dgm:spPr/>
      <dgm:t>
        <a:bodyPr/>
        <a:lstStyle/>
        <a:p>
          <a:pPr latinLnBrk="1"/>
          <a:r>
            <a:rPr lang="en-US" altLang="ko-KR" sz="1400" dirty="0"/>
            <a:t>Find </a:t>
          </a:r>
          <a:r>
            <a:rPr lang="en-US" altLang="ko-KR" sz="1400" b="1" dirty="0"/>
            <a:t>similar animations</a:t>
          </a:r>
          <a:endParaRPr lang="ko-KR" altLang="en-US" sz="1400" b="1" dirty="0"/>
        </a:p>
      </dgm:t>
    </dgm:pt>
    <dgm:pt modelId="{B9B3B877-6148-42B5-B03E-6A01572FD6A7}" type="parTrans" cxnId="{E23BEEB4-D20D-4D9B-9528-D54178842C7D}">
      <dgm:prSet/>
      <dgm:spPr/>
      <dgm:t>
        <a:bodyPr/>
        <a:lstStyle/>
        <a:p>
          <a:pPr latinLnBrk="1"/>
          <a:endParaRPr lang="ko-KR" altLang="en-US" sz="1400"/>
        </a:p>
      </dgm:t>
    </dgm:pt>
    <dgm:pt modelId="{03AB8FFE-5AE2-4612-A914-0876BFED9095}" type="sibTrans" cxnId="{E23BEEB4-D20D-4D9B-9528-D54178842C7D}">
      <dgm:prSet custT="1"/>
      <dgm:spPr/>
      <dgm:t>
        <a:bodyPr/>
        <a:lstStyle/>
        <a:p>
          <a:pPr latinLnBrk="1"/>
          <a:endParaRPr lang="ko-KR" altLang="en-US" sz="1100"/>
        </a:p>
      </dgm:t>
    </dgm:pt>
    <dgm:pt modelId="{3B79D05C-81E8-4DEA-BEAE-92971954B435}">
      <dgm:prSet custT="1"/>
      <dgm:spPr/>
      <dgm:t>
        <a:bodyPr/>
        <a:lstStyle/>
        <a:p>
          <a:pPr latinLnBrk="1"/>
          <a:r>
            <a:rPr lang="en-US" altLang="ko-KR" sz="1400" b="1" dirty="0"/>
            <a:t>Predict ratings </a:t>
          </a:r>
          <a:endParaRPr lang="ko-KR" altLang="en-US" sz="1400" b="1" dirty="0"/>
        </a:p>
      </dgm:t>
    </dgm:pt>
    <dgm:pt modelId="{263F0934-8504-4BD0-A604-9AA2927DC63D}" type="parTrans" cxnId="{48D0C52C-62B9-4791-920A-0C152FA0F019}">
      <dgm:prSet/>
      <dgm:spPr/>
      <dgm:t>
        <a:bodyPr/>
        <a:lstStyle/>
        <a:p>
          <a:pPr latinLnBrk="1"/>
          <a:endParaRPr lang="ko-KR" altLang="en-US" sz="1400"/>
        </a:p>
      </dgm:t>
    </dgm:pt>
    <dgm:pt modelId="{0E1C7B22-C0D3-417C-BEDF-20147ECB61A3}" type="sibTrans" cxnId="{48D0C52C-62B9-4791-920A-0C152FA0F019}">
      <dgm:prSet/>
      <dgm:spPr/>
      <dgm:t>
        <a:bodyPr/>
        <a:lstStyle/>
        <a:p>
          <a:pPr latinLnBrk="1"/>
          <a:endParaRPr lang="ko-KR" altLang="en-US" sz="1400"/>
        </a:p>
      </dgm:t>
    </dgm:pt>
    <dgm:pt modelId="{FA8AF3AC-82EB-416B-B93A-8FD83BC399C6}" type="pres">
      <dgm:prSet presAssocID="{0533EBCC-327C-4119-A464-F2489EE7B68F}" presName="Name0" presStyleCnt="0">
        <dgm:presLayoutVars>
          <dgm:dir/>
          <dgm:resizeHandles val="exact"/>
        </dgm:presLayoutVars>
      </dgm:prSet>
      <dgm:spPr/>
    </dgm:pt>
    <dgm:pt modelId="{BFBB1D8C-10EF-4AB8-8A41-6E056A748F1A}" type="pres">
      <dgm:prSet presAssocID="{235FC358-77DE-400F-8F06-5C201D0F65CA}" presName="node" presStyleLbl="node1" presStyleIdx="0" presStyleCnt="4">
        <dgm:presLayoutVars>
          <dgm:bulletEnabled val="1"/>
        </dgm:presLayoutVars>
      </dgm:prSet>
      <dgm:spPr/>
    </dgm:pt>
    <dgm:pt modelId="{B5927EB8-E20C-4F29-9DE4-62FCA1EB01AE}" type="pres">
      <dgm:prSet presAssocID="{9996F324-D7C8-429E-AF8D-81035A19B316}" presName="sibTrans" presStyleLbl="sibTrans2D1" presStyleIdx="0" presStyleCnt="3"/>
      <dgm:spPr/>
    </dgm:pt>
    <dgm:pt modelId="{583DE8FE-9E13-4219-A29E-32B2B6EEE50F}" type="pres">
      <dgm:prSet presAssocID="{9996F324-D7C8-429E-AF8D-81035A19B316}" presName="connectorText" presStyleLbl="sibTrans2D1" presStyleIdx="0" presStyleCnt="3"/>
      <dgm:spPr/>
    </dgm:pt>
    <dgm:pt modelId="{6868C31E-6631-4BD9-A1E7-4C165534556A}" type="pres">
      <dgm:prSet presAssocID="{47F28427-98FD-453A-9ECF-7CDFFCFD4117}" presName="node" presStyleLbl="node1" presStyleIdx="1" presStyleCnt="4">
        <dgm:presLayoutVars>
          <dgm:bulletEnabled val="1"/>
        </dgm:presLayoutVars>
      </dgm:prSet>
      <dgm:spPr/>
    </dgm:pt>
    <dgm:pt modelId="{D945BF54-9246-424B-AAF0-B8649C17AEB3}" type="pres">
      <dgm:prSet presAssocID="{5737D728-8AA7-4272-B41C-6647595ED448}" presName="sibTrans" presStyleLbl="sibTrans2D1" presStyleIdx="1" presStyleCnt="3"/>
      <dgm:spPr/>
    </dgm:pt>
    <dgm:pt modelId="{A70C845E-0A8A-4711-99C4-552BA287CF45}" type="pres">
      <dgm:prSet presAssocID="{5737D728-8AA7-4272-B41C-6647595ED448}" presName="connectorText" presStyleLbl="sibTrans2D1" presStyleIdx="1" presStyleCnt="3"/>
      <dgm:spPr/>
    </dgm:pt>
    <dgm:pt modelId="{36C12043-F08E-4250-A5AC-9D050CAAEAAA}" type="pres">
      <dgm:prSet presAssocID="{DC3EA41B-545F-4A60-B9C9-7253299CC9B6}" presName="node" presStyleLbl="node1" presStyleIdx="2" presStyleCnt="4">
        <dgm:presLayoutVars>
          <dgm:bulletEnabled val="1"/>
        </dgm:presLayoutVars>
      </dgm:prSet>
      <dgm:spPr/>
    </dgm:pt>
    <dgm:pt modelId="{AEAF9C71-EB99-45CB-A6C1-0886B70427D0}" type="pres">
      <dgm:prSet presAssocID="{03AB8FFE-5AE2-4612-A914-0876BFED9095}" presName="sibTrans" presStyleLbl="sibTrans2D1" presStyleIdx="2" presStyleCnt="3"/>
      <dgm:spPr/>
    </dgm:pt>
    <dgm:pt modelId="{1BE728EB-93C5-40E7-A0A0-9291D5C7DEA9}" type="pres">
      <dgm:prSet presAssocID="{03AB8FFE-5AE2-4612-A914-0876BFED9095}" presName="connectorText" presStyleLbl="sibTrans2D1" presStyleIdx="2" presStyleCnt="3"/>
      <dgm:spPr/>
    </dgm:pt>
    <dgm:pt modelId="{AE15DF92-B072-4DD4-B3CF-51EDF7BA8A00}" type="pres">
      <dgm:prSet presAssocID="{3B79D05C-81E8-4DEA-BEAE-92971954B435}" presName="node" presStyleLbl="node1" presStyleIdx="3" presStyleCnt="4">
        <dgm:presLayoutVars>
          <dgm:bulletEnabled val="1"/>
        </dgm:presLayoutVars>
      </dgm:prSet>
      <dgm:spPr/>
    </dgm:pt>
  </dgm:ptLst>
  <dgm:cxnLst>
    <dgm:cxn modelId="{AA942B15-9476-4AB0-BC88-98327F5D8D68}" type="presOf" srcId="{47F28427-98FD-453A-9ECF-7CDFFCFD4117}" destId="{6868C31E-6631-4BD9-A1E7-4C165534556A}" srcOrd="0" destOrd="0" presId="urn:microsoft.com/office/officeart/2005/8/layout/process1"/>
    <dgm:cxn modelId="{4DCC4117-EEAB-4BCA-B71D-1B4BCB30D703}" type="presOf" srcId="{3B79D05C-81E8-4DEA-BEAE-92971954B435}" destId="{AE15DF92-B072-4DD4-B3CF-51EDF7BA8A00}" srcOrd="0" destOrd="0" presId="urn:microsoft.com/office/officeart/2005/8/layout/process1"/>
    <dgm:cxn modelId="{C966321E-2912-4EA5-99B5-1BB58630E26F}" type="presOf" srcId="{03AB8FFE-5AE2-4612-A914-0876BFED9095}" destId="{AEAF9C71-EB99-45CB-A6C1-0886B70427D0}" srcOrd="0" destOrd="0" presId="urn:microsoft.com/office/officeart/2005/8/layout/process1"/>
    <dgm:cxn modelId="{57C5E226-A091-4371-82BB-65DB35992C79}" type="presOf" srcId="{9996F324-D7C8-429E-AF8D-81035A19B316}" destId="{583DE8FE-9E13-4219-A29E-32B2B6EEE50F}" srcOrd="1" destOrd="0" presId="urn:microsoft.com/office/officeart/2005/8/layout/process1"/>
    <dgm:cxn modelId="{48D0C52C-62B9-4791-920A-0C152FA0F019}" srcId="{0533EBCC-327C-4119-A464-F2489EE7B68F}" destId="{3B79D05C-81E8-4DEA-BEAE-92971954B435}" srcOrd="3" destOrd="0" parTransId="{263F0934-8504-4BD0-A604-9AA2927DC63D}" sibTransId="{0E1C7B22-C0D3-417C-BEDF-20147ECB61A3}"/>
    <dgm:cxn modelId="{AE03F13E-F44B-4475-8DA5-C871C7A46772}" type="presOf" srcId="{9996F324-D7C8-429E-AF8D-81035A19B316}" destId="{B5927EB8-E20C-4F29-9DE4-62FCA1EB01AE}" srcOrd="0" destOrd="0" presId="urn:microsoft.com/office/officeart/2005/8/layout/process1"/>
    <dgm:cxn modelId="{8A946567-C11D-4871-A814-CE983791867B}" type="presOf" srcId="{03AB8FFE-5AE2-4612-A914-0876BFED9095}" destId="{1BE728EB-93C5-40E7-A0A0-9291D5C7DEA9}" srcOrd="1" destOrd="0" presId="urn:microsoft.com/office/officeart/2005/8/layout/process1"/>
    <dgm:cxn modelId="{105F6156-BFD4-435A-AC6A-29E505DDAE1D}" type="presOf" srcId="{5737D728-8AA7-4272-B41C-6647595ED448}" destId="{D945BF54-9246-424B-AAF0-B8649C17AEB3}" srcOrd="0" destOrd="0" presId="urn:microsoft.com/office/officeart/2005/8/layout/process1"/>
    <dgm:cxn modelId="{B0BBE67C-94B1-4CB3-BB49-8B7C2F5EF448}" type="presOf" srcId="{5737D728-8AA7-4272-B41C-6647595ED448}" destId="{A70C845E-0A8A-4711-99C4-552BA287CF45}" srcOrd="1" destOrd="0" presId="urn:microsoft.com/office/officeart/2005/8/layout/process1"/>
    <dgm:cxn modelId="{CAE1078C-6DBB-41B4-AB13-F27870FE1397}" type="presOf" srcId="{DC3EA41B-545F-4A60-B9C9-7253299CC9B6}" destId="{36C12043-F08E-4250-A5AC-9D050CAAEAAA}" srcOrd="0" destOrd="0" presId="urn:microsoft.com/office/officeart/2005/8/layout/process1"/>
    <dgm:cxn modelId="{E23BEEB4-D20D-4D9B-9528-D54178842C7D}" srcId="{0533EBCC-327C-4119-A464-F2489EE7B68F}" destId="{DC3EA41B-545F-4A60-B9C9-7253299CC9B6}" srcOrd="2" destOrd="0" parTransId="{B9B3B877-6148-42B5-B03E-6A01572FD6A7}" sibTransId="{03AB8FFE-5AE2-4612-A914-0876BFED9095}"/>
    <dgm:cxn modelId="{7C71BFC3-3370-4C84-BB7E-BE97D59D987D}" srcId="{0533EBCC-327C-4119-A464-F2489EE7B68F}" destId="{47F28427-98FD-453A-9ECF-7CDFFCFD4117}" srcOrd="1" destOrd="0" parTransId="{E61E310C-87F9-43AA-9C88-F08300FB221F}" sibTransId="{5737D728-8AA7-4272-B41C-6647595ED448}"/>
    <dgm:cxn modelId="{8B1EAFCF-E798-47C8-BC6E-2B0C26C56F4C}" type="presOf" srcId="{235FC358-77DE-400F-8F06-5C201D0F65CA}" destId="{BFBB1D8C-10EF-4AB8-8A41-6E056A748F1A}" srcOrd="0" destOrd="0" presId="urn:microsoft.com/office/officeart/2005/8/layout/process1"/>
    <dgm:cxn modelId="{D5EFDEDE-DFF1-4512-8806-BF74172A92A1}" srcId="{0533EBCC-327C-4119-A464-F2489EE7B68F}" destId="{235FC358-77DE-400F-8F06-5C201D0F65CA}" srcOrd="0" destOrd="0" parTransId="{90B9BC71-9F3D-4799-9751-91B7821D9CD9}" sibTransId="{9996F324-D7C8-429E-AF8D-81035A19B316}"/>
    <dgm:cxn modelId="{84A22CF2-85DD-4A2A-AAB8-13A6B0BE1A5C}" type="presOf" srcId="{0533EBCC-327C-4119-A464-F2489EE7B68F}" destId="{FA8AF3AC-82EB-416B-B93A-8FD83BC399C6}" srcOrd="0" destOrd="0" presId="urn:microsoft.com/office/officeart/2005/8/layout/process1"/>
    <dgm:cxn modelId="{7A1E8445-F044-4F3C-8CF7-005ACFBE46EF}" type="presParOf" srcId="{FA8AF3AC-82EB-416B-B93A-8FD83BC399C6}" destId="{BFBB1D8C-10EF-4AB8-8A41-6E056A748F1A}" srcOrd="0" destOrd="0" presId="urn:microsoft.com/office/officeart/2005/8/layout/process1"/>
    <dgm:cxn modelId="{2E80EC2A-510C-427E-A1BD-5060102C1F27}" type="presParOf" srcId="{FA8AF3AC-82EB-416B-B93A-8FD83BC399C6}" destId="{B5927EB8-E20C-4F29-9DE4-62FCA1EB01AE}" srcOrd="1" destOrd="0" presId="urn:microsoft.com/office/officeart/2005/8/layout/process1"/>
    <dgm:cxn modelId="{6585FA92-EA71-4B3B-951D-3C5CAD1DE209}" type="presParOf" srcId="{B5927EB8-E20C-4F29-9DE4-62FCA1EB01AE}" destId="{583DE8FE-9E13-4219-A29E-32B2B6EEE50F}" srcOrd="0" destOrd="0" presId="urn:microsoft.com/office/officeart/2005/8/layout/process1"/>
    <dgm:cxn modelId="{05C412A5-FDA9-42F2-9905-E4855461F53C}" type="presParOf" srcId="{FA8AF3AC-82EB-416B-B93A-8FD83BC399C6}" destId="{6868C31E-6631-4BD9-A1E7-4C165534556A}" srcOrd="2" destOrd="0" presId="urn:microsoft.com/office/officeart/2005/8/layout/process1"/>
    <dgm:cxn modelId="{74D0C20D-E49A-4DD1-9769-57678E627D5C}" type="presParOf" srcId="{FA8AF3AC-82EB-416B-B93A-8FD83BC399C6}" destId="{D945BF54-9246-424B-AAF0-B8649C17AEB3}" srcOrd="3" destOrd="0" presId="urn:microsoft.com/office/officeart/2005/8/layout/process1"/>
    <dgm:cxn modelId="{F7E34875-2E07-496C-B239-9D24C5EE4B94}" type="presParOf" srcId="{D945BF54-9246-424B-AAF0-B8649C17AEB3}" destId="{A70C845E-0A8A-4711-99C4-552BA287CF45}" srcOrd="0" destOrd="0" presId="urn:microsoft.com/office/officeart/2005/8/layout/process1"/>
    <dgm:cxn modelId="{5B6766F3-87D2-49FF-B5DC-B17071ACD6A9}" type="presParOf" srcId="{FA8AF3AC-82EB-416B-B93A-8FD83BC399C6}" destId="{36C12043-F08E-4250-A5AC-9D050CAAEAAA}" srcOrd="4" destOrd="0" presId="urn:microsoft.com/office/officeart/2005/8/layout/process1"/>
    <dgm:cxn modelId="{76648588-3890-4397-B526-EB3202F35422}" type="presParOf" srcId="{FA8AF3AC-82EB-416B-B93A-8FD83BC399C6}" destId="{AEAF9C71-EB99-45CB-A6C1-0886B70427D0}" srcOrd="5" destOrd="0" presId="urn:microsoft.com/office/officeart/2005/8/layout/process1"/>
    <dgm:cxn modelId="{F5E38917-38B2-40D0-B8BE-A0F5A64DAEEA}" type="presParOf" srcId="{AEAF9C71-EB99-45CB-A6C1-0886B70427D0}" destId="{1BE728EB-93C5-40E7-A0A0-9291D5C7DEA9}" srcOrd="0" destOrd="0" presId="urn:microsoft.com/office/officeart/2005/8/layout/process1"/>
    <dgm:cxn modelId="{75B20073-03D8-409A-B0A7-D46CE872843C}" type="presParOf" srcId="{FA8AF3AC-82EB-416B-B93A-8FD83BC399C6}" destId="{AE15DF92-B072-4DD4-B3CF-51EDF7BA8A00}"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33EBCC-327C-4119-A464-F2489EE7B68F}" type="doc">
      <dgm:prSet loTypeId="urn:microsoft.com/office/officeart/2005/8/layout/process1" loCatId="process" qsTypeId="urn:microsoft.com/office/officeart/2005/8/quickstyle/simple1" qsCatId="simple" csTypeId="urn:microsoft.com/office/officeart/2005/8/colors/accent3_1" csCatId="accent3" phldr="1"/>
      <dgm:spPr/>
      <dgm:t>
        <a:bodyPr/>
        <a:lstStyle/>
        <a:p>
          <a:pPr latinLnBrk="1"/>
          <a:endParaRPr lang="ko-KR" altLang="en-US"/>
        </a:p>
      </dgm:t>
    </dgm:pt>
    <dgm:pt modelId="{235FC358-77DE-400F-8F06-5C201D0F65CA}">
      <dgm:prSet phldrT="[텍스트]" custT="1"/>
      <dgm:spPr/>
      <dgm:t>
        <a:bodyPr/>
        <a:lstStyle/>
        <a:p>
          <a:pPr latinLnBrk="1"/>
          <a:r>
            <a:rPr lang="en-US" altLang="ko-KR" sz="1400" b="1" dirty="0"/>
            <a:t>Feature</a:t>
          </a:r>
          <a:r>
            <a:rPr lang="en-US" altLang="ko-KR" sz="1400" dirty="0"/>
            <a:t> engineering</a:t>
          </a:r>
          <a:endParaRPr lang="ko-KR" altLang="en-US" sz="1400" dirty="0"/>
        </a:p>
      </dgm:t>
    </dgm:pt>
    <dgm:pt modelId="{90B9BC71-9F3D-4799-9751-91B7821D9CD9}" type="parTrans" cxnId="{D5EFDEDE-DFF1-4512-8806-BF74172A92A1}">
      <dgm:prSet/>
      <dgm:spPr/>
      <dgm:t>
        <a:bodyPr/>
        <a:lstStyle/>
        <a:p>
          <a:pPr latinLnBrk="1"/>
          <a:endParaRPr lang="ko-KR" altLang="en-US" sz="1600"/>
        </a:p>
      </dgm:t>
    </dgm:pt>
    <dgm:pt modelId="{9996F324-D7C8-429E-AF8D-81035A19B316}" type="sibTrans" cxnId="{D5EFDEDE-DFF1-4512-8806-BF74172A92A1}">
      <dgm:prSet custT="1"/>
      <dgm:spPr/>
      <dgm:t>
        <a:bodyPr/>
        <a:lstStyle/>
        <a:p>
          <a:pPr latinLnBrk="1"/>
          <a:endParaRPr lang="ko-KR" altLang="en-US" sz="1100"/>
        </a:p>
      </dgm:t>
    </dgm:pt>
    <dgm:pt modelId="{47F28427-98FD-453A-9ECF-7CDFFCFD4117}">
      <dgm:prSet phldrT="[텍스트]" custT="1"/>
      <dgm:spPr/>
      <dgm:t>
        <a:bodyPr/>
        <a:lstStyle/>
        <a:p>
          <a:pPr latinLnBrk="1"/>
          <a:r>
            <a:rPr lang="en-US" altLang="ko-KR" sz="1400" dirty="0"/>
            <a:t>Train </a:t>
          </a:r>
          <a:r>
            <a:rPr lang="en-US" altLang="ko-KR" sz="1400" b="1" dirty="0" err="1"/>
            <a:t>XGBoost</a:t>
          </a:r>
          <a:r>
            <a:rPr lang="en-US" altLang="ko-KR" sz="1400" dirty="0"/>
            <a:t> model</a:t>
          </a:r>
          <a:endParaRPr lang="ko-KR" altLang="en-US" sz="1400" dirty="0"/>
        </a:p>
      </dgm:t>
    </dgm:pt>
    <dgm:pt modelId="{E61E310C-87F9-43AA-9C88-F08300FB221F}" type="parTrans" cxnId="{7C71BFC3-3370-4C84-BB7E-BE97D59D987D}">
      <dgm:prSet/>
      <dgm:spPr/>
      <dgm:t>
        <a:bodyPr/>
        <a:lstStyle/>
        <a:p>
          <a:pPr latinLnBrk="1"/>
          <a:endParaRPr lang="ko-KR" altLang="en-US" sz="1600"/>
        </a:p>
      </dgm:t>
    </dgm:pt>
    <dgm:pt modelId="{5737D728-8AA7-4272-B41C-6647595ED448}" type="sibTrans" cxnId="{7C71BFC3-3370-4C84-BB7E-BE97D59D987D}">
      <dgm:prSet custT="1"/>
      <dgm:spPr/>
      <dgm:t>
        <a:bodyPr/>
        <a:lstStyle/>
        <a:p>
          <a:pPr latinLnBrk="1"/>
          <a:endParaRPr lang="ko-KR" altLang="en-US" sz="1100"/>
        </a:p>
      </dgm:t>
    </dgm:pt>
    <dgm:pt modelId="{DC3EA41B-545F-4A60-B9C9-7253299CC9B6}">
      <dgm:prSet phldrT="[텍스트]" custT="1"/>
      <dgm:spPr/>
      <dgm:t>
        <a:bodyPr/>
        <a:lstStyle/>
        <a:p>
          <a:pPr latinLnBrk="1"/>
          <a:r>
            <a:rPr lang="en-US" altLang="ko-KR" sz="1400" dirty="0"/>
            <a:t>Optimize parameters</a:t>
          </a:r>
          <a:endParaRPr lang="ko-KR" altLang="en-US" sz="1400" dirty="0"/>
        </a:p>
      </dgm:t>
    </dgm:pt>
    <dgm:pt modelId="{B9B3B877-6148-42B5-B03E-6A01572FD6A7}" type="parTrans" cxnId="{E23BEEB4-D20D-4D9B-9528-D54178842C7D}">
      <dgm:prSet/>
      <dgm:spPr/>
      <dgm:t>
        <a:bodyPr/>
        <a:lstStyle/>
        <a:p>
          <a:pPr latinLnBrk="1"/>
          <a:endParaRPr lang="ko-KR" altLang="en-US" sz="1600"/>
        </a:p>
      </dgm:t>
    </dgm:pt>
    <dgm:pt modelId="{03AB8FFE-5AE2-4612-A914-0876BFED9095}" type="sibTrans" cxnId="{E23BEEB4-D20D-4D9B-9528-D54178842C7D}">
      <dgm:prSet custT="1"/>
      <dgm:spPr/>
      <dgm:t>
        <a:bodyPr/>
        <a:lstStyle/>
        <a:p>
          <a:pPr latinLnBrk="1"/>
          <a:endParaRPr lang="ko-KR" altLang="en-US" sz="1100"/>
        </a:p>
      </dgm:t>
    </dgm:pt>
    <dgm:pt modelId="{3B79D05C-81E8-4DEA-BEAE-92971954B435}">
      <dgm:prSet custT="1"/>
      <dgm:spPr/>
      <dgm:t>
        <a:bodyPr/>
        <a:lstStyle/>
        <a:p>
          <a:pPr latinLnBrk="1"/>
          <a:r>
            <a:rPr lang="en-US" altLang="ko-KR" sz="1400" b="1" dirty="0"/>
            <a:t>Predict ratings</a:t>
          </a:r>
          <a:endParaRPr lang="ko-KR" altLang="en-US" sz="1400" b="1" dirty="0"/>
        </a:p>
      </dgm:t>
    </dgm:pt>
    <dgm:pt modelId="{263F0934-8504-4BD0-A604-9AA2927DC63D}" type="parTrans" cxnId="{48D0C52C-62B9-4791-920A-0C152FA0F019}">
      <dgm:prSet/>
      <dgm:spPr/>
      <dgm:t>
        <a:bodyPr/>
        <a:lstStyle/>
        <a:p>
          <a:pPr latinLnBrk="1"/>
          <a:endParaRPr lang="ko-KR" altLang="en-US" sz="1600"/>
        </a:p>
      </dgm:t>
    </dgm:pt>
    <dgm:pt modelId="{0E1C7B22-C0D3-417C-BEDF-20147ECB61A3}" type="sibTrans" cxnId="{48D0C52C-62B9-4791-920A-0C152FA0F019}">
      <dgm:prSet/>
      <dgm:spPr/>
      <dgm:t>
        <a:bodyPr/>
        <a:lstStyle/>
        <a:p>
          <a:pPr latinLnBrk="1"/>
          <a:endParaRPr lang="ko-KR" altLang="en-US" sz="1600"/>
        </a:p>
      </dgm:t>
    </dgm:pt>
    <dgm:pt modelId="{FA8AF3AC-82EB-416B-B93A-8FD83BC399C6}" type="pres">
      <dgm:prSet presAssocID="{0533EBCC-327C-4119-A464-F2489EE7B68F}" presName="Name0" presStyleCnt="0">
        <dgm:presLayoutVars>
          <dgm:dir/>
          <dgm:resizeHandles val="exact"/>
        </dgm:presLayoutVars>
      </dgm:prSet>
      <dgm:spPr/>
    </dgm:pt>
    <dgm:pt modelId="{BFBB1D8C-10EF-4AB8-8A41-6E056A748F1A}" type="pres">
      <dgm:prSet presAssocID="{235FC358-77DE-400F-8F06-5C201D0F65CA}" presName="node" presStyleLbl="node1" presStyleIdx="0" presStyleCnt="4">
        <dgm:presLayoutVars>
          <dgm:bulletEnabled val="1"/>
        </dgm:presLayoutVars>
      </dgm:prSet>
      <dgm:spPr/>
    </dgm:pt>
    <dgm:pt modelId="{B5927EB8-E20C-4F29-9DE4-62FCA1EB01AE}" type="pres">
      <dgm:prSet presAssocID="{9996F324-D7C8-429E-AF8D-81035A19B316}" presName="sibTrans" presStyleLbl="sibTrans2D1" presStyleIdx="0" presStyleCnt="3"/>
      <dgm:spPr/>
    </dgm:pt>
    <dgm:pt modelId="{583DE8FE-9E13-4219-A29E-32B2B6EEE50F}" type="pres">
      <dgm:prSet presAssocID="{9996F324-D7C8-429E-AF8D-81035A19B316}" presName="connectorText" presStyleLbl="sibTrans2D1" presStyleIdx="0" presStyleCnt="3"/>
      <dgm:spPr/>
    </dgm:pt>
    <dgm:pt modelId="{6868C31E-6631-4BD9-A1E7-4C165534556A}" type="pres">
      <dgm:prSet presAssocID="{47F28427-98FD-453A-9ECF-7CDFFCFD4117}" presName="node" presStyleLbl="node1" presStyleIdx="1" presStyleCnt="4">
        <dgm:presLayoutVars>
          <dgm:bulletEnabled val="1"/>
        </dgm:presLayoutVars>
      </dgm:prSet>
      <dgm:spPr/>
    </dgm:pt>
    <dgm:pt modelId="{D945BF54-9246-424B-AAF0-B8649C17AEB3}" type="pres">
      <dgm:prSet presAssocID="{5737D728-8AA7-4272-B41C-6647595ED448}" presName="sibTrans" presStyleLbl="sibTrans2D1" presStyleIdx="1" presStyleCnt="3"/>
      <dgm:spPr/>
    </dgm:pt>
    <dgm:pt modelId="{A70C845E-0A8A-4711-99C4-552BA287CF45}" type="pres">
      <dgm:prSet presAssocID="{5737D728-8AA7-4272-B41C-6647595ED448}" presName="connectorText" presStyleLbl="sibTrans2D1" presStyleIdx="1" presStyleCnt="3"/>
      <dgm:spPr/>
    </dgm:pt>
    <dgm:pt modelId="{36C12043-F08E-4250-A5AC-9D050CAAEAAA}" type="pres">
      <dgm:prSet presAssocID="{DC3EA41B-545F-4A60-B9C9-7253299CC9B6}" presName="node" presStyleLbl="node1" presStyleIdx="2" presStyleCnt="4">
        <dgm:presLayoutVars>
          <dgm:bulletEnabled val="1"/>
        </dgm:presLayoutVars>
      </dgm:prSet>
      <dgm:spPr/>
    </dgm:pt>
    <dgm:pt modelId="{AEAF9C71-EB99-45CB-A6C1-0886B70427D0}" type="pres">
      <dgm:prSet presAssocID="{03AB8FFE-5AE2-4612-A914-0876BFED9095}" presName="sibTrans" presStyleLbl="sibTrans2D1" presStyleIdx="2" presStyleCnt="3"/>
      <dgm:spPr/>
    </dgm:pt>
    <dgm:pt modelId="{1BE728EB-93C5-40E7-A0A0-9291D5C7DEA9}" type="pres">
      <dgm:prSet presAssocID="{03AB8FFE-5AE2-4612-A914-0876BFED9095}" presName="connectorText" presStyleLbl="sibTrans2D1" presStyleIdx="2" presStyleCnt="3"/>
      <dgm:spPr/>
    </dgm:pt>
    <dgm:pt modelId="{AE15DF92-B072-4DD4-B3CF-51EDF7BA8A00}" type="pres">
      <dgm:prSet presAssocID="{3B79D05C-81E8-4DEA-BEAE-92971954B435}" presName="node" presStyleLbl="node1" presStyleIdx="3" presStyleCnt="4">
        <dgm:presLayoutVars>
          <dgm:bulletEnabled val="1"/>
        </dgm:presLayoutVars>
      </dgm:prSet>
      <dgm:spPr/>
    </dgm:pt>
  </dgm:ptLst>
  <dgm:cxnLst>
    <dgm:cxn modelId="{AA942B15-9476-4AB0-BC88-98327F5D8D68}" type="presOf" srcId="{47F28427-98FD-453A-9ECF-7CDFFCFD4117}" destId="{6868C31E-6631-4BD9-A1E7-4C165534556A}" srcOrd="0" destOrd="0" presId="urn:microsoft.com/office/officeart/2005/8/layout/process1"/>
    <dgm:cxn modelId="{4DCC4117-EEAB-4BCA-B71D-1B4BCB30D703}" type="presOf" srcId="{3B79D05C-81E8-4DEA-BEAE-92971954B435}" destId="{AE15DF92-B072-4DD4-B3CF-51EDF7BA8A00}" srcOrd="0" destOrd="0" presId="urn:microsoft.com/office/officeart/2005/8/layout/process1"/>
    <dgm:cxn modelId="{C966321E-2912-4EA5-99B5-1BB58630E26F}" type="presOf" srcId="{03AB8FFE-5AE2-4612-A914-0876BFED9095}" destId="{AEAF9C71-EB99-45CB-A6C1-0886B70427D0}" srcOrd="0" destOrd="0" presId="urn:microsoft.com/office/officeart/2005/8/layout/process1"/>
    <dgm:cxn modelId="{57C5E226-A091-4371-82BB-65DB35992C79}" type="presOf" srcId="{9996F324-D7C8-429E-AF8D-81035A19B316}" destId="{583DE8FE-9E13-4219-A29E-32B2B6EEE50F}" srcOrd="1" destOrd="0" presId="urn:microsoft.com/office/officeart/2005/8/layout/process1"/>
    <dgm:cxn modelId="{48D0C52C-62B9-4791-920A-0C152FA0F019}" srcId="{0533EBCC-327C-4119-A464-F2489EE7B68F}" destId="{3B79D05C-81E8-4DEA-BEAE-92971954B435}" srcOrd="3" destOrd="0" parTransId="{263F0934-8504-4BD0-A604-9AA2927DC63D}" sibTransId="{0E1C7B22-C0D3-417C-BEDF-20147ECB61A3}"/>
    <dgm:cxn modelId="{AE03F13E-F44B-4475-8DA5-C871C7A46772}" type="presOf" srcId="{9996F324-D7C8-429E-AF8D-81035A19B316}" destId="{B5927EB8-E20C-4F29-9DE4-62FCA1EB01AE}" srcOrd="0" destOrd="0" presId="urn:microsoft.com/office/officeart/2005/8/layout/process1"/>
    <dgm:cxn modelId="{8A946567-C11D-4871-A814-CE983791867B}" type="presOf" srcId="{03AB8FFE-5AE2-4612-A914-0876BFED9095}" destId="{1BE728EB-93C5-40E7-A0A0-9291D5C7DEA9}" srcOrd="1" destOrd="0" presId="urn:microsoft.com/office/officeart/2005/8/layout/process1"/>
    <dgm:cxn modelId="{105F6156-BFD4-435A-AC6A-29E505DDAE1D}" type="presOf" srcId="{5737D728-8AA7-4272-B41C-6647595ED448}" destId="{D945BF54-9246-424B-AAF0-B8649C17AEB3}" srcOrd="0" destOrd="0" presId="urn:microsoft.com/office/officeart/2005/8/layout/process1"/>
    <dgm:cxn modelId="{B0BBE67C-94B1-4CB3-BB49-8B7C2F5EF448}" type="presOf" srcId="{5737D728-8AA7-4272-B41C-6647595ED448}" destId="{A70C845E-0A8A-4711-99C4-552BA287CF45}" srcOrd="1" destOrd="0" presId="urn:microsoft.com/office/officeart/2005/8/layout/process1"/>
    <dgm:cxn modelId="{CAE1078C-6DBB-41B4-AB13-F27870FE1397}" type="presOf" srcId="{DC3EA41B-545F-4A60-B9C9-7253299CC9B6}" destId="{36C12043-F08E-4250-A5AC-9D050CAAEAAA}" srcOrd="0" destOrd="0" presId="urn:microsoft.com/office/officeart/2005/8/layout/process1"/>
    <dgm:cxn modelId="{E23BEEB4-D20D-4D9B-9528-D54178842C7D}" srcId="{0533EBCC-327C-4119-A464-F2489EE7B68F}" destId="{DC3EA41B-545F-4A60-B9C9-7253299CC9B6}" srcOrd="2" destOrd="0" parTransId="{B9B3B877-6148-42B5-B03E-6A01572FD6A7}" sibTransId="{03AB8FFE-5AE2-4612-A914-0876BFED9095}"/>
    <dgm:cxn modelId="{7C71BFC3-3370-4C84-BB7E-BE97D59D987D}" srcId="{0533EBCC-327C-4119-A464-F2489EE7B68F}" destId="{47F28427-98FD-453A-9ECF-7CDFFCFD4117}" srcOrd="1" destOrd="0" parTransId="{E61E310C-87F9-43AA-9C88-F08300FB221F}" sibTransId="{5737D728-8AA7-4272-B41C-6647595ED448}"/>
    <dgm:cxn modelId="{8B1EAFCF-E798-47C8-BC6E-2B0C26C56F4C}" type="presOf" srcId="{235FC358-77DE-400F-8F06-5C201D0F65CA}" destId="{BFBB1D8C-10EF-4AB8-8A41-6E056A748F1A}" srcOrd="0" destOrd="0" presId="urn:microsoft.com/office/officeart/2005/8/layout/process1"/>
    <dgm:cxn modelId="{D5EFDEDE-DFF1-4512-8806-BF74172A92A1}" srcId="{0533EBCC-327C-4119-A464-F2489EE7B68F}" destId="{235FC358-77DE-400F-8F06-5C201D0F65CA}" srcOrd="0" destOrd="0" parTransId="{90B9BC71-9F3D-4799-9751-91B7821D9CD9}" sibTransId="{9996F324-D7C8-429E-AF8D-81035A19B316}"/>
    <dgm:cxn modelId="{84A22CF2-85DD-4A2A-AAB8-13A6B0BE1A5C}" type="presOf" srcId="{0533EBCC-327C-4119-A464-F2489EE7B68F}" destId="{FA8AF3AC-82EB-416B-B93A-8FD83BC399C6}" srcOrd="0" destOrd="0" presId="urn:microsoft.com/office/officeart/2005/8/layout/process1"/>
    <dgm:cxn modelId="{7A1E8445-F044-4F3C-8CF7-005ACFBE46EF}" type="presParOf" srcId="{FA8AF3AC-82EB-416B-B93A-8FD83BC399C6}" destId="{BFBB1D8C-10EF-4AB8-8A41-6E056A748F1A}" srcOrd="0" destOrd="0" presId="urn:microsoft.com/office/officeart/2005/8/layout/process1"/>
    <dgm:cxn modelId="{2E80EC2A-510C-427E-A1BD-5060102C1F27}" type="presParOf" srcId="{FA8AF3AC-82EB-416B-B93A-8FD83BC399C6}" destId="{B5927EB8-E20C-4F29-9DE4-62FCA1EB01AE}" srcOrd="1" destOrd="0" presId="urn:microsoft.com/office/officeart/2005/8/layout/process1"/>
    <dgm:cxn modelId="{6585FA92-EA71-4B3B-951D-3C5CAD1DE209}" type="presParOf" srcId="{B5927EB8-E20C-4F29-9DE4-62FCA1EB01AE}" destId="{583DE8FE-9E13-4219-A29E-32B2B6EEE50F}" srcOrd="0" destOrd="0" presId="urn:microsoft.com/office/officeart/2005/8/layout/process1"/>
    <dgm:cxn modelId="{05C412A5-FDA9-42F2-9905-E4855461F53C}" type="presParOf" srcId="{FA8AF3AC-82EB-416B-B93A-8FD83BC399C6}" destId="{6868C31E-6631-4BD9-A1E7-4C165534556A}" srcOrd="2" destOrd="0" presId="urn:microsoft.com/office/officeart/2005/8/layout/process1"/>
    <dgm:cxn modelId="{74D0C20D-E49A-4DD1-9769-57678E627D5C}" type="presParOf" srcId="{FA8AF3AC-82EB-416B-B93A-8FD83BC399C6}" destId="{D945BF54-9246-424B-AAF0-B8649C17AEB3}" srcOrd="3" destOrd="0" presId="urn:microsoft.com/office/officeart/2005/8/layout/process1"/>
    <dgm:cxn modelId="{F7E34875-2E07-496C-B239-9D24C5EE4B94}" type="presParOf" srcId="{D945BF54-9246-424B-AAF0-B8649C17AEB3}" destId="{A70C845E-0A8A-4711-99C4-552BA287CF45}" srcOrd="0" destOrd="0" presId="urn:microsoft.com/office/officeart/2005/8/layout/process1"/>
    <dgm:cxn modelId="{5B6766F3-87D2-49FF-B5DC-B17071ACD6A9}" type="presParOf" srcId="{FA8AF3AC-82EB-416B-B93A-8FD83BC399C6}" destId="{36C12043-F08E-4250-A5AC-9D050CAAEAAA}" srcOrd="4" destOrd="0" presId="urn:microsoft.com/office/officeart/2005/8/layout/process1"/>
    <dgm:cxn modelId="{76648588-3890-4397-B526-EB3202F35422}" type="presParOf" srcId="{FA8AF3AC-82EB-416B-B93A-8FD83BC399C6}" destId="{AEAF9C71-EB99-45CB-A6C1-0886B70427D0}" srcOrd="5" destOrd="0" presId="urn:microsoft.com/office/officeart/2005/8/layout/process1"/>
    <dgm:cxn modelId="{F5E38917-38B2-40D0-B8BE-A0F5A64DAEEA}" type="presParOf" srcId="{AEAF9C71-EB99-45CB-A6C1-0886B70427D0}" destId="{1BE728EB-93C5-40E7-A0A0-9291D5C7DEA9}" srcOrd="0" destOrd="0" presId="urn:microsoft.com/office/officeart/2005/8/layout/process1"/>
    <dgm:cxn modelId="{75B20073-03D8-409A-B0A7-D46CE872843C}" type="presParOf" srcId="{FA8AF3AC-82EB-416B-B93A-8FD83BC399C6}" destId="{AE15DF92-B072-4DD4-B3CF-51EDF7BA8A00}" srcOrd="6"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B1D8C-10EF-4AB8-8A41-6E056A748F1A}">
      <dsp:nvSpPr>
        <dsp:cNvPr id="0" name=""/>
        <dsp:cNvSpPr/>
      </dsp:nvSpPr>
      <dsp:spPr>
        <a:xfrm>
          <a:off x="2779" y="91948"/>
          <a:ext cx="1215069" cy="729041"/>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kern="1200" dirty="0"/>
            <a:t>Vectorize </a:t>
          </a:r>
          <a:r>
            <a:rPr lang="en-US" altLang="ko-KR" sz="1400" b="1" kern="1200" dirty="0"/>
            <a:t>features</a:t>
          </a:r>
          <a:endParaRPr lang="ko-KR" altLang="en-US" sz="1400" b="1" kern="1200" dirty="0"/>
        </a:p>
      </dsp:txBody>
      <dsp:txXfrm>
        <a:off x="24132" y="113301"/>
        <a:ext cx="1172363" cy="686335"/>
      </dsp:txXfrm>
    </dsp:sp>
    <dsp:sp modelId="{B5927EB8-E20C-4F29-9DE4-62FCA1EB01AE}">
      <dsp:nvSpPr>
        <dsp:cNvPr id="0" name=""/>
        <dsp:cNvSpPr/>
      </dsp:nvSpPr>
      <dsp:spPr>
        <a:xfrm>
          <a:off x="1339355" y="305800"/>
          <a:ext cx="257594" cy="3013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latinLnBrk="1">
            <a:lnSpc>
              <a:spcPct val="90000"/>
            </a:lnSpc>
            <a:spcBef>
              <a:spcPct val="0"/>
            </a:spcBef>
            <a:spcAft>
              <a:spcPct val="35000"/>
            </a:spcAft>
            <a:buNone/>
          </a:pPr>
          <a:endParaRPr lang="ko-KR" altLang="en-US" sz="1100" kern="1200"/>
        </a:p>
      </dsp:txBody>
      <dsp:txXfrm>
        <a:off x="1339355" y="366067"/>
        <a:ext cx="180316" cy="180803"/>
      </dsp:txXfrm>
    </dsp:sp>
    <dsp:sp modelId="{6868C31E-6631-4BD9-A1E7-4C165534556A}">
      <dsp:nvSpPr>
        <dsp:cNvPr id="0" name=""/>
        <dsp:cNvSpPr/>
      </dsp:nvSpPr>
      <dsp:spPr>
        <a:xfrm>
          <a:off x="1703876" y="91948"/>
          <a:ext cx="1215069" cy="729041"/>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kern="1200" dirty="0"/>
            <a:t>Calculate </a:t>
          </a:r>
          <a:r>
            <a:rPr lang="en-US" altLang="ko-KR" sz="1400" b="1" kern="1200" dirty="0"/>
            <a:t>similarity</a:t>
          </a:r>
          <a:endParaRPr lang="ko-KR" altLang="en-US" sz="1400" b="1" kern="1200" dirty="0"/>
        </a:p>
      </dsp:txBody>
      <dsp:txXfrm>
        <a:off x="1725229" y="113301"/>
        <a:ext cx="1172363" cy="686335"/>
      </dsp:txXfrm>
    </dsp:sp>
    <dsp:sp modelId="{D945BF54-9246-424B-AAF0-B8649C17AEB3}">
      <dsp:nvSpPr>
        <dsp:cNvPr id="0" name=""/>
        <dsp:cNvSpPr/>
      </dsp:nvSpPr>
      <dsp:spPr>
        <a:xfrm>
          <a:off x="3040452" y="305800"/>
          <a:ext cx="257594" cy="3013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latinLnBrk="1">
            <a:lnSpc>
              <a:spcPct val="90000"/>
            </a:lnSpc>
            <a:spcBef>
              <a:spcPct val="0"/>
            </a:spcBef>
            <a:spcAft>
              <a:spcPct val="35000"/>
            </a:spcAft>
            <a:buNone/>
          </a:pPr>
          <a:endParaRPr lang="ko-KR" altLang="en-US" sz="1100" kern="1200"/>
        </a:p>
      </dsp:txBody>
      <dsp:txXfrm>
        <a:off x="3040452" y="366067"/>
        <a:ext cx="180316" cy="180803"/>
      </dsp:txXfrm>
    </dsp:sp>
    <dsp:sp modelId="{36C12043-F08E-4250-A5AC-9D050CAAEAAA}">
      <dsp:nvSpPr>
        <dsp:cNvPr id="0" name=""/>
        <dsp:cNvSpPr/>
      </dsp:nvSpPr>
      <dsp:spPr>
        <a:xfrm>
          <a:off x="3404973" y="91948"/>
          <a:ext cx="1215069" cy="729041"/>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kern="1200" dirty="0"/>
            <a:t>Find </a:t>
          </a:r>
          <a:r>
            <a:rPr lang="en-US" altLang="ko-KR" sz="1400" b="1" kern="1200" dirty="0"/>
            <a:t>similar animations</a:t>
          </a:r>
          <a:endParaRPr lang="ko-KR" altLang="en-US" sz="1400" b="1" kern="1200" dirty="0"/>
        </a:p>
      </dsp:txBody>
      <dsp:txXfrm>
        <a:off x="3426326" y="113301"/>
        <a:ext cx="1172363" cy="686335"/>
      </dsp:txXfrm>
    </dsp:sp>
    <dsp:sp modelId="{AEAF9C71-EB99-45CB-A6C1-0886B70427D0}">
      <dsp:nvSpPr>
        <dsp:cNvPr id="0" name=""/>
        <dsp:cNvSpPr/>
      </dsp:nvSpPr>
      <dsp:spPr>
        <a:xfrm>
          <a:off x="4741549" y="305800"/>
          <a:ext cx="257594" cy="3013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latinLnBrk="1">
            <a:lnSpc>
              <a:spcPct val="90000"/>
            </a:lnSpc>
            <a:spcBef>
              <a:spcPct val="0"/>
            </a:spcBef>
            <a:spcAft>
              <a:spcPct val="35000"/>
            </a:spcAft>
            <a:buNone/>
          </a:pPr>
          <a:endParaRPr lang="ko-KR" altLang="en-US" sz="1100" kern="1200"/>
        </a:p>
      </dsp:txBody>
      <dsp:txXfrm>
        <a:off x="4741549" y="366067"/>
        <a:ext cx="180316" cy="180803"/>
      </dsp:txXfrm>
    </dsp:sp>
    <dsp:sp modelId="{AE15DF92-B072-4DD4-B3CF-51EDF7BA8A00}">
      <dsp:nvSpPr>
        <dsp:cNvPr id="0" name=""/>
        <dsp:cNvSpPr/>
      </dsp:nvSpPr>
      <dsp:spPr>
        <a:xfrm>
          <a:off x="5106070" y="91948"/>
          <a:ext cx="1215069" cy="729041"/>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1" kern="1200" dirty="0"/>
            <a:t>Predict ratings </a:t>
          </a:r>
          <a:endParaRPr lang="ko-KR" altLang="en-US" sz="1400" b="1" kern="1200" dirty="0"/>
        </a:p>
      </dsp:txBody>
      <dsp:txXfrm>
        <a:off x="5127423" y="113301"/>
        <a:ext cx="1172363" cy="6863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B1D8C-10EF-4AB8-8A41-6E056A748F1A}">
      <dsp:nvSpPr>
        <dsp:cNvPr id="0" name=""/>
        <dsp:cNvSpPr/>
      </dsp:nvSpPr>
      <dsp:spPr>
        <a:xfrm>
          <a:off x="2779" y="91948"/>
          <a:ext cx="1215069" cy="729041"/>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1" kern="1200" dirty="0"/>
            <a:t>Feature</a:t>
          </a:r>
          <a:r>
            <a:rPr lang="en-US" altLang="ko-KR" sz="1400" kern="1200" dirty="0"/>
            <a:t> engineering</a:t>
          </a:r>
          <a:endParaRPr lang="ko-KR" altLang="en-US" sz="1400" kern="1200" dirty="0"/>
        </a:p>
      </dsp:txBody>
      <dsp:txXfrm>
        <a:off x="24132" y="113301"/>
        <a:ext cx="1172363" cy="686335"/>
      </dsp:txXfrm>
    </dsp:sp>
    <dsp:sp modelId="{B5927EB8-E20C-4F29-9DE4-62FCA1EB01AE}">
      <dsp:nvSpPr>
        <dsp:cNvPr id="0" name=""/>
        <dsp:cNvSpPr/>
      </dsp:nvSpPr>
      <dsp:spPr>
        <a:xfrm>
          <a:off x="1339355" y="305800"/>
          <a:ext cx="257594" cy="30133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latinLnBrk="1">
            <a:lnSpc>
              <a:spcPct val="90000"/>
            </a:lnSpc>
            <a:spcBef>
              <a:spcPct val="0"/>
            </a:spcBef>
            <a:spcAft>
              <a:spcPct val="35000"/>
            </a:spcAft>
            <a:buNone/>
          </a:pPr>
          <a:endParaRPr lang="ko-KR" altLang="en-US" sz="1100" kern="1200"/>
        </a:p>
      </dsp:txBody>
      <dsp:txXfrm>
        <a:off x="1339355" y="366067"/>
        <a:ext cx="180316" cy="180803"/>
      </dsp:txXfrm>
    </dsp:sp>
    <dsp:sp modelId="{6868C31E-6631-4BD9-A1E7-4C165534556A}">
      <dsp:nvSpPr>
        <dsp:cNvPr id="0" name=""/>
        <dsp:cNvSpPr/>
      </dsp:nvSpPr>
      <dsp:spPr>
        <a:xfrm>
          <a:off x="1703876" y="91948"/>
          <a:ext cx="1215069" cy="729041"/>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kern="1200" dirty="0"/>
            <a:t>Train </a:t>
          </a:r>
          <a:r>
            <a:rPr lang="en-US" altLang="ko-KR" sz="1400" b="1" kern="1200" dirty="0" err="1"/>
            <a:t>XGBoost</a:t>
          </a:r>
          <a:r>
            <a:rPr lang="en-US" altLang="ko-KR" sz="1400" kern="1200" dirty="0"/>
            <a:t> model</a:t>
          </a:r>
          <a:endParaRPr lang="ko-KR" altLang="en-US" sz="1400" kern="1200" dirty="0"/>
        </a:p>
      </dsp:txBody>
      <dsp:txXfrm>
        <a:off x="1725229" y="113301"/>
        <a:ext cx="1172363" cy="686335"/>
      </dsp:txXfrm>
    </dsp:sp>
    <dsp:sp modelId="{D945BF54-9246-424B-AAF0-B8649C17AEB3}">
      <dsp:nvSpPr>
        <dsp:cNvPr id="0" name=""/>
        <dsp:cNvSpPr/>
      </dsp:nvSpPr>
      <dsp:spPr>
        <a:xfrm>
          <a:off x="3040452" y="305800"/>
          <a:ext cx="257594" cy="30133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latinLnBrk="1">
            <a:lnSpc>
              <a:spcPct val="90000"/>
            </a:lnSpc>
            <a:spcBef>
              <a:spcPct val="0"/>
            </a:spcBef>
            <a:spcAft>
              <a:spcPct val="35000"/>
            </a:spcAft>
            <a:buNone/>
          </a:pPr>
          <a:endParaRPr lang="ko-KR" altLang="en-US" sz="1100" kern="1200"/>
        </a:p>
      </dsp:txBody>
      <dsp:txXfrm>
        <a:off x="3040452" y="366067"/>
        <a:ext cx="180316" cy="180803"/>
      </dsp:txXfrm>
    </dsp:sp>
    <dsp:sp modelId="{36C12043-F08E-4250-A5AC-9D050CAAEAAA}">
      <dsp:nvSpPr>
        <dsp:cNvPr id="0" name=""/>
        <dsp:cNvSpPr/>
      </dsp:nvSpPr>
      <dsp:spPr>
        <a:xfrm>
          <a:off x="3404973" y="91948"/>
          <a:ext cx="1215069" cy="729041"/>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kern="1200" dirty="0"/>
            <a:t>Optimize parameters</a:t>
          </a:r>
          <a:endParaRPr lang="ko-KR" altLang="en-US" sz="1400" kern="1200" dirty="0"/>
        </a:p>
      </dsp:txBody>
      <dsp:txXfrm>
        <a:off x="3426326" y="113301"/>
        <a:ext cx="1172363" cy="686335"/>
      </dsp:txXfrm>
    </dsp:sp>
    <dsp:sp modelId="{AEAF9C71-EB99-45CB-A6C1-0886B70427D0}">
      <dsp:nvSpPr>
        <dsp:cNvPr id="0" name=""/>
        <dsp:cNvSpPr/>
      </dsp:nvSpPr>
      <dsp:spPr>
        <a:xfrm>
          <a:off x="4741549" y="305800"/>
          <a:ext cx="257594" cy="30133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latinLnBrk="1">
            <a:lnSpc>
              <a:spcPct val="90000"/>
            </a:lnSpc>
            <a:spcBef>
              <a:spcPct val="0"/>
            </a:spcBef>
            <a:spcAft>
              <a:spcPct val="35000"/>
            </a:spcAft>
            <a:buNone/>
          </a:pPr>
          <a:endParaRPr lang="ko-KR" altLang="en-US" sz="1100" kern="1200"/>
        </a:p>
      </dsp:txBody>
      <dsp:txXfrm>
        <a:off x="4741549" y="366067"/>
        <a:ext cx="180316" cy="180803"/>
      </dsp:txXfrm>
    </dsp:sp>
    <dsp:sp modelId="{AE15DF92-B072-4DD4-B3CF-51EDF7BA8A00}">
      <dsp:nvSpPr>
        <dsp:cNvPr id="0" name=""/>
        <dsp:cNvSpPr/>
      </dsp:nvSpPr>
      <dsp:spPr>
        <a:xfrm>
          <a:off x="5106070" y="91948"/>
          <a:ext cx="1215069" cy="729041"/>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1" kern="1200" dirty="0"/>
            <a:t>Predict ratings</a:t>
          </a:r>
          <a:endParaRPr lang="ko-KR" altLang="en-US" sz="1400" b="1" kern="1200" dirty="0"/>
        </a:p>
      </dsp:txBody>
      <dsp:txXfrm>
        <a:off x="5127423" y="113301"/>
        <a:ext cx="1172363" cy="6863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5T07:18:35.57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0,'2177'0,"-2138"2,51 9,33 1,140 6,-77-12,-165-6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5T05:53:10.60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0,'2972'0,"-2952"0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6T08:44:04.91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0,'2972'0,"-2952"0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Shape 84"/>
          <p:cNvSpPr>
            <a:spLocks noGrp="1" noRot="1" noChangeAspect="1"/>
          </p:cNvSpPr>
          <p:nvPr>
            <p:ph type="sldImg"/>
          </p:nvPr>
        </p:nvSpPr>
        <p:spPr>
          <a:xfrm>
            <a:off x="1143000" y="685800"/>
            <a:ext cx="4572000" cy="3429000"/>
          </a:xfrm>
          <a:prstGeom prst="rect">
            <a:avLst/>
          </a:prstGeom>
        </p:spPr>
        <p:txBody>
          <a:bodyPr/>
          <a:lstStyle/>
          <a:p>
            <a:endParaRPr/>
          </a:p>
        </p:txBody>
      </p:sp>
      <p:sp>
        <p:nvSpPr>
          <p:cNvPr id="85" name="Shape 8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맑은 고딕"/>
      </a:defRPr>
    </a:lvl1pPr>
    <a:lvl2pPr indent="228600" latinLnBrk="0">
      <a:defRPr sz="1200">
        <a:latin typeface="+mj-lt"/>
        <a:ea typeface="+mj-ea"/>
        <a:cs typeface="+mj-cs"/>
        <a:sym typeface="맑은 고딕"/>
      </a:defRPr>
    </a:lvl2pPr>
    <a:lvl3pPr indent="457200" latinLnBrk="0">
      <a:defRPr sz="1200">
        <a:latin typeface="+mj-lt"/>
        <a:ea typeface="+mj-ea"/>
        <a:cs typeface="+mj-cs"/>
        <a:sym typeface="맑은 고딕"/>
      </a:defRPr>
    </a:lvl3pPr>
    <a:lvl4pPr indent="685800" latinLnBrk="0">
      <a:defRPr sz="1200">
        <a:latin typeface="+mj-lt"/>
        <a:ea typeface="+mj-ea"/>
        <a:cs typeface="+mj-cs"/>
        <a:sym typeface="맑은 고딕"/>
      </a:defRPr>
    </a:lvl4pPr>
    <a:lvl5pPr indent="914400" latinLnBrk="0">
      <a:defRPr sz="1200">
        <a:latin typeface="+mj-lt"/>
        <a:ea typeface="+mj-ea"/>
        <a:cs typeface="+mj-cs"/>
        <a:sym typeface="맑은 고딕"/>
      </a:defRPr>
    </a:lvl5pPr>
    <a:lvl6pPr indent="1143000" latinLnBrk="0">
      <a:defRPr sz="1200">
        <a:latin typeface="+mj-lt"/>
        <a:ea typeface="+mj-ea"/>
        <a:cs typeface="+mj-cs"/>
        <a:sym typeface="맑은 고딕"/>
      </a:defRPr>
    </a:lvl6pPr>
    <a:lvl7pPr indent="1371600" latinLnBrk="0">
      <a:defRPr sz="1200">
        <a:latin typeface="+mj-lt"/>
        <a:ea typeface="+mj-ea"/>
        <a:cs typeface="+mj-cs"/>
        <a:sym typeface="맑은 고딕"/>
      </a:defRPr>
    </a:lvl7pPr>
    <a:lvl8pPr indent="1600200" latinLnBrk="0">
      <a:defRPr sz="1200">
        <a:latin typeface="+mj-lt"/>
        <a:ea typeface="+mj-ea"/>
        <a:cs typeface="+mj-cs"/>
        <a:sym typeface="맑은 고딕"/>
      </a:defRPr>
    </a:lvl8pPr>
    <a:lvl9pPr indent="1828800" latinLnBrk="0">
      <a:defRPr sz="1200">
        <a:latin typeface="+mj-lt"/>
        <a:ea typeface="+mj-ea"/>
        <a:cs typeface="+mj-cs"/>
        <a:sym typeface="맑은 고딕"/>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27970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So, to implement model, how we measured similarity?</a:t>
            </a:r>
          </a:p>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First, we transformed animation’s genres and synopsis attributes to vector for mathematical methods.</a:t>
            </a:r>
          </a:p>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Each animations have several genres so it was processed by bag of words </a:t>
            </a:r>
          </a:p>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And synopsis is processed by </a:t>
            </a:r>
            <a:r>
              <a:rPr lang="en-US" dirty="0" err="1">
                <a:solidFill>
                  <a:srgbClr val="000000"/>
                </a:solidFill>
                <a:latin typeface="+mj-lt"/>
                <a:ea typeface="+mj-ea"/>
                <a:cs typeface="+mj-cs"/>
                <a:sym typeface="맑은 고딕"/>
              </a:rPr>
              <a:t>tf-idf</a:t>
            </a:r>
            <a:r>
              <a:rPr lang="en-US" dirty="0">
                <a:solidFill>
                  <a:srgbClr val="000000"/>
                </a:solidFill>
                <a:latin typeface="+mj-lt"/>
                <a:ea typeface="+mj-ea"/>
                <a:cs typeface="+mj-cs"/>
                <a:sym typeface="맑은 고딕"/>
              </a:rPr>
              <a:t> method to only consider important words for comparing</a:t>
            </a:r>
            <a:endParaRPr dirty="0">
              <a:solidFill>
                <a:srgbClr val="000000"/>
              </a:solidFill>
              <a:latin typeface="+mj-lt"/>
              <a:ea typeface="+mj-ea"/>
              <a:cs typeface="+mj-cs"/>
              <a:sym typeface="맑은 고딕"/>
            </a:endParaRPr>
          </a:p>
        </p:txBody>
      </p:sp>
    </p:spTree>
    <p:extLst>
      <p:ext uri="{BB962C8B-B14F-4D97-AF65-F5344CB8AC3E}">
        <p14:creationId xmlns:p14="http://schemas.microsoft.com/office/powerpoint/2010/main" val="1224451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And we used cosine similarity for similarity measure</a:t>
            </a:r>
          </a:p>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Because it has merits in that it’s efficient for our sparse matrix and it measures by direction, not the distance size like Euclidean distance.</a:t>
            </a:r>
            <a:endParaRPr dirty="0">
              <a:solidFill>
                <a:srgbClr val="000000"/>
              </a:solidFill>
              <a:latin typeface="+mj-lt"/>
              <a:ea typeface="+mj-ea"/>
              <a:cs typeface="+mj-cs"/>
              <a:sym typeface="맑은 고딕"/>
            </a:endParaRPr>
          </a:p>
        </p:txBody>
      </p:sp>
    </p:spTree>
    <p:extLst>
      <p:ext uri="{BB962C8B-B14F-4D97-AF65-F5344CB8AC3E}">
        <p14:creationId xmlns:p14="http://schemas.microsoft.com/office/powerpoint/2010/main" val="929922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Also, we considered the weight for genres and synopsis because for calculating similarity, genres or synopsis can be more important than another.</a:t>
            </a:r>
          </a:p>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By multiplying all genres vectors and synopsis vectors with some ratio, can give weight.</a:t>
            </a:r>
          </a:p>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To find optimal weight, predicted rating with each weights from train set of each users and averaged </a:t>
            </a:r>
            <a:r>
              <a:rPr lang="en-US" dirty="0" err="1">
                <a:solidFill>
                  <a:srgbClr val="000000"/>
                </a:solidFill>
                <a:latin typeface="+mj-lt"/>
                <a:ea typeface="+mj-ea"/>
                <a:cs typeface="+mj-cs"/>
                <a:sym typeface="맑은 고딕"/>
              </a:rPr>
              <a:t>mse</a:t>
            </a:r>
            <a:r>
              <a:rPr lang="en-US" dirty="0">
                <a:solidFill>
                  <a:srgbClr val="000000"/>
                </a:solidFill>
                <a:latin typeface="+mj-lt"/>
                <a:ea typeface="+mj-ea"/>
                <a:cs typeface="+mj-cs"/>
                <a:sym typeface="맑은 고딕"/>
              </a:rPr>
              <a:t>.</a:t>
            </a:r>
          </a:p>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Chose optimal weight with smaller </a:t>
            </a:r>
            <a:r>
              <a:rPr lang="en-US" dirty="0" err="1">
                <a:solidFill>
                  <a:srgbClr val="000000"/>
                </a:solidFill>
                <a:latin typeface="+mj-lt"/>
                <a:ea typeface="+mj-ea"/>
                <a:cs typeface="+mj-cs"/>
                <a:sym typeface="맑은 고딕"/>
              </a:rPr>
              <a:t>mse</a:t>
            </a:r>
            <a:r>
              <a:rPr lang="en-US" dirty="0">
                <a:solidFill>
                  <a:srgbClr val="000000"/>
                </a:solidFill>
                <a:latin typeface="+mj-lt"/>
                <a:ea typeface="+mj-ea"/>
                <a:cs typeface="+mj-cs"/>
                <a:sym typeface="맑은 고딕"/>
              </a:rPr>
              <a:t> value, 0.5 to 0.5. </a:t>
            </a:r>
          </a:p>
        </p:txBody>
      </p:sp>
    </p:spTree>
    <p:extLst>
      <p:ext uri="{BB962C8B-B14F-4D97-AF65-F5344CB8AC3E}">
        <p14:creationId xmlns:p14="http://schemas.microsoft.com/office/powerpoint/2010/main" val="3016404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So the overall procedure is from preprocessed data, split each users data into test size 0.2 and find optimal weight with train set.</a:t>
            </a:r>
          </a:p>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And then find optimal weight, And using that weight, predict rating of test set of each users.</a:t>
            </a:r>
          </a:p>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Here rating was calculated with giving weight based on their similarity with target,</a:t>
            </a:r>
          </a:p>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which means more similar animations’ rating more affect the prediction.</a:t>
            </a:r>
          </a:p>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And then got evaluation metrics</a:t>
            </a:r>
            <a:endParaRPr dirty="0">
              <a:solidFill>
                <a:srgbClr val="000000"/>
              </a:solidFill>
              <a:latin typeface="+mj-lt"/>
              <a:ea typeface="+mj-ea"/>
              <a:cs typeface="+mj-cs"/>
              <a:sym typeface="맑은 고딕"/>
            </a:endParaRPr>
          </a:p>
        </p:txBody>
      </p:sp>
    </p:spTree>
    <p:extLst>
      <p:ext uri="{BB962C8B-B14F-4D97-AF65-F5344CB8AC3E}">
        <p14:creationId xmlns:p14="http://schemas.microsoft.com/office/powerpoint/2010/main" val="3150847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algn="just"/>
            <a:r>
              <a:rPr lang="en-US" altLang="ko-KR" sz="1200" spc="-5" dirty="0">
                <a:latin typeface="Times New Roman"/>
                <a:cs typeface="Times New Roman"/>
              </a:rPr>
              <a:t>Evaluated with </a:t>
            </a:r>
            <a:r>
              <a:rPr lang="en-US" altLang="ko-KR" sz="1200" spc="-5" dirty="0" err="1">
                <a:latin typeface="Times New Roman"/>
                <a:cs typeface="Times New Roman"/>
              </a:rPr>
              <a:t>mse</a:t>
            </a:r>
            <a:r>
              <a:rPr lang="en-US" altLang="ko-KR" sz="1200" spc="-5" dirty="0">
                <a:latin typeface="Times New Roman"/>
                <a:cs typeface="Times New Roman"/>
              </a:rPr>
              <a:t>, </a:t>
            </a:r>
            <a:r>
              <a:rPr lang="en-US" altLang="ko-KR" sz="1200" spc="-5" dirty="0" err="1">
                <a:latin typeface="Times New Roman"/>
                <a:cs typeface="Times New Roman"/>
              </a:rPr>
              <a:t>rmse</a:t>
            </a:r>
            <a:r>
              <a:rPr lang="en-US" altLang="ko-KR" sz="1200" spc="-5" dirty="0">
                <a:latin typeface="Times New Roman"/>
                <a:cs typeface="Times New Roman"/>
              </a:rPr>
              <a:t>, and </a:t>
            </a:r>
            <a:r>
              <a:rPr lang="en-US" altLang="ko-KR" b="0" i="0" dirty="0">
                <a:solidFill>
                  <a:srgbClr val="202124"/>
                </a:solidFill>
                <a:effectLst/>
                <a:latin typeface="Apple SD Gothic Neo"/>
              </a:rPr>
              <a:t>Coefficient of determination.</a:t>
            </a:r>
          </a:p>
          <a:p>
            <a:pPr algn="just"/>
            <a:r>
              <a:rPr lang="en-US" altLang="ko-KR" sz="1200" spc="-5" dirty="0">
                <a:latin typeface="Times New Roman"/>
                <a:cs typeface="Times New Roman"/>
              </a:rPr>
              <a:t>This table is mean value from all users. Bar plots are each evaluation metrics of all users.</a:t>
            </a:r>
          </a:p>
          <a:p>
            <a:pPr algn="just"/>
            <a:r>
              <a:rPr lang="en-US" altLang="ko-KR" sz="1200" spc="-5" dirty="0">
                <a:latin typeface="Times New Roman"/>
                <a:cs typeface="Times New Roman"/>
              </a:rPr>
              <a:t>Can see that only show good performance on specific users (big variance)</a:t>
            </a:r>
          </a:p>
          <a:p>
            <a:pPr algn="just"/>
            <a:r>
              <a:rPr lang="en-US" altLang="ko-KR" sz="1200" spc="-5" dirty="0">
                <a:latin typeface="Times New Roman"/>
                <a:cs typeface="Times New Roman"/>
              </a:rPr>
              <a:t>It can be understood as only some users’ preference is highly affected by genres and synopsis</a:t>
            </a:r>
          </a:p>
          <a:p>
            <a:pPr algn="just"/>
            <a:r>
              <a:rPr lang="en-US" altLang="ko-KR" sz="1200" spc="-5" dirty="0">
                <a:latin typeface="Times New Roman"/>
                <a:cs typeface="Times New Roman"/>
              </a:rPr>
              <a:t>And only tested with 20 users and number of rated animations is different with users.</a:t>
            </a:r>
          </a:p>
          <a:p>
            <a:pPr algn="just"/>
            <a:r>
              <a:rPr lang="en-US" altLang="ko-KR" sz="1200" spc="-5" dirty="0">
                <a:latin typeface="Times New Roman"/>
                <a:cs typeface="Times New Roman"/>
              </a:rPr>
              <a:t>Also may not enough number of words was considered for synopsis comparing.</a:t>
            </a:r>
          </a:p>
        </p:txBody>
      </p:sp>
    </p:spTree>
    <p:extLst>
      <p:ext uri="{BB962C8B-B14F-4D97-AF65-F5344CB8AC3E}">
        <p14:creationId xmlns:p14="http://schemas.microsoft.com/office/powerpoint/2010/main" val="2530059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a:defRPr>
                <a:solidFill>
                  <a:srgbClr val="4C5267"/>
                </a:solidFill>
                <a:latin typeface="Poppins"/>
                <a:ea typeface="Poppins"/>
                <a:cs typeface="Poppins"/>
                <a:sym typeface="Poppins"/>
              </a:defRPr>
            </a:pPr>
            <a:endParaRPr lang="en-US" altLang="ko-KR" b="0" i="0" dirty="0">
              <a:solidFill>
                <a:srgbClr val="000000"/>
              </a:solidFill>
              <a:effectLst/>
              <a:latin typeface="Noto Sans"/>
            </a:endParaRPr>
          </a:p>
        </p:txBody>
      </p:sp>
    </p:spTree>
    <p:extLst>
      <p:ext uri="{BB962C8B-B14F-4D97-AF65-F5344CB8AC3E}">
        <p14:creationId xmlns:p14="http://schemas.microsoft.com/office/powerpoint/2010/main" val="3908135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a:defRPr>
                <a:solidFill>
                  <a:srgbClr val="4C5267"/>
                </a:solidFill>
                <a:latin typeface="Poppins"/>
                <a:ea typeface="Poppins"/>
                <a:cs typeface="Poppins"/>
                <a:sym typeface="Poppins"/>
              </a:defRPr>
            </a:pPr>
            <a:endParaRPr lang="en-US" altLang="ko-KR" b="1"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3502078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a:defRPr>
                <a:solidFill>
                  <a:srgbClr val="4C5267"/>
                </a:solidFill>
                <a:latin typeface="Poppins"/>
                <a:ea typeface="Poppins"/>
                <a:cs typeface="Poppins"/>
                <a:sym typeface="Poppins"/>
              </a:defRPr>
            </a:pPr>
            <a:endParaRPr dirty="0">
              <a:solidFill>
                <a:srgbClr val="000000"/>
              </a:solidFill>
              <a:latin typeface="+mj-lt"/>
              <a:ea typeface="+mj-ea"/>
              <a:cs typeface="+mj-cs"/>
              <a:sym typeface="맑은 고딕"/>
            </a:endParaRPr>
          </a:p>
        </p:txBody>
      </p:sp>
    </p:spTree>
    <p:extLst>
      <p:ext uri="{BB962C8B-B14F-4D97-AF65-F5344CB8AC3E}">
        <p14:creationId xmlns:p14="http://schemas.microsoft.com/office/powerpoint/2010/main" val="522037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a:defRPr>
                <a:solidFill>
                  <a:srgbClr val="4C5267"/>
                </a:solidFill>
                <a:latin typeface="Poppins"/>
                <a:ea typeface="Poppins"/>
                <a:cs typeface="Poppins"/>
                <a:sym typeface="Poppins"/>
              </a:defRPr>
            </a:pPr>
            <a:endParaRPr dirty="0">
              <a:solidFill>
                <a:srgbClr val="000000"/>
              </a:solidFill>
              <a:latin typeface="+mj-lt"/>
              <a:ea typeface="+mj-ea"/>
              <a:cs typeface="+mj-cs"/>
              <a:sym typeface="맑은 고딕"/>
            </a:endParaRPr>
          </a:p>
        </p:txBody>
      </p:sp>
    </p:spTree>
    <p:extLst>
      <p:ext uri="{BB962C8B-B14F-4D97-AF65-F5344CB8AC3E}">
        <p14:creationId xmlns:p14="http://schemas.microsoft.com/office/powerpoint/2010/main" val="266082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a:defRPr>
                <a:solidFill>
                  <a:srgbClr val="4C5267"/>
                </a:solidFill>
                <a:latin typeface="Poppins"/>
                <a:ea typeface="Poppins"/>
                <a:cs typeface="Poppins"/>
                <a:sym typeface="Poppins"/>
              </a:defRPr>
            </a:pPr>
            <a:endParaRPr u="sng" dirty="0">
              <a:solidFill>
                <a:srgbClr val="000000"/>
              </a:solidFill>
              <a:latin typeface="+mj-lt"/>
              <a:ea typeface="+mj-ea"/>
              <a:cs typeface="+mj-cs"/>
              <a:sym typeface="맑은 고딕"/>
            </a:endParaRPr>
          </a:p>
        </p:txBody>
      </p:sp>
    </p:spTree>
    <p:extLst>
      <p:ext uri="{BB962C8B-B14F-4D97-AF65-F5344CB8AC3E}">
        <p14:creationId xmlns:p14="http://schemas.microsoft.com/office/powerpoint/2010/main" val="31107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a:defRPr>
                <a:solidFill>
                  <a:srgbClr val="4C5267"/>
                </a:solidFill>
                <a:latin typeface="Poppins"/>
                <a:ea typeface="Poppins"/>
                <a:cs typeface="Poppins"/>
                <a:sym typeface="Poppins"/>
              </a:defRPr>
            </a:pPr>
            <a:endParaRPr dirty="0">
              <a:solidFill>
                <a:srgbClr val="000000"/>
              </a:solidFill>
              <a:latin typeface="+mj-lt"/>
              <a:ea typeface="+mj-ea"/>
              <a:cs typeface="+mj-cs"/>
              <a:sym typeface="맑은 고딕"/>
            </a:endParaRPr>
          </a:p>
        </p:txBody>
      </p:sp>
    </p:spTree>
    <p:extLst>
      <p:ext uri="{BB962C8B-B14F-4D97-AF65-F5344CB8AC3E}">
        <p14:creationId xmlns:p14="http://schemas.microsoft.com/office/powerpoint/2010/main" val="3342791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a:defRPr>
                <a:solidFill>
                  <a:srgbClr val="4C5267"/>
                </a:solidFill>
                <a:latin typeface="Poppins"/>
                <a:ea typeface="Poppins"/>
                <a:cs typeface="Poppins"/>
                <a:sym typeface="Poppins"/>
              </a:defRPr>
            </a:pPr>
            <a:endParaRPr u="sng" dirty="0">
              <a:solidFill>
                <a:srgbClr val="000000"/>
              </a:solidFill>
              <a:latin typeface="+mj-lt"/>
              <a:ea typeface="+mj-ea"/>
              <a:cs typeface="+mj-cs"/>
              <a:sym typeface="맑은 고딕"/>
            </a:endParaRPr>
          </a:p>
        </p:txBody>
      </p:sp>
    </p:spTree>
    <p:extLst>
      <p:ext uri="{BB962C8B-B14F-4D97-AF65-F5344CB8AC3E}">
        <p14:creationId xmlns:p14="http://schemas.microsoft.com/office/powerpoint/2010/main" val="269010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a:defRPr>
                <a:solidFill>
                  <a:srgbClr val="4C5267"/>
                </a:solidFill>
                <a:latin typeface="Poppins"/>
                <a:ea typeface="Poppins"/>
                <a:cs typeface="Poppins"/>
                <a:sym typeface="Poppins"/>
              </a:defRPr>
            </a:pPr>
            <a:endParaRPr dirty="0">
              <a:solidFill>
                <a:srgbClr val="000000"/>
              </a:solidFill>
              <a:latin typeface="+mj-lt"/>
              <a:ea typeface="+mj-ea"/>
              <a:cs typeface="+mj-cs"/>
              <a:sym typeface="맑은 고딕"/>
            </a:endParaRPr>
          </a:p>
        </p:txBody>
      </p:sp>
    </p:spTree>
    <p:extLst>
      <p:ext uri="{BB962C8B-B14F-4D97-AF65-F5344CB8AC3E}">
        <p14:creationId xmlns:p14="http://schemas.microsoft.com/office/powerpoint/2010/main" val="3919261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dirty="0"/>
              <a:t>And Thank you for listening</a:t>
            </a:r>
            <a:endParaRPr lang="ko-KR" altLang="en-US" dirty="0"/>
          </a:p>
          <a:p>
            <a:endParaRPr lang="ko-KR" altLang="en-US" dirty="0"/>
          </a:p>
        </p:txBody>
      </p:sp>
    </p:spTree>
    <p:extLst>
      <p:ext uri="{BB962C8B-B14F-4D97-AF65-F5344CB8AC3E}">
        <p14:creationId xmlns:p14="http://schemas.microsoft.com/office/powerpoint/2010/main" val="33876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dirty="0"/>
              <a:t>And Thank you for listening</a:t>
            </a:r>
            <a:endParaRPr lang="ko-KR" altLang="en-US" dirty="0"/>
          </a:p>
          <a:p>
            <a:endParaRPr lang="ko-KR" altLang="en-US" dirty="0"/>
          </a:p>
        </p:txBody>
      </p:sp>
    </p:spTree>
    <p:extLst>
      <p:ext uri="{BB962C8B-B14F-4D97-AF65-F5344CB8AC3E}">
        <p14:creationId xmlns:p14="http://schemas.microsoft.com/office/powerpoint/2010/main" val="2832177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a:defRPr>
                <a:solidFill>
                  <a:srgbClr val="4C5267"/>
                </a:solidFill>
                <a:latin typeface="Poppins"/>
                <a:ea typeface="Poppins"/>
                <a:cs typeface="Poppins"/>
                <a:sym typeface="Poppins"/>
              </a:defRPr>
            </a:pPr>
            <a:endParaRPr dirty="0">
              <a:solidFill>
                <a:srgbClr val="000000"/>
              </a:solidFill>
              <a:latin typeface="+mj-lt"/>
              <a:ea typeface="+mj-ea"/>
              <a:cs typeface="+mj-cs"/>
              <a:sym typeface="맑은 고딕"/>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marL="171450" indent="-171450">
              <a:buFontTx/>
              <a:buChar char="-"/>
              <a:defRPr>
                <a:solidFill>
                  <a:srgbClr val="4C5267"/>
                </a:solidFill>
                <a:latin typeface="Poppins"/>
                <a:ea typeface="Poppins"/>
                <a:cs typeface="Poppins"/>
                <a:sym typeface="Poppins"/>
              </a:defRPr>
            </a:pPr>
            <a:endParaRPr dirty="0">
              <a:solidFill>
                <a:srgbClr val="000000"/>
              </a:solidFill>
              <a:latin typeface="+mj-lt"/>
              <a:ea typeface="+mj-ea"/>
              <a:cs typeface="+mj-cs"/>
              <a:sym typeface="맑은 고딕"/>
            </a:endParaRPr>
          </a:p>
        </p:txBody>
      </p:sp>
    </p:spTree>
    <p:extLst>
      <p:ext uri="{BB962C8B-B14F-4D97-AF65-F5344CB8AC3E}">
        <p14:creationId xmlns:p14="http://schemas.microsoft.com/office/powerpoint/2010/main" val="925394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marL="171450" indent="-171450">
              <a:buFontTx/>
              <a:buChar char="-"/>
              <a:defRPr>
                <a:solidFill>
                  <a:srgbClr val="4C5267"/>
                </a:solidFill>
                <a:latin typeface="Poppins"/>
                <a:ea typeface="Poppins"/>
                <a:cs typeface="Poppins"/>
                <a:sym typeface="Poppins"/>
              </a:defRPr>
            </a:pPr>
            <a:endParaRPr lang="en-US" dirty="0">
              <a:solidFill>
                <a:srgbClr val="000000"/>
              </a:solidFill>
              <a:latin typeface="+mj-lt"/>
              <a:ea typeface="+mj-ea"/>
              <a:cs typeface="+mj-cs"/>
              <a:sym typeface="맑은 고딕"/>
            </a:endParaRPr>
          </a:p>
        </p:txBody>
      </p:sp>
    </p:spTree>
    <p:extLst>
      <p:ext uri="{BB962C8B-B14F-4D97-AF65-F5344CB8AC3E}">
        <p14:creationId xmlns:p14="http://schemas.microsoft.com/office/powerpoint/2010/main" val="2198465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marL="171450" indent="-171450">
              <a:buFontTx/>
              <a:buChar char="-"/>
              <a:defRPr>
                <a:solidFill>
                  <a:srgbClr val="4C5267"/>
                </a:solidFill>
                <a:latin typeface="Poppins"/>
                <a:ea typeface="Poppins"/>
                <a:cs typeface="Poppins"/>
                <a:sym typeface="Poppins"/>
              </a:defRPr>
            </a:pPr>
            <a:endParaRPr dirty="0">
              <a:solidFill>
                <a:srgbClr val="000000"/>
              </a:solidFill>
              <a:latin typeface="+mj-lt"/>
              <a:ea typeface="+mj-ea"/>
              <a:cs typeface="+mj-cs"/>
              <a:sym typeface="맑은 고딕"/>
            </a:endParaRPr>
          </a:p>
        </p:txBody>
      </p:sp>
    </p:spTree>
    <p:extLst>
      <p:ext uri="{BB962C8B-B14F-4D97-AF65-F5344CB8AC3E}">
        <p14:creationId xmlns:p14="http://schemas.microsoft.com/office/powerpoint/2010/main" val="11088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marL="171450" indent="-171450">
              <a:buFontTx/>
              <a:buChar char="-"/>
              <a:defRPr>
                <a:solidFill>
                  <a:srgbClr val="4C5267"/>
                </a:solidFill>
                <a:latin typeface="Poppins"/>
                <a:ea typeface="Poppins"/>
                <a:cs typeface="Poppins"/>
                <a:sym typeface="Poppins"/>
              </a:defRPr>
            </a:pPr>
            <a:endParaRPr dirty="0">
              <a:solidFill>
                <a:srgbClr val="000000"/>
              </a:solidFill>
              <a:latin typeface="+mj-lt"/>
              <a:ea typeface="+mj-ea"/>
              <a:cs typeface="+mj-cs"/>
              <a:sym typeface="맑은 고딕"/>
            </a:endParaRPr>
          </a:p>
        </p:txBody>
      </p:sp>
    </p:spTree>
    <p:extLst>
      <p:ext uri="{BB962C8B-B14F-4D97-AF65-F5344CB8AC3E}">
        <p14:creationId xmlns:p14="http://schemas.microsoft.com/office/powerpoint/2010/main" val="2484311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marL="0" indent="0">
              <a:buFontTx/>
              <a:buNone/>
              <a:defRPr>
                <a:solidFill>
                  <a:srgbClr val="4C5267"/>
                </a:solidFill>
                <a:latin typeface="Poppins"/>
                <a:ea typeface="Poppins"/>
                <a:cs typeface="Poppins"/>
                <a:sym typeface="Poppins"/>
              </a:defRPr>
            </a:pPr>
            <a:endParaRPr lang="en-US" dirty="0">
              <a:solidFill>
                <a:srgbClr val="000000"/>
              </a:solidFill>
              <a:latin typeface="+mj-lt"/>
              <a:ea typeface="+mj-ea"/>
              <a:cs typeface="+mj-cs"/>
              <a:sym typeface="맑은 고딕"/>
            </a:endParaRPr>
          </a:p>
        </p:txBody>
      </p:sp>
    </p:spTree>
    <p:extLst>
      <p:ext uri="{BB962C8B-B14F-4D97-AF65-F5344CB8AC3E}">
        <p14:creationId xmlns:p14="http://schemas.microsoft.com/office/powerpoint/2010/main" val="1149935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Vector</a:t>
            </a:r>
            <a:r>
              <a:rPr lang="ko-KR" altLang="en-US" dirty="0">
                <a:solidFill>
                  <a:srgbClr val="000000"/>
                </a:solidFill>
                <a:latin typeface="+mj-lt"/>
                <a:ea typeface="+mj-ea"/>
                <a:cs typeface="+mj-cs"/>
                <a:sym typeface="맑은 고딕"/>
              </a:rPr>
              <a:t> </a:t>
            </a:r>
            <a:r>
              <a:rPr lang="en-US" altLang="ko-KR" dirty="0">
                <a:solidFill>
                  <a:srgbClr val="000000"/>
                </a:solidFill>
                <a:latin typeface="+mj-lt"/>
                <a:ea typeface="+mj-ea"/>
                <a:cs typeface="+mj-cs"/>
                <a:sym typeface="맑은 고딕"/>
              </a:rPr>
              <a:t>space</a:t>
            </a:r>
            <a:r>
              <a:rPr lang="ko-KR" altLang="en-US" dirty="0">
                <a:solidFill>
                  <a:srgbClr val="000000"/>
                </a:solidFill>
                <a:latin typeface="+mj-lt"/>
                <a:ea typeface="+mj-ea"/>
                <a:cs typeface="+mj-cs"/>
                <a:sym typeface="맑은 고딕"/>
              </a:rPr>
              <a:t> </a:t>
            </a:r>
            <a:r>
              <a:rPr lang="en-US" altLang="ko-KR" dirty="0">
                <a:solidFill>
                  <a:srgbClr val="000000"/>
                </a:solidFill>
                <a:latin typeface="+mj-lt"/>
                <a:ea typeface="+mj-ea"/>
                <a:cs typeface="+mj-cs"/>
                <a:sym typeface="맑은 고딕"/>
              </a:rPr>
              <a:t>model</a:t>
            </a:r>
            <a:r>
              <a:rPr lang="ko-KR" altLang="en-US" dirty="0">
                <a:solidFill>
                  <a:srgbClr val="000000"/>
                </a:solidFill>
                <a:latin typeface="+mj-lt"/>
                <a:ea typeface="+mj-ea"/>
                <a:cs typeface="+mj-cs"/>
                <a:sym typeface="맑은 고딕"/>
              </a:rPr>
              <a:t> </a:t>
            </a:r>
            <a:r>
              <a:rPr lang="en-US" altLang="ko-KR" dirty="0">
                <a:solidFill>
                  <a:srgbClr val="000000"/>
                </a:solidFill>
                <a:latin typeface="+mj-lt"/>
                <a:ea typeface="+mj-ea"/>
                <a:cs typeface="+mj-cs"/>
                <a:sym typeface="맑은 고딕"/>
              </a:rPr>
              <a:t>is</a:t>
            </a:r>
            <a:r>
              <a:rPr lang="ko-KR" altLang="en-US" dirty="0">
                <a:solidFill>
                  <a:srgbClr val="000000"/>
                </a:solidFill>
                <a:latin typeface="+mj-lt"/>
                <a:ea typeface="+mj-ea"/>
                <a:cs typeface="+mj-cs"/>
                <a:sym typeface="맑은 고딕"/>
              </a:rPr>
              <a:t> </a:t>
            </a:r>
            <a:r>
              <a:rPr lang="en-US" altLang="ko-KR" dirty="0">
                <a:solidFill>
                  <a:srgbClr val="000000"/>
                </a:solidFill>
                <a:latin typeface="+mj-lt"/>
                <a:ea typeface="+mj-ea"/>
                <a:cs typeface="+mj-cs"/>
                <a:sym typeface="맑은 고딕"/>
              </a:rPr>
              <a:t>built</a:t>
            </a:r>
            <a:r>
              <a:rPr lang="ko-KR" altLang="en-US" dirty="0">
                <a:solidFill>
                  <a:srgbClr val="000000"/>
                </a:solidFill>
                <a:latin typeface="+mj-lt"/>
                <a:ea typeface="+mj-ea"/>
                <a:cs typeface="+mj-cs"/>
                <a:sym typeface="맑은 고딕"/>
              </a:rPr>
              <a:t> </a:t>
            </a:r>
            <a:r>
              <a:rPr lang="en-US" altLang="ko-KR" dirty="0">
                <a:solidFill>
                  <a:srgbClr val="000000"/>
                </a:solidFill>
                <a:latin typeface="+mj-lt"/>
                <a:ea typeface="+mj-ea"/>
                <a:cs typeface="+mj-cs"/>
                <a:sym typeface="맑은 고딕"/>
              </a:rPr>
              <a:t>with</a:t>
            </a:r>
            <a:r>
              <a:rPr lang="ko-KR" altLang="en-US" dirty="0">
                <a:solidFill>
                  <a:srgbClr val="000000"/>
                </a:solidFill>
                <a:latin typeface="+mj-lt"/>
                <a:ea typeface="+mj-ea"/>
                <a:cs typeface="+mj-cs"/>
                <a:sym typeface="맑은 고딕"/>
              </a:rPr>
              <a:t> </a:t>
            </a:r>
            <a:r>
              <a:rPr lang="en-US" altLang="ko-KR" dirty="0">
                <a:solidFill>
                  <a:srgbClr val="000000"/>
                </a:solidFill>
                <a:latin typeface="+mj-lt"/>
                <a:ea typeface="+mj-ea"/>
                <a:cs typeface="+mj-cs"/>
                <a:sym typeface="맑은 고딕"/>
              </a:rPr>
              <a:t>this</a:t>
            </a:r>
            <a:r>
              <a:rPr lang="ko-KR" altLang="en-US" dirty="0">
                <a:solidFill>
                  <a:srgbClr val="000000"/>
                </a:solidFill>
                <a:latin typeface="+mj-lt"/>
                <a:ea typeface="+mj-ea"/>
                <a:cs typeface="+mj-cs"/>
                <a:sym typeface="맑은 고딕"/>
              </a:rPr>
              <a:t> </a:t>
            </a:r>
            <a:r>
              <a:rPr lang="en-US" altLang="ko-KR" dirty="0">
                <a:solidFill>
                  <a:srgbClr val="000000"/>
                </a:solidFill>
                <a:latin typeface="+mj-lt"/>
                <a:ea typeface="+mj-ea"/>
                <a:cs typeface="+mj-cs"/>
                <a:sym typeface="맑은 고딕"/>
              </a:rPr>
              <a:t>two</a:t>
            </a:r>
            <a:r>
              <a:rPr lang="ko-KR" altLang="en-US" dirty="0">
                <a:solidFill>
                  <a:srgbClr val="000000"/>
                </a:solidFill>
                <a:latin typeface="+mj-lt"/>
                <a:ea typeface="+mj-ea"/>
                <a:cs typeface="+mj-cs"/>
                <a:sym typeface="맑은 고딕"/>
              </a:rPr>
              <a:t> </a:t>
            </a:r>
            <a:r>
              <a:rPr lang="en-US" altLang="ko-KR" dirty="0">
                <a:solidFill>
                  <a:srgbClr val="000000"/>
                </a:solidFill>
                <a:latin typeface="+mj-lt"/>
                <a:ea typeface="+mj-ea"/>
                <a:cs typeface="+mj-cs"/>
                <a:sym typeface="맑은 고딕"/>
              </a:rPr>
              <a:t>assumption. </a:t>
            </a:r>
          </a:p>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First, user’s preference to new animation will be close to similar animations’ preference.</a:t>
            </a:r>
          </a:p>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Second, similarity of animation is mostly determined by genre and synopsis.</a:t>
            </a:r>
          </a:p>
          <a:p>
            <a:pPr>
              <a:defRPr>
                <a:solidFill>
                  <a:srgbClr val="4C5267"/>
                </a:solidFill>
                <a:latin typeface="Poppins"/>
                <a:ea typeface="Poppins"/>
                <a:cs typeface="Poppins"/>
                <a:sym typeface="Poppins"/>
              </a:defRPr>
            </a:pPr>
            <a:r>
              <a:rPr lang="en-US" dirty="0">
                <a:solidFill>
                  <a:srgbClr val="000000"/>
                </a:solidFill>
                <a:latin typeface="+mj-lt"/>
                <a:ea typeface="+mj-ea"/>
                <a:cs typeface="+mj-cs"/>
                <a:sym typeface="맑은 고딕"/>
              </a:rPr>
              <a:t>So, built model which predict rating from other animations rating based on similarity of genre and synopsis</a:t>
            </a:r>
            <a:endParaRPr dirty="0">
              <a:solidFill>
                <a:srgbClr val="000000"/>
              </a:solidFill>
              <a:latin typeface="+mj-lt"/>
              <a:ea typeface="+mj-ea"/>
              <a:cs typeface="+mj-cs"/>
              <a:sym typeface="맑은 고딕"/>
            </a:endParaRPr>
          </a:p>
        </p:txBody>
      </p:sp>
    </p:spTree>
    <p:extLst>
      <p:ext uri="{BB962C8B-B14F-4D97-AF65-F5344CB8AC3E}">
        <p14:creationId xmlns:p14="http://schemas.microsoft.com/office/powerpoint/2010/main" val="42340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4" name="Shape 14"/>
          <p:cNvSpPr txBox="1">
            <a:spLocks noGrp="1"/>
          </p:cNvSpPr>
          <p:nvPr>
            <p:ph type="title"/>
          </p:nvPr>
        </p:nvSpPr>
        <p:spPr>
          <a:xfrm>
            <a:off x="914400" y="2125979"/>
            <a:ext cx="10363200" cy="1440181"/>
          </a:xfrm>
          <a:prstGeom prst="rect">
            <a:avLst/>
          </a:prstGeom>
        </p:spPr>
        <p:txBody>
          <a:bodyPr>
            <a:normAutofit/>
          </a:bodyPr>
          <a:lstStyle/>
          <a:p>
            <a:r>
              <a:t>Title Text</a:t>
            </a:r>
          </a:p>
        </p:txBody>
      </p:sp>
      <p:sp>
        <p:nvSpPr>
          <p:cNvPr id="15" name="Shape 15"/>
          <p:cNvSpPr txBox="1">
            <a:spLocks noGrp="1"/>
          </p:cNvSpPr>
          <p:nvPr>
            <p:ph type="body" sz="quarter" idx="1"/>
          </p:nvPr>
        </p:nvSpPr>
        <p:spPr>
          <a:xfrm>
            <a:off x="1828800" y="3840479"/>
            <a:ext cx="8534400" cy="17145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hape 16"/>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3" name="Shape 23"/>
          <p:cNvSpPr txBox="1">
            <a:spLocks noGrp="1"/>
          </p:cNvSpPr>
          <p:nvPr>
            <p:ph type="title"/>
          </p:nvPr>
        </p:nvSpPr>
        <p:spPr>
          <a:xfrm>
            <a:off x="3371850" y="2914599"/>
            <a:ext cx="5448300" cy="848996"/>
          </a:xfrm>
          <a:prstGeom prst="rect">
            <a:avLst/>
          </a:prstGeom>
        </p:spPr>
        <p:txBody>
          <a:bodyPr>
            <a:normAutofit/>
          </a:bodyPr>
          <a:lstStyle/>
          <a:p>
            <a:r>
              <a:t>Title Text</a:t>
            </a:r>
          </a:p>
        </p:txBody>
      </p:sp>
      <p:sp>
        <p:nvSpPr>
          <p:cNvPr id="24" name="Shape 24"/>
          <p:cNvSpPr txBox="1">
            <a:spLocks noGrp="1"/>
          </p:cNvSpPr>
          <p:nvPr>
            <p:ph type="body" sz="half" idx="1"/>
          </p:nvPr>
        </p:nvSpPr>
        <p:spPr>
          <a:xfrm>
            <a:off x="423544" y="1318971"/>
            <a:ext cx="11344910" cy="1671955"/>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5" name="Shape 25"/>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2" name="Shape 32"/>
          <p:cNvSpPr txBox="1">
            <a:spLocks noGrp="1"/>
          </p:cNvSpPr>
          <p:nvPr>
            <p:ph type="title"/>
          </p:nvPr>
        </p:nvSpPr>
        <p:spPr>
          <a:xfrm>
            <a:off x="3371850" y="2914599"/>
            <a:ext cx="5448300" cy="848996"/>
          </a:xfrm>
          <a:prstGeom prst="rect">
            <a:avLst/>
          </a:prstGeom>
        </p:spPr>
        <p:txBody>
          <a:bodyPr>
            <a:normAutofit/>
          </a:bodyPr>
          <a:lstStyle/>
          <a:p>
            <a:r>
              <a:t>Title Text</a:t>
            </a:r>
          </a:p>
        </p:txBody>
      </p:sp>
      <p:sp>
        <p:nvSpPr>
          <p:cNvPr id="33" name="Shape 33"/>
          <p:cNvSpPr txBox="1">
            <a:spLocks noGrp="1"/>
          </p:cNvSpPr>
          <p:nvPr>
            <p:ph type="body" sz="half" idx="1"/>
          </p:nvPr>
        </p:nvSpPr>
        <p:spPr>
          <a:xfrm>
            <a:off x="609600" y="1577339"/>
            <a:ext cx="5303521" cy="452628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4" name="Shape 34"/>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1" name="Shape 41"/>
          <p:cNvSpPr txBox="1">
            <a:spLocks noGrp="1"/>
          </p:cNvSpPr>
          <p:nvPr>
            <p:ph type="body" sz="half" idx="1"/>
          </p:nvPr>
        </p:nvSpPr>
        <p:spPr>
          <a:xfrm>
            <a:off x="423544" y="1318971"/>
            <a:ext cx="11344910" cy="1671955"/>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grpSp>
        <p:nvGrpSpPr>
          <p:cNvPr id="45" name="그룹 6"/>
          <p:cNvGrpSpPr/>
          <p:nvPr/>
        </p:nvGrpSpPr>
        <p:grpSpPr>
          <a:xfrm>
            <a:off x="393063" y="186436"/>
            <a:ext cx="10670542" cy="977901"/>
            <a:chOff x="0" y="0"/>
            <a:chExt cx="10670540" cy="977900"/>
          </a:xfrm>
        </p:grpSpPr>
        <p:sp>
          <p:nvSpPr>
            <p:cNvPr id="42" name="bg object 18"/>
            <p:cNvSpPr/>
            <p:nvPr/>
          </p:nvSpPr>
          <p:spPr>
            <a:xfrm flipH="1">
              <a:off x="136422" y="173770"/>
              <a:ext cx="464693" cy="464694"/>
            </a:xfrm>
            <a:prstGeom prst="line">
              <a:avLst/>
            </a:prstGeom>
            <a:noFill/>
            <a:ln w="3175" cap="flat">
              <a:solidFill>
                <a:srgbClr val="08084A"/>
              </a:solidFill>
              <a:prstDash val="solid"/>
              <a:round/>
            </a:ln>
            <a:effectLst/>
          </p:spPr>
          <p:txBody>
            <a:bodyPr wrap="square" lIns="45719" tIns="45719" rIns="45719" bIns="45719" numCol="1" anchor="t">
              <a:noAutofit/>
            </a:bodyPr>
            <a:lstStyle/>
            <a:p>
              <a:endParaRPr/>
            </a:p>
          </p:txBody>
        </p:sp>
        <p:sp>
          <p:nvSpPr>
            <p:cNvPr id="43" name="Holder 2"/>
            <p:cNvSpPr txBox="1"/>
            <p:nvPr/>
          </p:nvSpPr>
          <p:spPr>
            <a:xfrm rot="18846603">
              <a:off x="179899" y="251314"/>
              <a:ext cx="629702" cy="2416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b="1">
                  <a:solidFill>
                    <a:srgbClr val="1F497D"/>
                  </a:solidFill>
                </a:defRPr>
              </a:lvl1pPr>
            </a:lstStyle>
            <a:p>
              <a:r>
                <a:t>MIIL</a:t>
              </a:r>
            </a:p>
          </p:txBody>
        </p:sp>
        <p:sp>
          <p:nvSpPr>
            <p:cNvPr id="44" name="object 8"/>
            <p:cNvSpPr txBox="1"/>
            <p:nvPr/>
          </p:nvSpPr>
          <p:spPr>
            <a:xfrm>
              <a:off x="0" y="0"/>
              <a:ext cx="10670541" cy="977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indent="38100">
                <a:spcBef>
                  <a:spcPts val="100"/>
                </a:spcBef>
                <a:defRPr sz="6600" b="1" baseline="10100">
                  <a:solidFill>
                    <a:srgbClr val="08084A"/>
                  </a:solidFill>
                  <a:latin typeface="Trebuchet MS"/>
                  <a:ea typeface="Trebuchet MS"/>
                  <a:cs typeface="Trebuchet MS"/>
                  <a:sym typeface="Trebuchet MS"/>
                </a:defRPr>
              </a:pPr>
              <a:r>
                <a:t>    </a:t>
              </a:r>
              <a:r>
                <a:rPr sz="3200" b="0" spc="-195" baseline="0">
                  <a:latin typeface="Carlito"/>
                  <a:ea typeface="Carlito"/>
                  <a:cs typeface="Carlito"/>
                  <a:sym typeface="Carlito"/>
                </a:rPr>
                <a:t>Title</a:t>
              </a:r>
            </a:p>
          </p:txBody>
        </p:sp>
      </p:grpSp>
      <p:sp>
        <p:nvSpPr>
          <p:cNvPr id="46" name="Shape 46"/>
          <p:cNvSpPr txBox="1">
            <a:spLocks noGrp="1"/>
          </p:cNvSpPr>
          <p:nvPr>
            <p:ph type="title" hasCustomPrompt="1"/>
          </p:nvPr>
        </p:nvSpPr>
        <p:spPr>
          <a:xfrm>
            <a:off x="529485" y="234920"/>
            <a:ext cx="339738" cy="505267"/>
          </a:xfrm>
          <a:prstGeom prst="rect">
            <a:avLst/>
          </a:prstGeom>
        </p:spPr>
        <p:txBody>
          <a:bodyPr>
            <a:normAutofit/>
          </a:bodyPr>
          <a:lstStyle>
            <a:lvl1pPr indent="38100">
              <a:spcBef>
                <a:spcPts val="100"/>
              </a:spcBef>
              <a:defRPr sz="3200" spc="-195">
                <a:solidFill>
                  <a:srgbClr val="08084A"/>
                </a:solidFill>
                <a:latin typeface="Carlito"/>
                <a:ea typeface="Carlito"/>
                <a:cs typeface="Carlito"/>
                <a:sym typeface="Carlito"/>
              </a:defRPr>
            </a:lvl1pPr>
          </a:lstStyle>
          <a:p>
            <a:r>
              <a:t>0</a:t>
            </a:r>
          </a:p>
        </p:txBody>
      </p:sp>
      <p:sp>
        <p:nvSpPr>
          <p:cNvPr id="47" name="Shape 47"/>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54" name="bg object 18"/>
          <p:cNvSpPr/>
          <p:nvPr/>
        </p:nvSpPr>
        <p:spPr>
          <a:xfrm flipH="1">
            <a:off x="377190" y="325945"/>
            <a:ext cx="464692" cy="464693"/>
          </a:xfrm>
          <a:prstGeom prst="line">
            <a:avLst/>
          </a:prstGeom>
          <a:ln w="3175">
            <a:solidFill>
              <a:srgbClr val="08084A"/>
            </a:solidFill>
          </a:ln>
        </p:spPr>
        <p:txBody>
          <a:bodyPr lIns="45719" rIns="45719"/>
          <a:lstStyle/>
          <a:p>
            <a:endParaRPr/>
          </a:p>
        </p:txBody>
      </p:sp>
      <p:sp>
        <p:nvSpPr>
          <p:cNvPr id="55" name="Holder 2"/>
          <p:cNvSpPr txBox="1"/>
          <p:nvPr/>
        </p:nvSpPr>
        <p:spPr>
          <a:xfrm rot="18846603">
            <a:off x="420667" y="403489"/>
            <a:ext cx="629702" cy="2416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b="1">
                <a:solidFill>
                  <a:srgbClr val="1F497D"/>
                </a:solidFill>
              </a:defRPr>
            </a:lvl1pPr>
          </a:lstStyle>
          <a:p>
            <a:r>
              <a:t>MIIL</a:t>
            </a:r>
          </a:p>
        </p:txBody>
      </p:sp>
      <p:sp>
        <p:nvSpPr>
          <p:cNvPr id="56" name="Shape 56"/>
          <p:cNvSpPr txBox="1">
            <a:spLocks noGrp="1"/>
          </p:cNvSpPr>
          <p:nvPr>
            <p:ph type="title" hasCustomPrompt="1"/>
          </p:nvPr>
        </p:nvSpPr>
        <p:spPr>
          <a:xfrm>
            <a:off x="269863" y="178619"/>
            <a:ext cx="10670541" cy="696596"/>
          </a:xfrm>
          <a:prstGeom prst="rect">
            <a:avLst/>
          </a:prstGeom>
        </p:spPr>
        <p:txBody>
          <a:bodyPr>
            <a:normAutofit/>
          </a:bodyPr>
          <a:lstStyle/>
          <a:p>
            <a:r>
              <a:t>0  Title</a:t>
            </a:r>
          </a:p>
        </p:txBody>
      </p:sp>
      <p:sp>
        <p:nvSpPr>
          <p:cNvPr id="57" name="Shape 57"/>
          <p:cNvSpPr txBox="1">
            <a:spLocks noGrp="1"/>
          </p:cNvSpPr>
          <p:nvPr>
            <p:ph type="body" sz="half" idx="1"/>
          </p:nvPr>
        </p:nvSpPr>
        <p:spPr>
          <a:xfrm>
            <a:off x="423544" y="1318971"/>
            <a:ext cx="11344910" cy="1671955"/>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8" name="Shape 58"/>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사용자 지정 레이아웃">
    <p:spTree>
      <p:nvGrpSpPr>
        <p:cNvPr id="1" name=""/>
        <p:cNvGrpSpPr/>
        <p:nvPr/>
      </p:nvGrpSpPr>
      <p:grpSpPr>
        <a:xfrm>
          <a:off x="0" y="0"/>
          <a:ext cx="0" cy="0"/>
          <a:chOff x="0" y="0"/>
          <a:chExt cx="0" cy="0"/>
        </a:xfrm>
      </p:grpSpPr>
      <p:sp>
        <p:nvSpPr>
          <p:cNvPr id="65" name="Shape 65"/>
          <p:cNvSpPr txBox="1">
            <a:spLocks noGrp="1"/>
          </p:cNvSpPr>
          <p:nvPr>
            <p:ph type="title"/>
          </p:nvPr>
        </p:nvSpPr>
        <p:spPr>
          <a:xfrm>
            <a:off x="3371850" y="2914599"/>
            <a:ext cx="5448300" cy="848996"/>
          </a:xfrm>
          <a:prstGeom prst="rect">
            <a:avLst/>
          </a:prstGeom>
        </p:spPr>
        <p:txBody>
          <a:bodyPr>
            <a:normAutofit/>
          </a:bodyPr>
          <a:lstStyle/>
          <a:p>
            <a:r>
              <a:t>Title Text</a:t>
            </a:r>
          </a:p>
        </p:txBody>
      </p:sp>
      <p:grpSp>
        <p:nvGrpSpPr>
          <p:cNvPr id="69" name="그룹 5"/>
          <p:cNvGrpSpPr/>
          <p:nvPr/>
        </p:nvGrpSpPr>
        <p:grpSpPr>
          <a:xfrm>
            <a:off x="545463" y="241299"/>
            <a:ext cx="10670542" cy="977901"/>
            <a:chOff x="0" y="0"/>
            <a:chExt cx="10670540" cy="977900"/>
          </a:xfrm>
        </p:grpSpPr>
        <p:sp>
          <p:nvSpPr>
            <p:cNvPr id="66" name="bg object 18"/>
            <p:cNvSpPr/>
            <p:nvPr/>
          </p:nvSpPr>
          <p:spPr>
            <a:xfrm flipH="1">
              <a:off x="136422" y="173770"/>
              <a:ext cx="464693" cy="464694"/>
            </a:xfrm>
            <a:prstGeom prst="line">
              <a:avLst/>
            </a:prstGeom>
            <a:noFill/>
            <a:ln w="3175" cap="flat">
              <a:solidFill>
                <a:srgbClr val="08084A"/>
              </a:solidFill>
              <a:prstDash val="solid"/>
              <a:round/>
            </a:ln>
            <a:effectLst/>
          </p:spPr>
          <p:txBody>
            <a:bodyPr wrap="square" lIns="45719" tIns="45719" rIns="45719" bIns="45719" numCol="1" anchor="t">
              <a:noAutofit/>
            </a:bodyPr>
            <a:lstStyle/>
            <a:p>
              <a:endParaRPr/>
            </a:p>
          </p:txBody>
        </p:sp>
        <p:sp>
          <p:nvSpPr>
            <p:cNvPr id="67" name="Holder 2"/>
            <p:cNvSpPr txBox="1"/>
            <p:nvPr/>
          </p:nvSpPr>
          <p:spPr>
            <a:xfrm rot="18846603">
              <a:off x="179899" y="251314"/>
              <a:ext cx="629702" cy="2416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b="1">
                  <a:solidFill>
                    <a:srgbClr val="1F497D"/>
                  </a:solidFill>
                </a:defRPr>
              </a:lvl1pPr>
            </a:lstStyle>
            <a:p>
              <a:r>
                <a:t>MIIL</a:t>
              </a:r>
            </a:p>
          </p:txBody>
        </p:sp>
        <p:sp>
          <p:nvSpPr>
            <p:cNvPr id="68" name="object 8"/>
            <p:cNvSpPr txBox="1"/>
            <p:nvPr/>
          </p:nvSpPr>
          <p:spPr>
            <a:xfrm>
              <a:off x="0" y="0"/>
              <a:ext cx="10670541" cy="977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indent="38100">
                <a:spcBef>
                  <a:spcPts val="100"/>
                </a:spcBef>
                <a:defRPr sz="6600" b="1" baseline="10100">
                  <a:solidFill>
                    <a:srgbClr val="08084A"/>
                  </a:solidFill>
                  <a:latin typeface="Trebuchet MS"/>
                  <a:ea typeface="Trebuchet MS"/>
                  <a:cs typeface="Trebuchet MS"/>
                  <a:sym typeface="Trebuchet MS"/>
                </a:defRPr>
              </a:pPr>
              <a:r>
                <a:t>    </a:t>
              </a:r>
              <a:r>
                <a:rPr sz="3200" b="0" spc="-195" baseline="0">
                  <a:latin typeface="Carlito"/>
                  <a:ea typeface="Carlito"/>
                  <a:cs typeface="Carlito"/>
                  <a:sym typeface="Carlito"/>
                </a:rPr>
                <a:t>Title</a:t>
              </a:r>
            </a:p>
          </p:txBody>
        </p:sp>
      </p:grpSp>
      <p:sp>
        <p:nvSpPr>
          <p:cNvPr id="70" name="object 8"/>
          <p:cNvSpPr txBox="1"/>
          <p:nvPr/>
        </p:nvSpPr>
        <p:spPr>
          <a:xfrm>
            <a:off x="681885" y="302482"/>
            <a:ext cx="339739" cy="405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8100">
              <a:spcBef>
                <a:spcPts val="100"/>
              </a:spcBef>
              <a:defRPr sz="3200" spc="-195">
                <a:solidFill>
                  <a:srgbClr val="08084A"/>
                </a:solidFill>
                <a:latin typeface="Carlito"/>
                <a:ea typeface="Carlito"/>
                <a:cs typeface="Carlito"/>
                <a:sym typeface="Carlito"/>
              </a:defRPr>
            </a:lvl1pPr>
          </a:lstStyle>
          <a:p>
            <a:r>
              <a:t>0</a:t>
            </a:r>
          </a:p>
        </p:txBody>
      </p:sp>
      <p:sp>
        <p:nvSpPr>
          <p:cNvPr id="71" name="Shape 7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사용자 지정 레이아웃">
    <p:spTree>
      <p:nvGrpSpPr>
        <p:cNvPr id="1" name=""/>
        <p:cNvGrpSpPr/>
        <p:nvPr/>
      </p:nvGrpSpPr>
      <p:grpSpPr>
        <a:xfrm>
          <a:off x="0" y="0"/>
          <a:ext cx="0" cy="0"/>
          <a:chOff x="0" y="0"/>
          <a:chExt cx="0" cy="0"/>
        </a:xfrm>
      </p:grpSpPr>
      <p:sp>
        <p:nvSpPr>
          <p:cNvPr id="78" name="Shape 78"/>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p:cNvSpPr/>
          <p:nvPr/>
        </p:nvSpPr>
        <p:spPr>
          <a:xfrm>
            <a:off x="108203" y="6452615"/>
            <a:ext cx="11964545" cy="1"/>
          </a:xfrm>
          <a:prstGeom prst="line">
            <a:avLst/>
          </a:prstGeom>
          <a:ln w="6096">
            <a:solidFill>
              <a:srgbClr val="001F5F"/>
            </a:solidFill>
          </a:ln>
        </p:spPr>
        <p:txBody>
          <a:bodyPr lIns="45719" rIns="45719"/>
          <a:lstStyle/>
          <a:p>
            <a:endParaRPr/>
          </a:p>
        </p:txBody>
      </p:sp>
      <p:sp>
        <p:nvSpPr>
          <p:cNvPr id="3" name="bg object 17"/>
          <p:cNvSpPr/>
          <p:nvPr/>
        </p:nvSpPr>
        <p:spPr>
          <a:xfrm>
            <a:off x="108965" y="982216"/>
            <a:ext cx="11964542" cy="1"/>
          </a:xfrm>
          <a:prstGeom prst="line">
            <a:avLst/>
          </a:prstGeom>
          <a:ln w="28956">
            <a:solidFill>
              <a:srgbClr val="001F5F"/>
            </a:solidFill>
          </a:ln>
        </p:spPr>
        <p:txBody>
          <a:bodyPr lIns="45719" rIns="45719"/>
          <a:lstStyle/>
          <a:p>
            <a:endParaRPr/>
          </a:p>
        </p:txBody>
      </p:sp>
      <p:pic>
        <p:nvPicPr>
          <p:cNvPr id="4" name="그림 8" descr="그림 8"/>
          <p:cNvPicPr>
            <a:picLocks noChangeAspect="1"/>
          </p:cNvPicPr>
          <p:nvPr/>
        </p:nvPicPr>
        <p:blipFill>
          <a:blip r:embed="rId9"/>
          <a:stretch>
            <a:fillRect/>
          </a:stretch>
        </p:blipFill>
        <p:spPr>
          <a:xfrm>
            <a:off x="139844" y="6489953"/>
            <a:ext cx="887690" cy="330709"/>
          </a:xfrm>
          <a:prstGeom prst="rect">
            <a:avLst/>
          </a:prstGeom>
          <a:ln w="12700">
            <a:miter lim="400000"/>
          </a:ln>
        </p:spPr>
      </p:pic>
      <p:sp>
        <p:nvSpPr>
          <p:cNvPr id="5" name="Shape 5"/>
          <p:cNvSpPr txBox="1">
            <a:spLocks noGrp="1"/>
          </p:cNvSpPr>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 name="Shape 6"/>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 name="Shape 7"/>
          <p:cNvSpPr txBox="1">
            <a:spLocks noGrp="1"/>
          </p:cNvSpPr>
          <p:nvPr>
            <p:ph type="sldNum" sz="quarter" idx="2"/>
          </p:nvPr>
        </p:nvSpPr>
        <p:spPr>
          <a:xfrm>
            <a:off x="5956679" y="6534529"/>
            <a:ext cx="252731" cy="226834"/>
          </a:xfrm>
          <a:prstGeom prst="rect">
            <a:avLst/>
          </a:prstGeom>
          <a:ln w="12700">
            <a:miter lim="400000"/>
          </a:ln>
        </p:spPr>
        <p:txBody>
          <a:bodyPr wrap="none" lIns="0" tIns="0" rIns="0" bIns="0">
            <a:spAutoFit/>
          </a:bodyPr>
          <a:lstStyle>
            <a:lvl1pPr indent="38100">
              <a:lnSpc>
                <a:spcPts val="1800"/>
              </a:lnSpc>
              <a:defRPr sz="1600" spc="-5">
                <a:solidFill>
                  <a:srgbClr val="001F5F"/>
                </a:solidFill>
                <a:latin typeface="Times New Roman"/>
                <a:ea typeface="Times New Roman"/>
                <a:cs typeface="Times New Roman"/>
                <a:sym typeface="Times New Roman"/>
              </a:defRPr>
            </a:lvl1pPr>
          </a:lstStyle>
          <a:p>
            <a:fld id="{86CB4B4D-7CA3-9044-876B-883B54F8677D}" type="slidenum">
              <a:t>‹#›</a:t>
            </a:fld>
            <a:endParaRPr/>
          </a:p>
        </p:txBody>
      </p:sp>
      <p:sp>
        <p:nvSpPr>
          <p:cNvPr id="8" name="TextBox 7">
            <a:extLst>
              <a:ext uri="{FF2B5EF4-FFF2-40B4-BE49-F238E27FC236}">
                <a16:creationId xmlns:a16="http://schemas.microsoft.com/office/drawing/2014/main" id="{BEFBB525-A108-41B4-9BDA-DC3B754CA150}"/>
              </a:ext>
            </a:extLst>
          </p:cNvPr>
          <p:cNvSpPr txBox="1"/>
          <p:nvPr userDrawn="1"/>
        </p:nvSpPr>
        <p:spPr>
          <a:xfrm flipH="1">
            <a:off x="8837744" y="405384"/>
            <a:ext cx="323500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IE406 Applied Machine Learning</a:t>
            </a:r>
            <a:endParaRPr kumimoji="0" lang="ko-KR" alt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1pPr>
      <a:lvl2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2pPr>
      <a:lvl3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3pPr>
      <a:lvl4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4pPr>
      <a:lvl5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5pPr>
      <a:lvl6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6pPr>
      <a:lvl7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7pPr>
      <a:lvl8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8pPr>
      <a:lvl9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9pPr>
    </p:titleStyle>
    <p:body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UKIJ CJK"/>
          <a:ea typeface="UKIJ CJK"/>
          <a:cs typeface="UKIJ CJK"/>
          <a:sym typeface="UKIJ CJK"/>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UKIJ CJK"/>
          <a:ea typeface="UKIJ CJK"/>
          <a:cs typeface="UKIJ CJK"/>
          <a:sym typeface="UKIJ CJK"/>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UKIJ CJK"/>
          <a:ea typeface="UKIJ CJK"/>
          <a:cs typeface="UKIJ CJK"/>
          <a:sym typeface="UKIJ CJK"/>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UKIJ CJK"/>
          <a:ea typeface="UKIJ CJK"/>
          <a:cs typeface="UKIJ CJK"/>
          <a:sym typeface="UKIJ CJK"/>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UKIJ CJK"/>
          <a:ea typeface="UKIJ CJK"/>
          <a:cs typeface="UKIJ CJK"/>
          <a:sym typeface="UKIJ CJK"/>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UKIJ CJK"/>
          <a:ea typeface="UKIJ CJK"/>
          <a:cs typeface="UKIJ CJK"/>
          <a:sym typeface="UKIJ CJK"/>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UKIJ CJK"/>
          <a:ea typeface="UKIJ CJK"/>
          <a:cs typeface="UKIJ CJK"/>
          <a:sym typeface="UKIJ CJK"/>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UKIJ CJK"/>
          <a:ea typeface="UKIJ CJK"/>
          <a:cs typeface="UKIJ CJK"/>
          <a:sym typeface="UKIJ CJK"/>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UKIJ CJK"/>
          <a:ea typeface="UKIJ CJK"/>
          <a:cs typeface="UKIJ CJK"/>
          <a:sym typeface="UKIJ CJK"/>
        </a:defRPr>
      </a:lvl9pPr>
    </p:bodyStyle>
    <p:other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tx1"/>
          </a:solidFill>
          <a:uFillTx/>
          <a:latin typeface="+mn-lt"/>
          <a:ea typeface="+mn-ea"/>
          <a:cs typeface="+mn-cs"/>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tx1"/>
          </a:solidFill>
          <a:uFillTx/>
          <a:latin typeface="+mn-lt"/>
          <a:ea typeface="+mn-ea"/>
          <a:cs typeface="+mn-cs"/>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tx1"/>
          </a:solidFill>
          <a:uFillTx/>
          <a:latin typeface="+mn-lt"/>
          <a:ea typeface="+mn-ea"/>
          <a:cs typeface="+mn-cs"/>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tx1"/>
          </a:solidFill>
          <a:uFillTx/>
          <a:latin typeface="+mn-lt"/>
          <a:ea typeface="+mn-ea"/>
          <a:cs typeface="+mn-cs"/>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tx1"/>
          </a:solidFill>
          <a:uFillTx/>
          <a:latin typeface="+mn-lt"/>
          <a:ea typeface="+mn-ea"/>
          <a:cs typeface="+mn-cs"/>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tx1"/>
          </a:solidFill>
          <a:uFillTx/>
          <a:latin typeface="+mn-lt"/>
          <a:ea typeface="+mn-ea"/>
          <a:cs typeface="+mn-cs"/>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tx1"/>
          </a:solidFill>
          <a:uFillTx/>
          <a:latin typeface="+mn-lt"/>
          <a:ea typeface="+mn-ea"/>
          <a:cs typeface="+mn-cs"/>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tx1"/>
          </a:solidFill>
          <a:uFillTx/>
          <a:latin typeface="+mn-lt"/>
          <a:ea typeface="+mn-ea"/>
          <a:cs typeface="+mn-cs"/>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7.emf"/><Relationship Id="rId4" Type="http://schemas.openxmlformats.org/officeDocument/2006/relationships/customXml" Target="../ink/ink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docs.aws.amazon.com/sagemaker/latest/dg/sagemaker-dg.pdf#xgboost-HowItWorks"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hyperlink" Target="https://xgboost.readthedocs.io/en/latest/parameter.html"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BB720ED8-279F-4030-BF6F-2D8702C140B7}"/>
              </a:ext>
            </a:extLst>
          </p:cNvPr>
          <p:cNvSpPr txBox="1">
            <a:spLocks/>
          </p:cNvSpPr>
          <p:nvPr/>
        </p:nvSpPr>
        <p:spPr>
          <a:xfrm>
            <a:off x="-1" y="2355662"/>
            <a:ext cx="12192001" cy="10733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marL="0" marR="0" indent="0" algn="ctr" defTabSz="914400" rtl="0" latinLnBrk="0">
              <a:lnSpc>
                <a:spcPct val="100000"/>
              </a:lnSpc>
              <a:spcBef>
                <a:spcPts val="0"/>
              </a:spcBef>
              <a:spcAft>
                <a:spcPts val="0"/>
              </a:spcAft>
              <a:buClrTx/>
              <a:buSzTx/>
              <a:buFontTx/>
              <a:buNone/>
              <a:tabLst/>
              <a:defRPr sz="4600" b="0" i="0" u="none" strike="noStrike" cap="none" spc="0" baseline="0">
                <a:solidFill>
                  <a:srgbClr val="000000"/>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2pPr>
            <a:lvl3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3pPr>
            <a:lvl4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4pPr>
            <a:lvl5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5pPr>
            <a:lvl6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6pPr>
            <a:lvl7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7pPr>
            <a:lvl8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8pPr>
            <a:lvl9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9pPr>
          </a:lstStyle>
          <a:p>
            <a:pPr hangingPunct="1">
              <a:defRPr>
                <a:latin typeface="UKIJ CJK"/>
                <a:ea typeface="UKIJ CJK"/>
                <a:cs typeface="UKIJ CJK"/>
                <a:sym typeface="UKIJ CJK"/>
              </a:defRPr>
            </a:pPr>
            <a:r>
              <a:rPr lang="en-US" altLang="ko-KR" sz="3600" dirty="0">
                <a:latin typeface="Times New Roman" panose="02020603050405020304" pitchFamily="18" charset="0"/>
                <a:cs typeface="Times New Roman" panose="02020603050405020304" pitchFamily="18" charset="0"/>
                <a:sym typeface="Wingdings" panose="05000000000000000000" pitchFamily="2" charset="2"/>
              </a:rPr>
              <a:t>Animation recommender </a:t>
            </a:r>
            <a:br>
              <a:rPr lang="en-US" altLang="ko-KR" sz="3600" dirty="0">
                <a:latin typeface="Times New Roman" panose="02020603050405020304" pitchFamily="18" charset="0"/>
                <a:cs typeface="Times New Roman" panose="02020603050405020304" pitchFamily="18" charset="0"/>
                <a:sym typeface="Wingdings" panose="05000000000000000000" pitchFamily="2" charset="2"/>
              </a:rPr>
            </a:br>
            <a:r>
              <a:rPr lang="en-US" altLang="ko-KR" sz="3600" dirty="0">
                <a:latin typeface="Times New Roman" panose="02020603050405020304" pitchFamily="18" charset="0"/>
                <a:cs typeface="Times New Roman" panose="02020603050405020304" pitchFamily="18" charset="0"/>
                <a:sym typeface="Wingdings" panose="05000000000000000000" pitchFamily="2" charset="2"/>
              </a:rPr>
              <a:t>using content-based methods </a:t>
            </a:r>
            <a:endParaRPr lang="en-US" altLang="ko-KR" sz="3600" dirty="0">
              <a:latin typeface="Times New Roman" panose="02020603050405020304" pitchFamily="18" charset="0"/>
              <a:cs typeface="Times New Roman" panose="02020603050405020304" pitchFamily="18" charset="0"/>
            </a:endParaRPr>
          </a:p>
        </p:txBody>
      </p:sp>
      <p:sp>
        <p:nvSpPr>
          <p:cNvPr id="8" name="object 5">
            <a:extLst>
              <a:ext uri="{FF2B5EF4-FFF2-40B4-BE49-F238E27FC236}">
                <a16:creationId xmlns:a16="http://schemas.microsoft.com/office/drawing/2014/main" id="{70800A05-4031-4DEF-AD35-165A545F6EAA}"/>
              </a:ext>
            </a:extLst>
          </p:cNvPr>
          <p:cNvSpPr txBox="1"/>
          <p:nvPr/>
        </p:nvSpPr>
        <p:spPr>
          <a:xfrm>
            <a:off x="4906677" y="5050620"/>
            <a:ext cx="2378644" cy="11464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indent="12700" algn="ctr">
              <a:spcBef>
                <a:spcPts val="100"/>
              </a:spcBef>
              <a:defRPr b="1" spc="-5"/>
            </a:pPr>
            <a:r>
              <a:rPr lang="en-US" altLang="ko-KR" dirty="0">
                <a:latin typeface="Times New Roman" panose="02020603050405020304" pitchFamily="18" charset="0"/>
                <a:cs typeface="Times New Roman" panose="02020603050405020304" pitchFamily="18" charset="0"/>
              </a:rPr>
              <a:t>2021.06.07.</a:t>
            </a:r>
          </a:p>
          <a:p>
            <a:pPr indent="12700" algn="just">
              <a:spcBef>
                <a:spcPts val="100"/>
              </a:spcBef>
              <a:defRPr b="1" spc="-5"/>
            </a:pPr>
            <a:r>
              <a:rPr lang="en-US" altLang="ko-KR" dirty="0">
                <a:latin typeface="Times New Roman" panose="02020603050405020304" pitchFamily="18" charset="0"/>
                <a:cs typeface="Times New Roman" panose="02020603050405020304" pitchFamily="18" charset="0"/>
              </a:rPr>
              <a:t>20171219 </a:t>
            </a:r>
            <a:r>
              <a:rPr lang="en-US" altLang="ko-KR" dirty="0" err="1">
                <a:latin typeface="Times New Roman" panose="02020603050405020304" pitchFamily="18" charset="0"/>
                <a:cs typeface="Times New Roman" panose="02020603050405020304" pitchFamily="18" charset="0"/>
              </a:rPr>
              <a:t>Sujin</a:t>
            </a:r>
            <a:r>
              <a:rPr lang="en-US" altLang="ko-KR" dirty="0">
                <a:latin typeface="Times New Roman" panose="02020603050405020304" pitchFamily="18" charset="0"/>
                <a:cs typeface="Times New Roman" panose="02020603050405020304" pitchFamily="18" charset="0"/>
              </a:rPr>
              <a:t> Jeon </a:t>
            </a:r>
          </a:p>
          <a:p>
            <a:pPr indent="12700" algn="just">
              <a:spcBef>
                <a:spcPts val="100"/>
              </a:spcBef>
              <a:defRPr b="1" spc="-5"/>
            </a:pPr>
            <a:r>
              <a:rPr lang="en-US" altLang="ko-KR" dirty="0">
                <a:latin typeface="Times New Roman" panose="02020603050405020304" pitchFamily="18" charset="0"/>
                <a:cs typeface="Times New Roman" panose="02020603050405020304" pitchFamily="18" charset="0"/>
              </a:rPr>
              <a:t>20161396 </a:t>
            </a:r>
            <a:r>
              <a:rPr lang="en-US" altLang="ko-KR" dirty="0" err="1">
                <a:latin typeface="Times New Roman" panose="02020603050405020304" pitchFamily="18" charset="0"/>
                <a:cs typeface="Times New Roman" panose="02020603050405020304" pitchFamily="18" charset="0"/>
              </a:rPr>
              <a:t>Youngbin</a:t>
            </a:r>
            <a:r>
              <a:rPr lang="en-US" altLang="ko-KR" dirty="0">
                <a:latin typeface="Times New Roman" panose="02020603050405020304" pitchFamily="18" charset="0"/>
                <a:cs typeface="Times New Roman" panose="02020603050405020304" pitchFamily="18" charset="0"/>
              </a:rPr>
              <a:t> Lee</a:t>
            </a:r>
            <a:r>
              <a:rPr lang="ko-KR" altLang="en-US" dirty="0">
                <a:latin typeface="Times New Roman" panose="02020603050405020304" pitchFamily="18" charset="0"/>
                <a:cs typeface="Times New Roman" panose="02020603050405020304" pitchFamily="18" charset="0"/>
              </a:rPr>
              <a:t> </a:t>
            </a:r>
            <a:endParaRPr lang="en-US" altLang="ko-KR" dirty="0">
              <a:latin typeface="Times New Roman" panose="02020603050405020304" pitchFamily="18" charset="0"/>
              <a:cs typeface="Times New Roman" panose="02020603050405020304" pitchFamily="18" charset="0"/>
            </a:endParaRPr>
          </a:p>
          <a:p>
            <a:pPr indent="12700" algn="just">
              <a:spcBef>
                <a:spcPts val="100"/>
              </a:spcBef>
              <a:defRPr b="1" spc="-5"/>
            </a:pPr>
            <a:r>
              <a:rPr lang="en-US" altLang="ko-KR" dirty="0">
                <a:latin typeface="Times New Roman" panose="02020603050405020304" pitchFamily="18" charset="0"/>
                <a:cs typeface="Times New Roman" panose="02020603050405020304" pitchFamily="18" charset="0"/>
              </a:rPr>
              <a:t>20161200 </a:t>
            </a:r>
            <a:r>
              <a:rPr lang="en-US" altLang="ko-KR" dirty="0" err="1">
                <a:latin typeface="Times New Roman" panose="02020603050405020304" pitchFamily="18" charset="0"/>
                <a:cs typeface="Times New Roman" panose="02020603050405020304" pitchFamily="18" charset="0"/>
              </a:rPr>
              <a:t>Yeongho</a:t>
            </a:r>
            <a:r>
              <a:rPr lang="en-US" altLang="ko-KR" dirty="0">
                <a:latin typeface="Times New Roman" panose="02020603050405020304" pitchFamily="18" charset="0"/>
                <a:cs typeface="Times New Roman" panose="02020603050405020304" pitchFamily="18" charset="0"/>
              </a:rPr>
              <a:t> Lee</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95" name="object 8"/>
          <p:cNvSpPr txBox="1"/>
          <p:nvPr/>
        </p:nvSpPr>
        <p:spPr>
          <a:xfrm>
            <a:off x="267607" y="260505"/>
            <a:ext cx="980747" cy="677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4-1</a:t>
            </a:r>
            <a:endParaRPr dirty="0"/>
          </a:p>
        </p:txBody>
      </p:sp>
      <p:sp>
        <p:nvSpPr>
          <p:cNvPr id="97" name="object 2"/>
          <p:cNvSpPr txBox="1"/>
          <p:nvPr/>
        </p:nvSpPr>
        <p:spPr>
          <a:xfrm>
            <a:off x="303211" y="1745187"/>
            <a:ext cx="11576049" cy="37548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r>
              <a:rPr lang="en-US" altLang="ko-KR" sz="2800" b="1" i="1" spc="-5" dirty="0">
                <a:solidFill>
                  <a:srgbClr val="08084A"/>
                </a:solidFill>
                <a:latin typeface="Times New Roman"/>
                <a:cs typeface="Times New Roman"/>
              </a:rPr>
              <a:t>- How we measure similarity among animations?</a:t>
            </a:r>
            <a:endParaRPr lang="en-US" altLang="ko-KR" sz="2400" b="1" i="1" spc="-5" dirty="0">
              <a:solidFill>
                <a:srgbClr val="08084A"/>
              </a:solidFill>
              <a:latin typeface="Times New Roman"/>
              <a:cs typeface="Times New Roman"/>
            </a:endParaRPr>
          </a:p>
          <a:p>
            <a:pPr algn="just"/>
            <a:endParaRPr lang="en-US" altLang="ko-KR" sz="2400" b="1" i="1" spc="-5" dirty="0">
              <a:solidFill>
                <a:srgbClr val="08084A"/>
              </a:solidFill>
              <a:latin typeface="Times New Roman"/>
              <a:cs typeface="Times New Roman"/>
            </a:endParaRPr>
          </a:p>
          <a:p>
            <a:pPr algn="just"/>
            <a:r>
              <a:rPr lang="en-US" altLang="ko-KR" sz="2400" spc="-5" dirty="0">
                <a:latin typeface="Times New Roman"/>
                <a:cs typeface="Times New Roman"/>
              </a:rPr>
              <a:t>Express each animation’s genres and synopsis as ‘</a:t>
            </a:r>
            <a:r>
              <a:rPr lang="en-US" altLang="ko-KR" sz="2400" b="1" spc="-5" dirty="0">
                <a:solidFill>
                  <a:srgbClr val="4664BA"/>
                </a:solidFill>
                <a:latin typeface="Times New Roman"/>
                <a:cs typeface="Times New Roman"/>
              </a:rPr>
              <a:t>Vector</a:t>
            </a:r>
            <a:r>
              <a:rPr lang="en-US" altLang="ko-KR" sz="2400" spc="-5" dirty="0">
                <a:latin typeface="Times New Roman"/>
                <a:cs typeface="Times New Roman"/>
              </a:rPr>
              <a:t>’ </a:t>
            </a:r>
            <a:r>
              <a:rPr lang="en-US" altLang="ko-KR" sz="2000" spc="-5" dirty="0">
                <a:latin typeface="Arial" panose="020B0604020202020204" pitchFamily="34" charset="0"/>
                <a:cs typeface="Arial" panose="020B0604020202020204" pitchFamily="34" charset="0"/>
              </a:rPr>
              <a:t>[3] </a:t>
            </a:r>
            <a:endParaRPr lang="en-US" altLang="ko-KR" sz="2400" spc="-5" dirty="0">
              <a:latin typeface="Arial" panose="020B0604020202020204" pitchFamily="34" charset="0"/>
              <a:cs typeface="Arial" panose="020B0604020202020204" pitchFamily="34" charset="0"/>
            </a:endParaRPr>
          </a:p>
          <a:p>
            <a:pPr algn="just"/>
            <a:endParaRPr lang="en-US" altLang="ko-KR" sz="2400" spc="-5" dirty="0">
              <a:latin typeface="Times New Roman"/>
              <a:cs typeface="Times New Roman"/>
            </a:endParaRPr>
          </a:p>
          <a:p>
            <a:pPr algn="just"/>
            <a:r>
              <a:rPr lang="en-US" altLang="ko-KR" sz="2400" b="1" i="1" spc="-5" dirty="0">
                <a:latin typeface="Times New Roman"/>
                <a:cs typeface="Times New Roman"/>
              </a:rPr>
              <a:t>Genres</a:t>
            </a:r>
            <a:r>
              <a:rPr lang="en-US" altLang="ko-KR" sz="2400" spc="-5" dirty="0">
                <a:latin typeface="Times New Roman"/>
                <a:cs typeface="Times New Roman"/>
              </a:rPr>
              <a:t> : Each animations have several genres as their attributes → </a:t>
            </a:r>
            <a:r>
              <a:rPr lang="en-US" altLang="ko-KR" sz="2400" b="1" spc="-5" dirty="0">
                <a:solidFill>
                  <a:srgbClr val="4664BA"/>
                </a:solidFill>
                <a:latin typeface="Times New Roman"/>
                <a:cs typeface="Times New Roman"/>
              </a:rPr>
              <a:t>Bag Of Words</a:t>
            </a:r>
          </a:p>
          <a:p>
            <a:pPr algn="just"/>
            <a:endParaRPr lang="ko-KR" altLang="en-US" sz="2400" spc="-5" dirty="0">
              <a:latin typeface="Times New Roman"/>
              <a:cs typeface="Times New Roman"/>
            </a:endParaRPr>
          </a:p>
          <a:p>
            <a:pPr algn="just"/>
            <a:r>
              <a:rPr lang="en-US" altLang="ko-KR" sz="2400" b="1" i="1" spc="-5" dirty="0">
                <a:latin typeface="Times New Roman"/>
                <a:cs typeface="Times New Roman"/>
              </a:rPr>
              <a:t>Synopsis</a:t>
            </a:r>
            <a:r>
              <a:rPr lang="en-US" altLang="ko-KR" sz="2400" spc="-5" dirty="0">
                <a:latin typeface="Times New Roman"/>
                <a:cs typeface="Times New Roman"/>
              </a:rPr>
              <a:t> :  Each animations have several sentences of story as their attributes. That sentences must include ‘stop words’, the common words. Some words shown many times only in some specific animations’ synopsis can be regarded as that animations’ important attributes. </a:t>
            </a:r>
          </a:p>
          <a:p>
            <a:pPr algn="just"/>
            <a:r>
              <a:rPr lang="en-US" altLang="ko-KR" sz="2400" spc="-5" dirty="0">
                <a:latin typeface="Times New Roman"/>
                <a:cs typeface="Times New Roman"/>
              </a:rPr>
              <a:t> → </a:t>
            </a:r>
            <a:r>
              <a:rPr lang="en-US" altLang="ko-KR" sz="2400" b="1" spc="-5" dirty="0" err="1">
                <a:solidFill>
                  <a:srgbClr val="4664BA"/>
                </a:solidFill>
                <a:latin typeface="Times New Roman"/>
                <a:cs typeface="Times New Roman"/>
              </a:rPr>
              <a:t>Tf-Idf</a:t>
            </a:r>
            <a:endParaRPr lang="en-US" altLang="ko-KR" sz="2400" b="1" spc="-5" dirty="0">
              <a:solidFill>
                <a:srgbClr val="4664BA"/>
              </a:solidFill>
              <a:latin typeface="Times New Roman"/>
              <a:cs typeface="Times New Roman"/>
            </a:endParaRPr>
          </a:p>
        </p:txBody>
      </p:sp>
      <p:sp>
        <p:nvSpPr>
          <p:cNvPr id="16" name="Shape 96">
            <a:extLst>
              <a:ext uri="{FF2B5EF4-FFF2-40B4-BE49-F238E27FC236}">
                <a16:creationId xmlns:a16="http://schemas.microsoft.com/office/drawing/2014/main" id="{CF67F98B-0EF5-4210-B0B3-DCCA3F43200E}"/>
              </a:ext>
            </a:extLst>
          </p:cNvPr>
          <p:cNvSpPr txBox="1"/>
          <p:nvPr/>
        </p:nvSpPr>
        <p:spPr>
          <a:xfrm>
            <a:off x="1014785" y="392592"/>
            <a:ext cx="3034162" cy="10900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a:latin typeface="Carlito"/>
                <a:ea typeface="Carlito"/>
                <a:cs typeface="Carlito"/>
                <a:sym typeface="Carlito"/>
              </a:rPr>
              <a:t>Vector Space Model</a:t>
            </a:r>
          </a:p>
          <a:p>
            <a:pPr>
              <a:defRPr sz="6600" b="1" spc="0" baseline="10100">
                <a:latin typeface="Trebuchet MS"/>
                <a:ea typeface="Trebuchet MS"/>
                <a:cs typeface="Trebuchet MS"/>
                <a:sym typeface="Trebuchet MS"/>
              </a:defRPr>
            </a:pPr>
            <a:endParaRPr lang="en-US" sz="3200" b="0" spc="-195" baseline="0" dirty="0">
              <a:latin typeface="Carlito"/>
              <a:ea typeface="Carlito"/>
              <a:cs typeface="Carlito"/>
              <a:sym typeface="Carlito"/>
            </a:endParaRPr>
          </a:p>
        </p:txBody>
      </p:sp>
    </p:spTree>
    <p:extLst>
      <p:ext uri="{BB962C8B-B14F-4D97-AF65-F5344CB8AC3E}">
        <p14:creationId xmlns:p14="http://schemas.microsoft.com/office/powerpoint/2010/main" val="293636238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95" name="object 8"/>
          <p:cNvSpPr txBox="1"/>
          <p:nvPr/>
        </p:nvSpPr>
        <p:spPr>
          <a:xfrm>
            <a:off x="267607" y="260505"/>
            <a:ext cx="980747" cy="677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4-1</a:t>
            </a:r>
            <a:endParaRPr dirty="0"/>
          </a:p>
        </p:txBody>
      </p:sp>
      <p:sp>
        <p:nvSpPr>
          <p:cNvPr id="9" name="Shape 96">
            <a:extLst>
              <a:ext uri="{FF2B5EF4-FFF2-40B4-BE49-F238E27FC236}">
                <a16:creationId xmlns:a16="http://schemas.microsoft.com/office/drawing/2014/main" id="{6A4299BD-5914-4E94-A549-163A79B60868}"/>
              </a:ext>
            </a:extLst>
          </p:cNvPr>
          <p:cNvSpPr txBox="1"/>
          <p:nvPr/>
        </p:nvSpPr>
        <p:spPr>
          <a:xfrm>
            <a:off x="1014785" y="392592"/>
            <a:ext cx="5688735"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it-IT" sz="3200" b="0" spc="-195" baseline="0" dirty="0">
                <a:latin typeface="Carlito"/>
                <a:ea typeface="Carlito"/>
                <a:cs typeface="Carlito"/>
                <a:sym typeface="Carlito"/>
              </a:rPr>
              <a:t>Vector Space Model – Cosine Similarity</a:t>
            </a:r>
          </a:p>
        </p:txBody>
      </p:sp>
      <p:sp>
        <p:nvSpPr>
          <p:cNvPr id="10" name="TextBox 9">
            <a:extLst>
              <a:ext uri="{FF2B5EF4-FFF2-40B4-BE49-F238E27FC236}">
                <a16:creationId xmlns:a16="http://schemas.microsoft.com/office/drawing/2014/main" id="{CABFB6FB-AEEA-44CB-9EE0-EC26B19185C4}"/>
              </a:ext>
            </a:extLst>
          </p:cNvPr>
          <p:cNvSpPr txBox="1"/>
          <p:nvPr/>
        </p:nvSpPr>
        <p:spPr>
          <a:xfrm>
            <a:off x="459650" y="1239043"/>
            <a:ext cx="11263171" cy="1384995"/>
          </a:xfrm>
          <a:prstGeom prst="rect">
            <a:avLst/>
          </a:prstGeom>
          <a:noFill/>
        </p:spPr>
        <p:txBody>
          <a:bodyPr wrap="square" rtlCol="0">
            <a:spAutoFit/>
          </a:bodyPr>
          <a:lstStyle/>
          <a:p>
            <a:r>
              <a:rPr lang="en-US" altLang="ko-KR" sz="2800" b="1" i="1" dirty="0">
                <a:latin typeface="Times New Roman" panose="02020603050405020304" pitchFamily="18" charset="0"/>
                <a:cs typeface="Times New Roman" panose="02020603050405020304" pitchFamily="18" charset="0"/>
              </a:rPr>
              <a:t>- How measure similarity?</a:t>
            </a:r>
          </a:p>
          <a:p>
            <a:endParaRPr lang="en-US" altLang="ko-KR" sz="800" dirty="0">
              <a:latin typeface="Times New Roman" panose="02020603050405020304" pitchFamily="18" charset="0"/>
              <a:cs typeface="Times New Roman" panose="02020603050405020304" pitchFamily="18" charset="0"/>
            </a:endParaRPr>
          </a:p>
          <a:p>
            <a:r>
              <a:rPr lang="en-US" altLang="ko-KR" sz="2400" b="1" dirty="0">
                <a:solidFill>
                  <a:srgbClr val="4664BA"/>
                </a:solidFill>
                <a:latin typeface="Times New Roman" panose="02020603050405020304" pitchFamily="18" charset="0"/>
                <a:cs typeface="Times New Roman" panose="02020603050405020304" pitchFamily="18" charset="0"/>
              </a:rPr>
              <a:t>Cosine similarity </a:t>
            </a:r>
            <a:r>
              <a:rPr lang="en-US" altLang="ko-KR" sz="2400" dirty="0">
                <a:latin typeface="Times New Roman" panose="02020603050405020304" pitchFamily="18" charset="0"/>
                <a:cs typeface="Times New Roman" panose="02020603050405020304" pitchFamily="18" charset="0"/>
              </a:rPr>
              <a:t>is used for measuring similarity which has merits in that it is efficient for sparse matrix and measure by direction, not the distance size.</a:t>
            </a:r>
          </a:p>
        </p:txBody>
      </p:sp>
      <p:pic>
        <p:nvPicPr>
          <p:cNvPr id="3" name="그림 2">
            <a:extLst>
              <a:ext uri="{FF2B5EF4-FFF2-40B4-BE49-F238E27FC236}">
                <a16:creationId xmlns:a16="http://schemas.microsoft.com/office/drawing/2014/main" id="{B1D3AD2E-ED96-4E19-A039-512A5C0591A8}"/>
              </a:ext>
            </a:extLst>
          </p:cNvPr>
          <p:cNvPicPr>
            <a:picLocks noChangeAspect="1"/>
          </p:cNvPicPr>
          <p:nvPr/>
        </p:nvPicPr>
        <p:blipFill>
          <a:blip r:embed="rId3"/>
          <a:stretch>
            <a:fillRect/>
          </a:stretch>
        </p:blipFill>
        <p:spPr>
          <a:xfrm>
            <a:off x="5186993" y="3427126"/>
            <a:ext cx="6260256" cy="1563455"/>
          </a:xfrm>
          <a:prstGeom prst="rect">
            <a:avLst/>
          </a:prstGeom>
        </p:spPr>
      </p:pic>
      <p:pic>
        <p:nvPicPr>
          <p:cNvPr id="1028" name="Picture 4" descr="NLP - 8. 코사인 유사도(Cosine Similarity)">
            <a:extLst>
              <a:ext uri="{FF2B5EF4-FFF2-40B4-BE49-F238E27FC236}">
                <a16:creationId xmlns:a16="http://schemas.microsoft.com/office/drawing/2014/main" id="{B7118076-0F60-44A0-85B8-B562EB99DE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51" t="6464" r="8655" b="18163"/>
          <a:stretch/>
        </p:blipFill>
        <p:spPr bwMode="auto">
          <a:xfrm>
            <a:off x="1014785" y="3183731"/>
            <a:ext cx="3525069" cy="28964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799F0E0-0DB4-4CE7-8228-D9664A4005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3195" y="3382231"/>
            <a:ext cx="746659" cy="9952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18D35DE-CB39-4FC0-8B7B-F076F67F27F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75702" y="2880864"/>
            <a:ext cx="667870" cy="99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4431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95" name="object 8"/>
          <p:cNvSpPr txBox="1"/>
          <p:nvPr/>
        </p:nvSpPr>
        <p:spPr>
          <a:xfrm>
            <a:off x="267607" y="260505"/>
            <a:ext cx="980747" cy="6771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4-1</a:t>
            </a:r>
            <a:endParaRPr dirty="0"/>
          </a:p>
        </p:txBody>
      </p:sp>
      <p:sp>
        <p:nvSpPr>
          <p:cNvPr id="97" name="object 2"/>
          <p:cNvSpPr txBox="1"/>
          <p:nvPr/>
        </p:nvSpPr>
        <p:spPr>
          <a:xfrm>
            <a:off x="267607" y="1294608"/>
            <a:ext cx="11692745" cy="42473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just"/>
            <a:r>
              <a:rPr lang="en-US" altLang="ko-KR" sz="2800" b="1" i="1" spc="-5" dirty="0">
                <a:latin typeface="Times New Roman"/>
                <a:cs typeface="Times New Roman"/>
              </a:rPr>
              <a:t>- Genre vs Synopsis</a:t>
            </a:r>
          </a:p>
          <a:p>
            <a:pPr algn="just"/>
            <a:endParaRPr lang="en-US" altLang="ko-KR" sz="800" spc="-5" dirty="0">
              <a:latin typeface="Times New Roman"/>
              <a:cs typeface="Times New Roman"/>
            </a:endParaRPr>
          </a:p>
          <a:p>
            <a:pPr algn="just"/>
            <a:r>
              <a:rPr lang="en-US" altLang="ko-KR" sz="2400" spc="-5" dirty="0">
                <a:latin typeface="Times New Roman"/>
                <a:cs typeface="Times New Roman"/>
              </a:rPr>
              <a:t>For calculating similarity, can give more </a:t>
            </a:r>
            <a:r>
              <a:rPr lang="en-US" altLang="ko-KR" sz="2400" b="1" spc="-5" dirty="0">
                <a:solidFill>
                  <a:srgbClr val="4664BA"/>
                </a:solidFill>
                <a:latin typeface="Times New Roman"/>
                <a:cs typeface="Times New Roman"/>
              </a:rPr>
              <a:t>importance</a:t>
            </a:r>
            <a:r>
              <a:rPr lang="en-US" altLang="ko-KR" sz="2400" spc="-5" dirty="0">
                <a:latin typeface="Times New Roman"/>
                <a:cs typeface="Times New Roman"/>
              </a:rPr>
              <a:t> by give weight to features.</a:t>
            </a:r>
          </a:p>
          <a:p>
            <a:pPr algn="just"/>
            <a:r>
              <a:rPr lang="en-US" altLang="ko-KR" sz="2400" spc="-5" dirty="0">
                <a:latin typeface="Times New Roman"/>
                <a:cs typeface="Times New Roman"/>
              </a:rPr>
              <a:t>For example, if synopsis is more important for similarity measure, give more weight to synopsis vectors.</a:t>
            </a:r>
          </a:p>
          <a:p>
            <a:pPr algn="just"/>
            <a:endParaRPr lang="en-US" altLang="ko-KR" sz="2400" spc="-5" dirty="0">
              <a:latin typeface="Times New Roman"/>
              <a:cs typeface="Times New Roman"/>
            </a:endParaRPr>
          </a:p>
          <a:p>
            <a:pPr algn="just"/>
            <a:r>
              <a:rPr lang="en-US" altLang="ko-KR" sz="2400" spc="-5" dirty="0">
                <a:latin typeface="Times New Roman"/>
                <a:cs typeface="Times New Roman"/>
              </a:rPr>
              <a:t>Can find </a:t>
            </a:r>
            <a:r>
              <a:rPr lang="en-US" altLang="ko-KR" sz="2400" b="1" spc="-5" dirty="0">
                <a:solidFill>
                  <a:srgbClr val="4664BA"/>
                </a:solidFill>
                <a:latin typeface="Times New Roman"/>
                <a:cs typeface="Times New Roman"/>
              </a:rPr>
              <a:t>optimal weight </a:t>
            </a:r>
            <a:r>
              <a:rPr lang="en-US" altLang="ko-KR" sz="2400" spc="-5" dirty="0">
                <a:latin typeface="Times New Roman"/>
                <a:cs typeface="Times New Roman"/>
              </a:rPr>
              <a:t>by calculating </a:t>
            </a:r>
            <a:r>
              <a:rPr lang="en-US" altLang="ko-KR" sz="2400" b="1" spc="-5" dirty="0">
                <a:solidFill>
                  <a:srgbClr val="4664BA"/>
                </a:solidFill>
                <a:latin typeface="Times New Roman"/>
                <a:cs typeface="Times New Roman"/>
              </a:rPr>
              <a:t>MSE</a:t>
            </a:r>
            <a:r>
              <a:rPr lang="en-US" altLang="ko-KR" sz="2400" spc="-5" dirty="0">
                <a:latin typeface="Times New Roman"/>
                <a:cs typeface="Times New Roman"/>
              </a:rPr>
              <a:t> value of predicted rating with train set of all users by changing weights.</a:t>
            </a:r>
          </a:p>
          <a:p>
            <a:pPr algn="just"/>
            <a:endParaRPr lang="en-US" altLang="ko-KR" sz="2400" spc="-5" dirty="0">
              <a:latin typeface="Times New Roman"/>
              <a:cs typeface="Times New Roman"/>
            </a:endParaRPr>
          </a:p>
          <a:p>
            <a:pPr algn="just"/>
            <a:r>
              <a:rPr lang="en-US" altLang="ko-KR" sz="2400" spc="-5" dirty="0">
                <a:latin typeface="Times New Roman"/>
                <a:cs typeface="Times New Roman"/>
              </a:rPr>
              <a:t>As a result, got the weight ratio </a:t>
            </a:r>
            <a:r>
              <a:rPr lang="en-US" altLang="ko-KR" sz="2400" b="1" spc="-5" dirty="0">
                <a:solidFill>
                  <a:srgbClr val="4664BA"/>
                </a:solidFill>
                <a:latin typeface="Times New Roman"/>
                <a:cs typeface="Times New Roman"/>
              </a:rPr>
              <a:t>genre : synopsis = 0.5 : 0.5</a:t>
            </a:r>
            <a:r>
              <a:rPr lang="en-US" altLang="ko-KR" sz="2400" spc="-5" dirty="0">
                <a:solidFill>
                  <a:srgbClr val="4664BA"/>
                </a:solidFill>
                <a:latin typeface="Times New Roman"/>
                <a:cs typeface="Times New Roman"/>
              </a:rPr>
              <a:t>.</a:t>
            </a:r>
          </a:p>
          <a:p>
            <a:pPr algn="just"/>
            <a:endParaRPr lang="en-US" altLang="ko-KR" sz="2400" spc="-5" dirty="0">
              <a:latin typeface="Times New Roman"/>
              <a:cs typeface="Times New Roman"/>
            </a:endParaRPr>
          </a:p>
          <a:p>
            <a:pPr algn="just"/>
            <a:endParaRPr lang="en-US" altLang="ko-KR" sz="2400" spc="-5" dirty="0">
              <a:latin typeface="Times New Roman"/>
              <a:cs typeface="Times New Roman"/>
            </a:endParaRPr>
          </a:p>
        </p:txBody>
      </p:sp>
      <p:sp>
        <p:nvSpPr>
          <p:cNvPr id="16" name="Shape 96">
            <a:extLst>
              <a:ext uri="{FF2B5EF4-FFF2-40B4-BE49-F238E27FC236}">
                <a16:creationId xmlns:a16="http://schemas.microsoft.com/office/drawing/2014/main" id="{CF67F98B-0EF5-4210-B0B3-DCCA3F43200E}"/>
              </a:ext>
            </a:extLst>
          </p:cNvPr>
          <p:cNvSpPr txBox="1"/>
          <p:nvPr/>
        </p:nvSpPr>
        <p:spPr>
          <a:xfrm>
            <a:off x="1014785" y="392592"/>
            <a:ext cx="4331953"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a:latin typeface="Carlito"/>
                <a:ea typeface="Carlito"/>
                <a:cs typeface="Carlito"/>
                <a:sym typeface="Carlito"/>
              </a:rPr>
              <a:t>Vector Space Model - Weight</a:t>
            </a:r>
          </a:p>
        </p:txBody>
      </p:sp>
      <p:graphicFrame>
        <p:nvGraphicFramePr>
          <p:cNvPr id="3" name="표 3">
            <a:extLst>
              <a:ext uri="{FF2B5EF4-FFF2-40B4-BE49-F238E27FC236}">
                <a16:creationId xmlns:a16="http://schemas.microsoft.com/office/drawing/2014/main" id="{267D1278-CAFD-4EAF-8DC6-F606612437CB}"/>
              </a:ext>
            </a:extLst>
          </p:cNvPr>
          <p:cNvGraphicFramePr>
            <a:graphicFrameLocks noGrp="1"/>
          </p:cNvGraphicFramePr>
          <p:nvPr/>
        </p:nvGraphicFramePr>
        <p:xfrm>
          <a:off x="2781385" y="4939690"/>
          <a:ext cx="6619702" cy="1247404"/>
        </p:xfrm>
        <a:graphic>
          <a:graphicData uri="http://schemas.openxmlformats.org/drawingml/2006/table">
            <a:tbl>
              <a:tblPr firstRow="1" bandRow="1">
                <a:tableStyleId>{3B4B98B0-60AC-42C2-AFA5-B58CD77FA1E5}</a:tableStyleId>
              </a:tblPr>
              <a:tblGrid>
                <a:gridCol w="1679184">
                  <a:extLst>
                    <a:ext uri="{9D8B030D-6E8A-4147-A177-3AD203B41FA5}">
                      <a16:colId xmlns:a16="http://schemas.microsoft.com/office/drawing/2014/main" val="1875415611"/>
                    </a:ext>
                  </a:extLst>
                </a:gridCol>
                <a:gridCol w="1932890">
                  <a:extLst>
                    <a:ext uri="{9D8B030D-6E8A-4147-A177-3AD203B41FA5}">
                      <a16:colId xmlns:a16="http://schemas.microsoft.com/office/drawing/2014/main" val="1617626063"/>
                    </a:ext>
                  </a:extLst>
                </a:gridCol>
                <a:gridCol w="1074738">
                  <a:extLst>
                    <a:ext uri="{9D8B030D-6E8A-4147-A177-3AD203B41FA5}">
                      <a16:colId xmlns:a16="http://schemas.microsoft.com/office/drawing/2014/main" val="516660835"/>
                    </a:ext>
                  </a:extLst>
                </a:gridCol>
                <a:gridCol w="1932890">
                  <a:extLst>
                    <a:ext uri="{9D8B030D-6E8A-4147-A177-3AD203B41FA5}">
                      <a16:colId xmlns:a16="http://schemas.microsoft.com/office/drawing/2014/main" val="955661021"/>
                    </a:ext>
                  </a:extLst>
                </a:gridCol>
              </a:tblGrid>
              <a:tr h="587354">
                <a:tc>
                  <a:txBody>
                    <a:bodyPr/>
                    <a:lstStyle/>
                    <a:p>
                      <a:pPr lvl="0" algn="ctr" latinLnBrk="1"/>
                      <a:r>
                        <a:rPr lang="en-US" altLang="ko-KR" sz="2000" dirty="0">
                          <a:latin typeface="Calibri" panose="020F0502020204030204" pitchFamily="34" charset="0"/>
                          <a:cs typeface="Calibri" panose="020F0502020204030204" pitchFamily="34" charset="0"/>
                        </a:rPr>
                        <a:t>Genre : synopsis</a:t>
                      </a:r>
                      <a:endParaRPr lang="ko-KR" altLang="en-US" sz="2000" dirty="0">
                        <a:latin typeface="Calibri" panose="020F0502020204030204" pitchFamily="34" charset="0"/>
                        <a:cs typeface="Calibri" panose="020F0502020204030204" pitchFamily="34" charset="0"/>
                      </a:endParaRPr>
                    </a:p>
                  </a:txBody>
                  <a:tcPr anchor="ctr" anchorCtr="1"/>
                </a:tc>
                <a:tc>
                  <a:txBody>
                    <a:bodyPr/>
                    <a:lstStyle/>
                    <a:p>
                      <a:pPr lvl="0" algn="ctr" latinLnBrk="1"/>
                      <a:r>
                        <a:rPr lang="en-US" altLang="ko-KR" sz="2000" dirty="0">
                          <a:latin typeface="Calibri" panose="020F0502020204030204" pitchFamily="34" charset="0"/>
                          <a:cs typeface="Calibri" panose="020F0502020204030204" pitchFamily="34" charset="0"/>
                        </a:rPr>
                        <a:t>0.3:0.7</a:t>
                      </a:r>
                      <a:endParaRPr lang="ko-KR" altLang="en-US" sz="2000" dirty="0">
                        <a:latin typeface="Calibri" panose="020F0502020204030204" pitchFamily="34" charset="0"/>
                        <a:cs typeface="Calibri" panose="020F0502020204030204" pitchFamily="34" charset="0"/>
                      </a:endParaRPr>
                    </a:p>
                  </a:txBody>
                  <a:tcPr anchor="ctr" anchorCtr="1"/>
                </a:tc>
                <a:tc>
                  <a:txBody>
                    <a:bodyPr/>
                    <a:lstStyle/>
                    <a:p>
                      <a:pPr lvl="0" algn="ctr" latinLnBrk="1"/>
                      <a:r>
                        <a:rPr lang="en-US" altLang="ko-KR" sz="2000" dirty="0">
                          <a:latin typeface="Calibri" panose="020F0502020204030204" pitchFamily="34" charset="0"/>
                          <a:cs typeface="Calibri" panose="020F0502020204030204" pitchFamily="34" charset="0"/>
                        </a:rPr>
                        <a:t>0.5:0.5</a:t>
                      </a:r>
                      <a:endParaRPr lang="ko-KR" altLang="en-US" sz="2000" dirty="0">
                        <a:latin typeface="Calibri" panose="020F0502020204030204" pitchFamily="34" charset="0"/>
                        <a:cs typeface="Calibri" panose="020F0502020204030204" pitchFamily="34" charset="0"/>
                      </a:endParaRPr>
                    </a:p>
                  </a:txBody>
                  <a:tcPr anchor="ctr" anchorCtr="1"/>
                </a:tc>
                <a:tc>
                  <a:txBody>
                    <a:bodyPr/>
                    <a:lstStyle/>
                    <a:p>
                      <a:pPr lvl="0" algn="ctr" latinLnBrk="1"/>
                      <a:r>
                        <a:rPr lang="en-US" altLang="ko-KR" sz="2000" dirty="0">
                          <a:latin typeface="Calibri" panose="020F0502020204030204" pitchFamily="34" charset="0"/>
                          <a:cs typeface="Calibri" panose="020F0502020204030204" pitchFamily="34" charset="0"/>
                        </a:rPr>
                        <a:t>0.7:0.3</a:t>
                      </a:r>
                      <a:endParaRPr lang="ko-KR" altLang="en-US" sz="2000" dirty="0">
                        <a:latin typeface="Calibri" panose="020F0502020204030204" pitchFamily="34" charset="0"/>
                        <a:cs typeface="Calibri" panose="020F0502020204030204" pitchFamily="34" charset="0"/>
                      </a:endParaRPr>
                    </a:p>
                  </a:txBody>
                  <a:tcPr anchor="ctr" anchorCtr="1"/>
                </a:tc>
                <a:extLst>
                  <a:ext uri="{0D108BD9-81ED-4DB2-BD59-A6C34878D82A}">
                    <a16:rowId xmlns:a16="http://schemas.microsoft.com/office/drawing/2014/main" val="2184266621"/>
                  </a:ext>
                </a:extLst>
              </a:tr>
              <a:tr h="660050">
                <a:tc>
                  <a:txBody>
                    <a:bodyPr/>
                    <a:lstStyle/>
                    <a:p>
                      <a:pPr lvl="0" algn="ctr" latinLnBrk="1"/>
                      <a:r>
                        <a:rPr lang="en-US" altLang="ko-KR" sz="2000" dirty="0">
                          <a:latin typeface="Calibri" panose="020F0502020204030204" pitchFamily="34" charset="0"/>
                          <a:cs typeface="Calibri" panose="020F0502020204030204" pitchFamily="34" charset="0"/>
                        </a:rPr>
                        <a:t>MSE</a:t>
                      </a:r>
                      <a:endParaRPr lang="ko-KR" altLang="en-US" sz="2000" dirty="0">
                        <a:latin typeface="Calibri" panose="020F0502020204030204" pitchFamily="34" charset="0"/>
                        <a:cs typeface="Calibri" panose="020F0502020204030204" pitchFamily="34" charset="0"/>
                      </a:endParaRPr>
                    </a:p>
                  </a:txBody>
                  <a:tcPr anchor="ctr" anchorCtr="1"/>
                </a:tc>
                <a:tc>
                  <a:txBody>
                    <a:bodyPr/>
                    <a:lstStyle/>
                    <a:p>
                      <a:pPr lvl="0" algn="ctr" latinLnBrk="1"/>
                      <a:r>
                        <a:rPr lang="en-US" altLang="ko-KR" sz="2000" dirty="0">
                          <a:latin typeface="Calibri" panose="020F0502020204030204" pitchFamily="34" charset="0"/>
                          <a:cs typeface="Calibri" panose="020F0502020204030204" pitchFamily="34" charset="0"/>
                        </a:rPr>
                        <a:t>2.2565</a:t>
                      </a:r>
                      <a:endParaRPr lang="ko-KR" altLang="en-US" sz="2000" dirty="0">
                        <a:latin typeface="Calibri" panose="020F0502020204030204" pitchFamily="34" charset="0"/>
                        <a:cs typeface="Calibri" panose="020F0502020204030204" pitchFamily="34" charset="0"/>
                      </a:endParaRPr>
                    </a:p>
                  </a:txBody>
                  <a:tcPr anchor="ctr" anchorCtr="1"/>
                </a:tc>
                <a:tc>
                  <a:txBody>
                    <a:bodyPr/>
                    <a:lstStyle/>
                    <a:p>
                      <a:pPr lvl="0" algn="ctr" latinLnBrk="1"/>
                      <a:r>
                        <a:rPr kumimoji="0" lang="ko-KR" altLang="ko-KR" sz="2000" b="0" u="none" strike="noStrike" cap="none" normalizeH="0" baseline="0" dirty="0">
                          <a:ln>
                            <a:noFill/>
                          </a:ln>
                          <a:solidFill>
                            <a:schemeClr val="tx1"/>
                          </a:solidFill>
                          <a:effectLst/>
                          <a:latin typeface="Calibri" panose="020F0502020204030204" pitchFamily="34" charset="0"/>
                          <a:cs typeface="Calibri" panose="020F0502020204030204" pitchFamily="34" charset="0"/>
                        </a:rPr>
                        <a:t>2.2278</a:t>
                      </a:r>
                      <a:endParaRPr lang="ko-KR" altLang="en-US" sz="2000" dirty="0">
                        <a:latin typeface="Calibri" panose="020F0502020204030204" pitchFamily="34" charset="0"/>
                        <a:cs typeface="Calibri" panose="020F0502020204030204" pitchFamily="34" charset="0"/>
                      </a:endParaRPr>
                    </a:p>
                  </a:txBody>
                  <a:tcPr anchor="ctr" anchorCtr="1"/>
                </a:tc>
                <a:tc>
                  <a:txBody>
                    <a:bodyPr/>
                    <a:lstStyle/>
                    <a:p>
                      <a:pPr lvl="0" algn="ctr" latinLnBrk="1"/>
                      <a:r>
                        <a:rPr kumimoji="0" lang="ko-KR" altLang="ko-KR" sz="2000" b="0" u="none" strike="noStrike" cap="none" normalizeH="0" baseline="0" dirty="0">
                          <a:ln>
                            <a:noFill/>
                          </a:ln>
                          <a:solidFill>
                            <a:schemeClr val="tx1"/>
                          </a:solidFill>
                          <a:effectLst/>
                          <a:latin typeface="Calibri" panose="020F0502020204030204" pitchFamily="34" charset="0"/>
                          <a:cs typeface="Calibri" panose="020F0502020204030204" pitchFamily="34" charset="0"/>
                        </a:rPr>
                        <a:t>2.336</a:t>
                      </a:r>
                      <a:r>
                        <a:rPr kumimoji="0" lang="en-US" altLang="ko-KR" sz="2000" b="0" u="none" strike="noStrike" cap="none" normalizeH="0" baseline="0" dirty="0">
                          <a:ln>
                            <a:noFill/>
                          </a:ln>
                          <a:solidFill>
                            <a:schemeClr val="tx1"/>
                          </a:solidFill>
                          <a:effectLst/>
                          <a:latin typeface="Calibri" panose="020F0502020204030204" pitchFamily="34" charset="0"/>
                          <a:cs typeface="Calibri" panose="020F0502020204030204" pitchFamily="34" charset="0"/>
                        </a:rPr>
                        <a:t>1</a:t>
                      </a:r>
                      <a:endParaRPr lang="ko-KR" altLang="en-US" sz="2000" dirty="0">
                        <a:latin typeface="Calibri" panose="020F0502020204030204" pitchFamily="34" charset="0"/>
                        <a:cs typeface="Calibri" panose="020F0502020204030204" pitchFamily="34" charset="0"/>
                      </a:endParaRPr>
                    </a:p>
                  </a:txBody>
                  <a:tcPr anchor="ctr" anchorCtr="1"/>
                </a:tc>
                <a:extLst>
                  <a:ext uri="{0D108BD9-81ED-4DB2-BD59-A6C34878D82A}">
                    <a16:rowId xmlns:a16="http://schemas.microsoft.com/office/drawing/2014/main" val="1815910096"/>
                  </a:ext>
                </a:extLst>
              </a:tr>
            </a:tbl>
          </a:graphicData>
        </a:graphic>
      </p:graphicFrame>
    </p:spTree>
    <p:extLst>
      <p:ext uri="{BB962C8B-B14F-4D97-AF65-F5344CB8AC3E}">
        <p14:creationId xmlns:p14="http://schemas.microsoft.com/office/powerpoint/2010/main" val="47097898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95" name="object 8"/>
          <p:cNvSpPr txBox="1"/>
          <p:nvPr/>
        </p:nvSpPr>
        <p:spPr>
          <a:xfrm>
            <a:off x="267607" y="260505"/>
            <a:ext cx="980747" cy="677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4-1</a:t>
            </a:r>
            <a:endParaRPr dirty="0"/>
          </a:p>
        </p:txBody>
      </p:sp>
      <p:sp>
        <p:nvSpPr>
          <p:cNvPr id="16" name="Shape 96">
            <a:extLst>
              <a:ext uri="{FF2B5EF4-FFF2-40B4-BE49-F238E27FC236}">
                <a16:creationId xmlns:a16="http://schemas.microsoft.com/office/drawing/2014/main" id="{CF67F98B-0EF5-4210-B0B3-DCCA3F43200E}"/>
              </a:ext>
            </a:extLst>
          </p:cNvPr>
          <p:cNvSpPr txBox="1"/>
          <p:nvPr/>
        </p:nvSpPr>
        <p:spPr>
          <a:xfrm>
            <a:off x="1014785" y="392592"/>
            <a:ext cx="4727254"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a:latin typeface="Carlito"/>
                <a:ea typeface="Carlito"/>
                <a:cs typeface="Carlito"/>
                <a:sym typeface="Carlito"/>
              </a:rPr>
              <a:t>Vector Space Model - Prediction</a:t>
            </a:r>
          </a:p>
        </p:txBody>
      </p:sp>
      <p:sp>
        <p:nvSpPr>
          <p:cNvPr id="3" name="사각형: 둥근 모서리 2">
            <a:extLst>
              <a:ext uri="{FF2B5EF4-FFF2-40B4-BE49-F238E27FC236}">
                <a16:creationId xmlns:a16="http://schemas.microsoft.com/office/drawing/2014/main" id="{3E5C4F97-1AA5-4032-86CC-AA6D51D6DDF8}"/>
              </a:ext>
            </a:extLst>
          </p:cNvPr>
          <p:cNvSpPr/>
          <p:nvPr/>
        </p:nvSpPr>
        <p:spPr>
          <a:xfrm>
            <a:off x="1248354" y="1855907"/>
            <a:ext cx="2837100" cy="1328021"/>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2400" b="0" i="0" u="none" strike="noStrike" cap="none" spc="0" normalizeH="0" baseline="0" dirty="0">
                <a:ln>
                  <a:noFill/>
                </a:ln>
                <a:solidFill>
                  <a:srgbClr val="000000"/>
                </a:solidFill>
                <a:effectLst/>
                <a:uFillTx/>
                <a:latin typeface="Calibri"/>
                <a:ea typeface="Calibri"/>
                <a:cs typeface="Calibri"/>
                <a:sym typeface="Calibri"/>
              </a:rPr>
              <a:t>Split train and test set into </a:t>
            </a:r>
            <a:r>
              <a:rPr kumimoji="0" lang="en-US" altLang="ko-KR" sz="2400" b="0" i="0" u="none" strike="noStrike" cap="none" spc="0" normalizeH="0" baseline="0" dirty="0" err="1">
                <a:ln>
                  <a:noFill/>
                </a:ln>
                <a:solidFill>
                  <a:srgbClr val="000000"/>
                </a:solidFill>
                <a:effectLst/>
                <a:uFillTx/>
                <a:latin typeface="Calibri"/>
                <a:ea typeface="Calibri"/>
                <a:cs typeface="Calibri"/>
                <a:sym typeface="Calibri"/>
              </a:rPr>
              <a:t>test_size</a:t>
            </a:r>
            <a:r>
              <a:rPr kumimoji="0" lang="en-US" altLang="ko-KR" sz="2400" b="0" i="0" u="none" strike="noStrike" cap="none" spc="0" normalizeH="0" baseline="0" dirty="0">
                <a:ln>
                  <a:noFill/>
                </a:ln>
                <a:solidFill>
                  <a:srgbClr val="000000"/>
                </a:solidFill>
                <a:effectLst/>
                <a:uFillTx/>
                <a:latin typeface="Calibri"/>
                <a:ea typeface="Calibri"/>
                <a:cs typeface="Calibri"/>
                <a:sym typeface="Calibri"/>
              </a:rPr>
              <a:t> = 0.2 with each users</a:t>
            </a:r>
            <a:endParaRPr kumimoji="0" lang="ko-KR" altLang="en-US" sz="2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2" name="사각형: 둥근 모서리 11">
            <a:extLst>
              <a:ext uri="{FF2B5EF4-FFF2-40B4-BE49-F238E27FC236}">
                <a16:creationId xmlns:a16="http://schemas.microsoft.com/office/drawing/2014/main" id="{8EBAF0EA-D8FA-4EE1-A993-2A9FEC4E204C}"/>
              </a:ext>
            </a:extLst>
          </p:cNvPr>
          <p:cNvSpPr/>
          <p:nvPr/>
        </p:nvSpPr>
        <p:spPr>
          <a:xfrm>
            <a:off x="5491045" y="1855907"/>
            <a:ext cx="5226226" cy="1328021"/>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2400" b="0" i="0" u="none" strike="noStrike" cap="none" spc="0" normalizeH="0" baseline="0" dirty="0">
                <a:ln>
                  <a:noFill/>
                </a:ln>
                <a:solidFill>
                  <a:srgbClr val="000000"/>
                </a:solidFill>
                <a:effectLst/>
                <a:uFillTx/>
                <a:latin typeface="Calibri"/>
                <a:ea typeface="Calibri"/>
                <a:cs typeface="Calibri"/>
                <a:sym typeface="Calibri"/>
              </a:rPr>
              <a:t>Find </a:t>
            </a:r>
            <a:r>
              <a:rPr kumimoji="0" lang="en-US" altLang="ko-KR" sz="2400" b="1" i="0" u="none" strike="noStrike" cap="none" spc="0" normalizeH="0" baseline="0" dirty="0">
                <a:ln>
                  <a:noFill/>
                </a:ln>
                <a:solidFill>
                  <a:srgbClr val="4664BA"/>
                </a:solidFill>
                <a:effectLst/>
                <a:uFillTx/>
                <a:latin typeface="Calibri"/>
                <a:ea typeface="Calibri"/>
                <a:cs typeface="Calibri"/>
                <a:sym typeface="Calibri"/>
              </a:rPr>
              <a:t>optimal weight</a:t>
            </a:r>
            <a:r>
              <a:rPr kumimoji="0" lang="en-US" altLang="ko-KR" sz="2400" b="0" i="0" u="none" strike="noStrike" cap="none" spc="0" normalizeH="0" baseline="0" dirty="0">
                <a:ln>
                  <a:noFill/>
                </a:ln>
                <a:solidFill>
                  <a:srgbClr val="4664BA"/>
                </a:solidFill>
                <a:effectLst/>
                <a:uFillTx/>
                <a:latin typeface="Calibri"/>
                <a:ea typeface="Calibri"/>
                <a:cs typeface="Calibri"/>
                <a:sym typeface="Calibri"/>
              </a:rPr>
              <a:t> </a:t>
            </a:r>
            <a:r>
              <a:rPr kumimoji="0" lang="en-US" altLang="ko-KR" sz="2400" b="0" i="0" u="none" strike="noStrike" cap="none" spc="0" normalizeH="0" baseline="0" dirty="0">
                <a:ln>
                  <a:noFill/>
                </a:ln>
                <a:solidFill>
                  <a:srgbClr val="000000"/>
                </a:solidFill>
                <a:effectLst/>
                <a:uFillTx/>
                <a:latin typeface="Calibri"/>
                <a:ea typeface="Calibri"/>
                <a:cs typeface="Calibri"/>
                <a:sym typeface="Calibri"/>
              </a:rPr>
              <a:t>with train set of all users</a:t>
            </a:r>
          </a:p>
          <a:p>
            <a:pPr marL="0" marR="0" indent="0" algn="l" defTabSz="914400" rtl="0" fontAlgn="auto" latinLnBrk="0" hangingPunct="0">
              <a:lnSpc>
                <a:spcPct val="100000"/>
              </a:lnSpc>
              <a:spcBef>
                <a:spcPts val="0"/>
              </a:spcBef>
              <a:spcAft>
                <a:spcPts val="0"/>
              </a:spcAft>
              <a:buClrTx/>
              <a:buSzTx/>
              <a:buFontTx/>
              <a:buNone/>
              <a:tabLst/>
            </a:pPr>
            <a:r>
              <a:rPr lang="en-US" altLang="ko-KR" sz="2400" dirty="0"/>
              <a:t>(</a:t>
            </a:r>
            <a:r>
              <a:rPr kumimoji="0" lang="en-US" altLang="ko-KR" sz="2400" b="0" i="0" u="none" strike="noStrike" cap="none" spc="0" normalizeH="0" baseline="0" dirty="0">
                <a:ln>
                  <a:noFill/>
                </a:ln>
                <a:solidFill>
                  <a:srgbClr val="000000"/>
                </a:solidFill>
                <a:effectLst/>
                <a:uFillTx/>
                <a:latin typeface="Calibri"/>
                <a:ea typeface="Calibri"/>
                <a:cs typeface="Calibri"/>
                <a:sym typeface="Calibri"/>
              </a:rPr>
              <a:t>based </a:t>
            </a:r>
            <a:r>
              <a:rPr kumimoji="0" lang="en-US" altLang="ko-KR" sz="2400" i="0" u="none" strike="noStrike" cap="none" spc="0" normalizeH="0" baseline="0" dirty="0">
                <a:ln>
                  <a:noFill/>
                </a:ln>
                <a:solidFill>
                  <a:srgbClr val="000000"/>
                </a:solidFill>
                <a:effectLst/>
                <a:uFillTx/>
                <a:latin typeface="Calibri"/>
                <a:ea typeface="Calibri"/>
                <a:cs typeface="Calibri"/>
                <a:sym typeface="Calibri"/>
              </a:rPr>
              <a:t>on</a:t>
            </a:r>
            <a:r>
              <a:rPr lang="en-US" altLang="ko-KR" sz="2400" dirty="0"/>
              <a:t> top 10 similar animations)</a:t>
            </a:r>
            <a:endParaRPr kumimoji="0" lang="en-US" altLang="ko-KR" sz="2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3" name="사각형: 둥근 모서리 12">
            <a:extLst>
              <a:ext uri="{FF2B5EF4-FFF2-40B4-BE49-F238E27FC236}">
                <a16:creationId xmlns:a16="http://schemas.microsoft.com/office/drawing/2014/main" id="{F8110023-872C-425D-BB46-C50AE2132C2C}"/>
              </a:ext>
            </a:extLst>
          </p:cNvPr>
          <p:cNvSpPr/>
          <p:nvPr/>
        </p:nvSpPr>
        <p:spPr>
          <a:xfrm>
            <a:off x="1248354" y="4177136"/>
            <a:ext cx="6728658" cy="1328021"/>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2400" b="1" i="0" u="none" strike="noStrike" cap="none" spc="0" normalizeH="0" baseline="0" dirty="0">
                <a:ln>
                  <a:noFill/>
                </a:ln>
                <a:solidFill>
                  <a:srgbClr val="4664BA"/>
                </a:solidFill>
                <a:effectLst/>
                <a:uFillTx/>
                <a:latin typeface="Calibri"/>
                <a:ea typeface="Calibri"/>
                <a:cs typeface="Calibri"/>
                <a:sym typeface="Calibri"/>
              </a:rPr>
              <a:t>Predict rating </a:t>
            </a:r>
            <a:r>
              <a:rPr kumimoji="0" lang="en-US" altLang="ko-KR" sz="2400" b="0" i="0" u="none" strike="noStrike" cap="none" spc="0" normalizeH="0" baseline="0" dirty="0">
                <a:ln>
                  <a:noFill/>
                </a:ln>
                <a:solidFill>
                  <a:srgbClr val="000000"/>
                </a:solidFill>
                <a:effectLst/>
                <a:uFillTx/>
                <a:latin typeface="Calibri"/>
                <a:ea typeface="Calibri"/>
                <a:cs typeface="Calibri"/>
                <a:sym typeface="Calibri"/>
              </a:rPr>
              <a:t>of test set with optimal weight</a:t>
            </a:r>
          </a:p>
          <a:p>
            <a:pPr marL="0" marR="0" indent="0" algn="l" defTabSz="914400" rtl="0" fontAlgn="auto" latinLnBrk="0" hangingPunct="0">
              <a:lnSpc>
                <a:spcPct val="100000"/>
              </a:lnSpc>
              <a:spcBef>
                <a:spcPts val="0"/>
              </a:spcBef>
              <a:spcAft>
                <a:spcPts val="0"/>
              </a:spcAft>
              <a:buClrTx/>
              <a:buSzTx/>
              <a:buFontTx/>
              <a:buNone/>
              <a:tabLst/>
            </a:pPr>
            <a:r>
              <a:rPr lang="en-US" altLang="ko-KR" sz="2400" dirty="0"/>
              <a:t>(</a:t>
            </a:r>
            <a:r>
              <a:rPr kumimoji="0" lang="en-US" altLang="ko-KR" sz="2400" b="0" i="0" u="none" strike="noStrike" cap="none" spc="0" normalizeH="0" baseline="0" dirty="0">
                <a:ln>
                  <a:noFill/>
                </a:ln>
                <a:solidFill>
                  <a:srgbClr val="000000"/>
                </a:solidFill>
                <a:effectLst/>
                <a:uFillTx/>
                <a:latin typeface="Calibri"/>
                <a:ea typeface="Calibri"/>
                <a:cs typeface="Calibri"/>
                <a:sym typeface="Calibri"/>
              </a:rPr>
              <a:t>based </a:t>
            </a:r>
            <a:r>
              <a:rPr kumimoji="0" lang="en-US" altLang="ko-KR" sz="2400" i="0" u="none" strike="noStrike" cap="none" spc="0" normalizeH="0" baseline="0" dirty="0">
                <a:ln>
                  <a:noFill/>
                </a:ln>
                <a:solidFill>
                  <a:srgbClr val="000000"/>
                </a:solidFill>
                <a:effectLst/>
                <a:uFillTx/>
                <a:latin typeface="Calibri"/>
                <a:ea typeface="Calibri"/>
                <a:cs typeface="Calibri"/>
                <a:sym typeface="Calibri"/>
              </a:rPr>
              <a:t>on</a:t>
            </a:r>
            <a:r>
              <a:rPr lang="en-US" altLang="ko-KR" sz="2400" dirty="0"/>
              <a:t> top 10 similar animations)</a:t>
            </a:r>
          </a:p>
          <a:p>
            <a:pPr marL="0" marR="0" indent="0" algn="l" defTabSz="914400" rtl="0" fontAlgn="auto" latinLnBrk="0" hangingPunct="0">
              <a:lnSpc>
                <a:spcPct val="100000"/>
              </a:lnSpc>
              <a:spcBef>
                <a:spcPts val="0"/>
              </a:spcBef>
              <a:spcAft>
                <a:spcPts val="0"/>
              </a:spcAft>
              <a:buClrTx/>
              <a:buSzTx/>
              <a:buFontTx/>
              <a:buNone/>
              <a:tabLst/>
            </a:pPr>
            <a:r>
              <a:rPr kumimoji="0" lang="en-US" altLang="ko-KR" sz="2400" b="0" i="0" u="none" strike="noStrike" cap="none" spc="0" normalizeH="0" baseline="0" dirty="0">
                <a:ln>
                  <a:noFill/>
                </a:ln>
                <a:solidFill>
                  <a:srgbClr val="000000"/>
                </a:solidFill>
                <a:effectLst/>
                <a:uFillTx/>
                <a:latin typeface="Calibri"/>
                <a:ea typeface="Calibri"/>
                <a:cs typeface="Calibri"/>
                <a:sym typeface="Calibri"/>
              </a:rPr>
              <a:t>Predict rating </a:t>
            </a:r>
            <a:r>
              <a:rPr kumimoji="0" lang="en-US" altLang="ko-KR" sz="2400" b="1" i="0" u="none" strike="noStrike" cap="none" spc="0" normalizeH="0" baseline="0" dirty="0">
                <a:ln>
                  <a:noFill/>
                </a:ln>
                <a:solidFill>
                  <a:srgbClr val="4664BA"/>
                </a:solidFill>
                <a:effectLst/>
                <a:uFillTx/>
                <a:latin typeface="Calibri"/>
                <a:ea typeface="Calibri"/>
                <a:cs typeface="Calibri"/>
                <a:sym typeface="Calibri"/>
              </a:rPr>
              <a:t>givin</a:t>
            </a:r>
            <a:r>
              <a:rPr lang="en-US" altLang="ko-KR" sz="2400" b="1" dirty="0">
                <a:solidFill>
                  <a:srgbClr val="4664BA"/>
                </a:solidFill>
              </a:rPr>
              <a:t>g weight with similarity</a:t>
            </a:r>
            <a:r>
              <a:rPr kumimoji="0" lang="en-US" altLang="ko-KR" sz="2400" b="1" i="0" u="none" strike="noStrike" cap="none" spc="0" normalizeH="0" baseline="0" dirty="0">
                <a:ln>
                  <a:noFill/>
                </a:ln>
                <a:solidFill>
                  <a:srgbClr val="4664BA"/>
                </a:solidFill>
                <a:effectLst/>
                <a:uFillTx/>
                <a:latin typeface="Calibri"/>
                <a:ea typeface="Calibri"/>
                <a:cs typeface="Calibri"/>
                <a:sym typeface="Calibri"/>
              </a:rPr>
              <a:t> </a:t>
            </a:r>
            <a:endParaRPr kumimoji="0" lang="ko-KR" altLang="en-US" sz="2400" b="1" i="0" u="none" strike="noStrike" cap="none" spc="0" normalizeH="0" baseline="0" dirty="0">
              <a:ln>
                <a:noFill/>
              </a:ln>
              <a:solidFill>
                <a:srgbClr val="4664BA"/>
              </a:solidFill>
              <a:effectLst/>
              <a:uFillTx/>
              <a:latin typeface="Calibri"/>
              <a:ea typeface="Calibri"/>
              <a:cs typeface="Calibri"/>
              <a:sym typeface="Calibri"/>
            </a:endParaRPr>
          </a:p>
        </p:txBody>
      </p:sp>
      <p:sp>
        <p:nvSpPr>
          <p:cNvPr id="14" name="사각형: 둥근 모서리 13">
            <a:extLst>
              <a:ext uri="{FF2B5EF4-FFF2-40B4-BE49-F238E27FC236}">
                <a16:creationId xmlns:a16="http://schemas.microsoft.com/office/drawing/2014/main" id="{05D2A13A-47A4-4529-87BE-3AAB9659DBD6}"/>
              </a:ext>
            </a:extLst>
          </p:cNvPr>
          <p:cNvSpPr/>
          <p:nvPr/>
        </p:nvSpPr>
        <p:spPr>
          <a:xfrm>
            <a:off x="8832911" y="4175676"/>
            <a:ext cx="1884360" cy="1328021"/>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2400" b="0" i="0" u="none" strike="noStrike" cap="none" spc="0" normalizeH="0" baseline="0" dirty="0">
                <a:ln>
                  <a:noFill/>
                </a:ln>
                <a:solidFill>
                  <a:srgbClr val="000000"/>
                </a:solidFill>
                <a:effectLst/>
                <a:uFillTx/>
                <a:latin typeface="Calibri"/>
                <a:ea typeface="Calibri"/>
                <a:cs typeface="Calibri"/>
                <a:sym typeface="Calibri"/>
              </a:rPr>
              <a:t>Get evaluation metrics</a:t>
            </a:r>
            <a:endParaRPr kumimoji="0" lang="ko-KR" altLang="en-US" sz="2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9" name="화살표: 오른쪽 8">
            <a:extLst>
              <a:ext uri="{FF2B5EF4-FFF2-40B4-BE49-F238E27FC236}">
                <a16:creationId xmlns:a16="http://schemas.microsoft.com/office/drawing/2014/main" id="{81AF4066-42A0-4E5C-9B3A-DF0DA8FC873C}"/>
              </a:ext>
            </a:extLst>
          </p:cNvPr>
          <p:cNvSpPr/>
          <p:nvPr/>
        </p:nvSpPr>
        <p:spPr>
          <a:xfrm>
            <a:off x="4373580" y="2432584"/>
            <a:ext cx="829339" cy="212643"/>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8" name="화살표: 오른쪽 17">
            <a:extLst>
              <a:ext uri="{FF2B5EF4-FFF2-40B4-BE49-F238E27FC236}">
                <a16:creationId xmlns:a16="http://schemas.microsoft.com/office/drawing/2014/main" id="{6DF1BC17-CEB3-4150-9AF8-EBA23E60144A}"/>
              </a:ext>
            </a:extLst>
          </p:cNvPr>
          <p:cNvSpPr/>
          <p:nvPr/>
        </p:nvSpPr>
        <p:spPr>
          <a:xfrm rot="9095721">
            <a:off x="5596323" y="3567751"/>
            <a:ext cx="829339" cy="212643"/>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9" name="화살표: 오른쪽 18">
            <a:extLst>
              <a:ext uri="{FF2B5EF4-FFF2-40B4-BE49-F238E27FC236}">
                <a16:creationId xmlns:a16="http://schemas.microsoft.com/office/drawing/2014/main" id="{AFC2D615-07C3-4F9B-8E22-D69C1658BC99}"/>
              </a:ext>
            </a:extLst>
          </p:cNvPr>
          <p:cNvSpPr/>
          <p:nvPr/>
        </p:nvSpPr>
        <p:spPr>
          <a:xfrm>
            <a:off x="8104158" y="4718347"/>
            <a:ext cx="645993" cy="242677"/>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408068966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95" name="object 8"/>
          <p:cNvSpPr txBox="1"/>
          <p:nvPr/>
        </p:nvSpPr>
        <p:spPr>
          <a:xfrm>
            <a:off x="267607" y="260505"/>
            <a:ext cx="980747" cy="6771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4-1</a:t>
            </a:r>
            <a:endParaRPr dirty="0"/>
          </a:p>
        </p:txBody>
      </p:sp>
      <p:sp>
        <p:nvSpPr>
          <p:cNvPr id="16" name="Shape 96">
            <a:extLst>
              <a:ext uri="{FF2B5EF4-FFF2-40B4-BE49-F238E27FC236}">
                <a16:creationId xmlns:a16="http://schemas.microsoft.com/office/drawing/2014/main" id="{CF67F98B-0EF5-4210-B0B3-DCCA3F43200E}"/>
              </a:ext>
            </a:extLst>
          </p:cNvPr>
          <p:cNvSpPr txBox="1"/>
          <p:nvPr/>
        </p:nvSpPr>
        <p:spPr>
          <a:xfrm>
            <a:off x="1014785" y="392592"/>
            <a:ext cx="4727254"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a:latin typeface="Carlito"/>
                <a:ea typeface="Carlito"/>
                <a:cs typeface="Carlito"/>
                <a:sym typeface="Carlito"/>
              </a:rPr>
              <a:t>Vector Space Model - Prediction</a:t>
            </a:r>
          </a:p>
        </p:txBody>
      </p:sp>
      <p:graphicFrame>
        <p:nvGraphicFramePr>
          <p:cNvPr id="2" name="표 2">
            <a:extLst>
              <a:ext uri="{FF2B5EF4-FFF2-40B4-BE49-F238E27FC236}">
                <a16:creationId xmlns:a16="http://schemas.microsoft.com/office/drawing/2014/main" id="{200C1116-828F-482B-AA57-5429A8E26FDA}"/>
              </a:ext>
            </a:extLst>
          </p:cNvPr>
          <p:cNvGraphicFramePr>
            <a:graphicFrameLocks noGrp="1"/>
          </p:cNvGraphicFramePr>
          <p:nvPr/>
        </p:nvGraphicFramePr>
        <p:xfrm>
          <a:off x="359644" y="1698940"/>
          <a:ext cx="4135982" cy="1483360"/>
        </p:xfrm>
        <a:graphic>
          <a:graphicData uri="http://schemas.openxmlformats.org/drawingml/2006/table">
            <a:tbl>
              <a:tblPr firstRow="1" bandRow="1">
                <a:tableStyleId>{3B4B98B0-60AC-42C2-AFA5-B58CD77FA1E5}</a:tableStyleId>
              </a:tblPr>
              <a:tblGrid>
                <a:gridCol w="1142455">
                  <a:extLst>
                    <a:ext uri="{9D8B030D-6E8A-4147-A177-3AD203B41FA5}">
                      <a16:colId xmlns:a16="http://schemas.microsoft.com/office/drawing/2014/main" val="2911558532"/>
                    </a:ext>
                  </a:extLst>
                </a:gridCol>
                <a:gridCol w="1502930">
                  <a:extLst>
                    <a:ext uri="{9D8B030D-6E8A-4147-A177-3AD203B41FA5}">
                      <a16:colId xmlns:a16="http://schemas.microsoft.com/office/drawing/2014/main" val="475393380"/>
                    </a:ext>
                  </a:extLst>
                </a:gridCol>
                <a:gridCol w="1490597">
                  <a:extLst>
                    <a:ext uri="{9D8B030D-6E8A-4147-A177-3AD203B41FA5}">
                      <a16:colId xmlns:a16="http://schemas.microsoft.com/office/drawing/2014/main" val="1955566419"/>
                    </a:ext>
                  </a:extLst>
                </a:gridCol>
              </a:tblGrid>
              <a:tr h="370840">
                <a:tc>
                  <a:txBody>
                    <a:bodyPr/>
                    <a:lstStyle/>
                    <a:p>
                      <a:pPr latinLnBrk="1"/>
                      <a:endParaRPr lang="ko-KR" altLang="en-US" dirty="0"/>
                    </a:p>
                  </a:txBody>
                  <a:tcPr/>
                </a:tc>
                <a:tc>
                  <a:txBody>
                    <a:bodyPr/>
                    <a:lstStyle/>
                    <a:p>
                      <a:pPr algn="ctr" latinLnBrk="1"/>
                      <a:r>
                        <a:rPr lang="en-US" altLang="ko-KR" dirty="0"/>
                        <a:t>mean</a:t>
                      </a:r>
                      <a:endParaRPr lang="ko-KR" altLang="en-US" dirty="0"/>
                    </a:p>
                  </a:txBody>
                  <a:tcPr/>
                </a:tc>
                <a:tc>
                  <a:txBody>
                    <a:bodyPr/>
                    <a:lstStyle/>
                    <a:p>
                      <a:pPr algn="ctr" latinLnBrk="1"/>
                      <a:r>
                        <a:rPr lang="en-US" altLang="ko-KR" dirty="0"/>
                        <a:t>std</a:t>
                      </a:r>
                      <a:endParaRPr lang="ko-KR" altLang="en-US" dirty="0"/>
                    </a:p>
                  </a:txBody>
                  <a:tcPr/>
                </a:tc>
                <a:extLst>
                  <a:ext uri="{0D108BD9-81ED-4DB2-BD59-A6C34878D82A}">
                    <a16:rowId xmlns:a16="http://schemas.microsoft.com/office/drawing/2014/main" val="2580033906"/>
                  </a:ext>
                </a:extLst>
              </a:tr>
              <a:tr h="370840">
                <a:tc>
                  <a:txBody>
                    <a:bodyPr/>
                    <a:lstStyle/>
                    <a:p>
                      <a:pPr algn="ctr" latinLnBrk="1"/>
                      <a:r>
                        <a:rPr lang="en-US" altLang="ko-KR" b="1" dirty="0"/>
                        <a:t>MSE</a:t>
                      </a:r>
                      <a:endParaRPr lang="ko-KR" altLang="en-US" b="1" dirty="0"/>
                    </a:p>
                  </a:txBody>
                  <a:tcPr/>
                </a:tc>
                <a:tc>
                  <a:txBody>
                    <a:bodyPr/>
                    <a:lstStyle/>
                    <a:p>
                      <a:pPr algn="ctr" latinLnBrk="1"/>
                      <a:r>
                        <a:rPr lang="en-US" altLang="ko-KR" dirty="0"/>
                        <a:t>2.3411</a:t>
                      </a:r>
                      <a:endParaRPr lang="ko-KR" altLang="en-US" dirty="0"/>
                    </a:p>
                  </a:txBody>
                  <a:tcPr/>
                </a:tc>
                <a:tc>
                  <a:txBody>
                    <a:bodyPr/>
                    <a:lstStyle/>
                    <a:p>
                      <a:pPr algn="ctr" latinLnBrk="1"/>
                      <a:r>
                        <a:rPr lang="en-US" altLang="ko-KR" dirty="0"/>
                        <a:t>1.5491</a:t>
                      </a:r>
                      <a:endParaRPr lang="ko-KR" altLang="en-US" dirty="0"/>
                    </a:p>
                  </a:txBody>
                  <a:tcPr/>
                </a:tc>
                <a:extLst>
                  <a:ext uri="{0D108BD9-81ED-4DB2-BD59-A6C34878D82A}">
                    <a16:rowId xmlns:a16="http://schemas.microsoft.com/office/drawing/2014/main" val="2779872974"/>
                  </a:ext>
                </a:extLst>
              </a:tr>
              <a:tr h="370840">
                <a:tc>
                  <a:txBody>
                    <a:bodyPr/>
                    <a:lstStyle/>
                    <a:p>
                      <a:pPr algn="ctr" latinLnBrk="1"/>
                      <a:r>
                        <a:rPr lang="en-US" altLang="ko-KR" b="1" dirty="0"/>
                        <a:t>RMSE</a:t>
                      </a:r>
                      <a:endParaRPr lang="ko-KR" altLang="en-US" b="1" dirty="0"/>
                    </a:p>
                  </a:txBody>
                  <a:tcPr/>
                </a:tc>
                <a:tc>
                  <a:txBody>
                    <a:bodyPr/>
                    <a:lstStyle/>
                    <a:p>
                      <a:pPr algn="ctr" latinLnBrk="1"/>
                      <a:r>
                        <a:rPr lang="en-US" altLang="ko-KR" dirty="0"/>
                        <a:t>1.3799</a:t>
                      </a:r>
                      <a:endParaRPr lang="ko-KR" altLang="en-US" dirty="0"/>
                    </a:p>
                  </a:txBody>
                  <a:tcPr/>
                </a:tc>
                <a:tc>
                  <a:txBody>
                    <a:bodyPr/>
                    <a:lstStyle/>
                    <a:p>
                      <a:pPr algn="ctr" latinLnBrk="1"/>
                      <a:r>
                        <a:rPr lang="en-US" altLang="ko-KR" dirty="0"/>
                        <a:t>0.6611</a:t>
                      </a:r>
                      <a:endParaRPr lang="ko-KR" altLang="en-US" dirty="0"/>
                    </a:p>
                  </a:txBody>
                  <a:tcPr/>
                </a:tc>
                <a:extLst>
                  <a:ext uri="{0D108BD9-81ED-4DB2-BD59-A6C34878D82A}">
                    <a16:rowId xmlns:a16="http://schemas.microsoft.com/office/drawing/2014/main" val="1891009696"/>
                  </a:ext>
                </a:extLst>
              </a:tr>
              <a:tr h="370840">
                <a:tc>
                  <a:txBody>
                    <a:bodyPr/>
                    <a:lstStyle/>
                    <a:p>
                      <a:pPr algn="ctr" latinLnBrk="1"/>
                      <a:r>
                        <a:rPr lang="en-US" altLang="ko-KR" b="1" dirty="0"/>
                        <a:t>MAE</a:t>
                      </a:r>
                      <a:endParaRPr lang="ko-KR" altLang="en-US" b="1" dirty="0"/>
                    </a:p>
                  </a:txBody>
                  <a:tcPr/>
                </a:tc>
                <a:tc>
                  <a:txBody>
                    <a:bodyPr/>
                    <a:lstStyle/>
                    <a:p>
                      <a:pPr algn="ctr" latinLnBrk="1"/>
                      <a:r>
                        <a:rPr lang="en-US" altLang="ko-KR" dirty="0"/>
                        <a:t>1.0907</a:t>
                      </a:r>
                      <a:endParaRPr lang="ko-KR" altLang="en-US" dirty="0"/>
                    </a:p>
                  </a:txBody>
                  <a:tcPr/>
                </a:tc>
                <a:tc>
                  <a:txBody>
                    <a:bodyPr/>
                    <a:lstStyle/>
                    <a:p>
                      <a:pPr algn="ctr" latinLnBrk="1"/>
                      <a:r>
                        <a:rPr lang="en-US" altLang="ko-KR" dirty="0"/>
                        <a:t>0.5489</a:t>
                      </a:r>
                      <a:endParaRPr lang="ko-KR" altLang="en-US" dirty="0"/>
                    </a:p>
                  </a:txBody>
                  <a:tcPr/>
                </a:tc>
                <a:extLst>
                  <a:ext uri="{0D108BD9-81ED-4DB2-BD59-A6C34878D82A}">
                    <a16:rowId xmlns:a16="http://schemas.microsoft.com/office/drawing/2014/main" val="3277060937"/>
                  </a:ext>
                </a:extLst>
              </a:tr>
            </a:tbl>
          </a:graphicData>
        </a:graphic>
      </p:graphicFrame>
      <p:sp>
        <p:nvSpPr>
          <p:cNvPr id="14" name="object 2">
            <a:extLst>
              <a:ext uri="{FF2B5EF4-FFF2-40B4-BE49-F238E27FC236}">
                <a16:creationId xmlns:a16="http://schemas.microsoft.com/office/drawing/2014/main" id="{EFCCC71B-3938-48C1-B8DF-D9E07BB02E3A}"/>
              </a:ext>
            </a:extLst>
          </p:cNvPr>
          <p:cNvSpPr txBox="1"/>
          <p:nvPr/>
        </p:nvSpPr>
        <p:spPr>
          <a:xfrm>
            <a:off x="267607" y="4203313"/>
            <a:ext cx="7923893" cy="15388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just"/>
            <a:r>
              <a:rPr lang="en-US" altLang="ko-KR" sz="2000" spc="-5" dirty="0">
                <a:latin typeface="Times New Roman"/>
                <a:cs typeface="Times New Roman"/>
              </a:rPr>
              <a:t>Show not good performance generally and big variance</a:t>
            </a:r>
          </a:p>
          <a:p>
            <a:pPr algn="just"/>
            <a:endParaRPr lang="en-US" altLang="ko-KR" sz="2000" spc="-5" dirty="0">
              <a:latin typeface="Times New Roman"/>
              <a:cs typeface="Times New Roman"/>
            </a:endParaRPr>
          </a:p>
          <a:p>
            <a:pPr algn="just"/>
            <a:r>
              <a:rPr lang="en-US" altLang="ko-KR" sz="2000" spc="-5" dirty="0">
                <a:latin typeface="Times New Roman"/>
                <a:cs typeface="Times New Roman"/>
              </a:rPr>
              <a:t>→ Only some users’ preference is highly affected by genres and synopsis.</a:t>
            </a:r>
          </a:p>
          <a:p>
            <a:pPr algn="just"/>
            <a:r>
              <a:rPr lang="en-US" altLang="ko-KR" sz="2000" spc="-5" dirty="0">
                <a:latin typeface="Times New Roman"/>
                <a:cs typeface="Times New Roman"/>
              </a:rPr>
              <a:t>Only tested with 20 users and number of rated animations is different with users.</a:t>
            </a:r>
          </a:p>
        </p:txBody>
      </p:sp>
      <p:pic>
        <p:nvPicPr>
          <p:cNvPr id="8" name="그림 7">
            <a:extLst>
              <a:ext uri="{FF2B5EF4-FFF2-40B4-BE49-F238E27FC236}">
                <a16:creationId xmlns:a16="http://schemas.microsoft.com/office/drawing/2014/main" id="{33060F2D-B715-4764-9C8B-59C4370B48CC}"/>
              </a:ext>
            </a:extLst>
          </p:cNvPr>
          <p:cNvPicPr>
            <a:picLocks noChangeAspect="1"/>
          </p:cNvPicPr>
          <p:nvPr/>
        </p:nvPicPr>
        <p:blipFill>
          <a:blip r:embed="rId3"/>
          <a:stretch>
            <a:fillRect/>
          </a:stretch>
        </p:blipFill>
        <p:spPr>
          <a:xfrm>
            <a:off x="4999755" y="1115804"/>
            <a:ext cx="3515868" cy="2659334"/>
          </a:xfrm>
          <a:prstGeom prst="rect">
            <a:avLst/>
          </a:prstGeom>
        </p:spPr>
      </p:pic>
      <p:pic>
        <p:nvPicPr>
          <p:cNvPr id="11" name="그림 10">
            <a:extLst>
              <a:ext uri="{FF2B5EF4-FFF2-40B4-BE49-F238E27FC236}">
                <a16:creationId xmlns:a16="http://schemas.microsoft.com/office/drawing/2014/main" id="{944F7D0F-37ED-4D84-8F16-9DBE3D356AD3}"/>
              </a:ext>
            </a:extLst>
          </p:cNvPr>
          <p:cNvPicPr>
            <a:picLocks noChangeAspect="1"/>
          </p:cNvPicPr>
          <p:nvPr/>
        </p:nvPicPr>
        <p:blipFill>
          <a:blip r:embed="rId4"/>
          <a:stretch>
            <a:fillRect/>
          </a:stretch>
        </p:blipFill>
        <p:spPr>
          <a:xfrm>
            <a:off x="8515623" y="1081599"/>
            <a:ext cx="3676377" cy="2718041"/>
          </a:xfrm>
          <a:prstGeom prst="rect">
            <a:avLst/>
          </a:prstGeom>
        </p:spPr>
      </p:pic>
      <p:pic>
        <p:nvPicPr>
          <p:cNvPr id="4" name="그림 3">
            <a:extLst>
              <a:ext uri="{FF2B5EF4-FFF2-40B4-BE49-F238E27FC236}">
                <a16:creationId xmlns:a16="http://schemas.microsoft.com/office/drawing/2014/main" id="{26580CDE-AE61-4B27-B369-7C234FB4173D}"/>
              </a:ext>
            </a:extLst>
          </p:cNvPr>
          <p:cNvPicPr>
            <a:picLocks noChangeAspect="1"/>
          </p:cNvPicPr>
          <p:nvPr/>
        </p:nvPicPr>
        <p:blipFill>
          <a:blip r:embed="rId5"/>
          <a:stretch>
            <a:fillRect/>
          </a:stretch>
        </p:blipFill>
        <p:spPr>
          <a:xfrm>
            <a:off x="8515623" y="3775138"/>
            <a:ext cx="3676377" cy="2670733"/>
          </a:xfrm>
          <a:prstGeom prst="rect">
            <a:avLst/>
          </a:prstGeom>
        </p:spPr>
      </p:pic>
    </p:spTree>
    <p:extLst>
      <p:ext uri="{BB962C8B-B14F-4D97-AF65-F5344CB8AC3E}">
        <p14:creationId xmlns:p14="http://schemas.microsoft.com/office/powerpoint/2010/main" val="349789638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pic>
        <p:nvPicPr>
          <p:cNvPr id="1028" name="Picture 4">
            <a:extLst>
              <a:ext uri="{FF2B5EF4-FFF2-40B4-BE49-F238E27FC236}">
                <a16:creationId xmlns:a16="http://schemas.microsoft.com/office/drawing/2014/main" id="{07E14F6F-0A6F-4AF7-919E-D8F758EDF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819" y="2940362"/>
            <a:ext cx="7360203" cy="29354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4993FA8-9B44-4868-9081-06CBB6E99E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27" y="2660746"/>
            <a:ext cx="3055303" cy="3481643"/>
          </a:xfrm>
          <a:prstGeom prst="rect">
            <a:avLst/>
          </a:prstGeom>
          <a:noFill/>
          <a:extLst>
            <a:ext uri="{909E8E84-426E-40DD-AFC4-6F175D3DCCD1}">
              <a14:hiddenFill xmlns:a14="http://schemas.microsoft.com/office/drawing/2010/main">
                <a:solidFill>
                  <a:srgbClr val="FFFFFF"/>
                </a:solidFill>
              </a14:hiddenFill>
            </a:ext>
          </a:extLst>
        </p:spPr>
      </p:pic>
      <p:sp>
        <p:nvSpPr>
          <p:cNvPr id="14" name="object 8">
            <a:extLst>
              <a:ext uri="{FF2B5EF4-FFF2-40B4-BE49-F238E27FC236}">
                <a16:creationId xmlns:a16="http://schemas.microsoft.com/office/drawing/2014/main" id="{5F6B130E-2BBA-4980-BFA8-2820E0C88202}"/>
              </a:ext>
            </a:extLst>
          </p:cNvPr>
          <p:cNvSpPr txBox="1"/>
          <p:nvPr/>
        </p:nvSpPr>
        <p:spPr>
          <a:xfrm>
            <a:off x="267607" y="260505"/>
            <a:ext cx="980747" cy="6771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4-2</a:t>
            </a:r>
            <a:endParaRPr dirty="0"/>
          </a:p>
        </p:txBody>
      </p:sp>
      <p:sp>
        <p:nvSpPr>
          <p:cNvPr id="15" name="Shape 96">
            <a:extLst>
              <a:ext uri="{FF2B5EF4-FFF2-40B4-BE49-F238E27FC236}">
                <a16:creationId xmlns:a16="http://schemas.microsoft.com/office/drawing/2014/main" id="{5CB633D1-2BF7-4454-97D0-E5D8AC047D97}"/>
              </a:ext>
            </a:extLst>
          </p:cNvPr>
          <p:cNvSpPr txBox="1"/>
          <p:nvPr/>
        </p:nvSpPr>
        <p:spPr>
          <a:xfrm>
            <a:off x="1014785" y="392592"/>
            <a:ext cx="1382428"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err="1">
                <a:latin typeface="Carlito"/>
                <a:ea typeface="Carlito"/>
                <a:cs typeface="Carlito"/>
                <a:sym typeface="Carlito"/>
              </a:rPr>
              <a:t>XGBoost</a:t>
            </a:r>
            <a:endParaRPr lang="en-US" sz="3200" b="0" spc="-195" baseline="0" dirty="0">
              <a:latin typeface="Carlito"/>
              <a:ea typeface="Carlito"/>
              <a:cs typeface="Carlito"/>
              <a:sym typeface="Carlito"/>
            </a:endParaRPr>
          </a:p>
        </p:txBody>
      </p:sp>
      <p:sp>
        <p:nvSpPr>
          <p:cNvPr id="10" name="object 2">
            <a:extLst>
              <a:ext uri="{FF2B5EF4-FFF2-40B4-BE49-F238E27FC236}">
                <a16:creationId xmlns:a16="http://schemas.microsoft.com/office/drawing/2014/main" id="{24A32DEB-B767-4459-A355-BFF32A2A44C3}"/>
              </a:ext>
            </a:extLst>
          </p:cNvPr>
          <p:cNvSpPr txBox="1">
            <a:spLocks/>
          </p:cNvSpPr>
          <p:nvPr/>
        </p:nvSpPr>
        <p:spPr>
          <a:xfrm>
            <a:off x="267607" y="1622122"/>
            <a:ext cx="11421746" cy="936154"/>
          </a:xfrm>
          <a:prstGeom prst="rect">
            <a:avLst/>
          </a:prstGeom>
        </p:spPr>
        <p:txBody>
          <a:bodyPr vert="horz" wrap="square" lIns="0" tIns="12700" rIns="0" bIns="0" rtlCol="0">
            <a:spAutoFit/>
          </a:bodyPr>
          <a:lstStyle>
            <a:lvl1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1pPr>
            <a:lvl2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2pPr>
            <a:lvl3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3pPr>
            <a:lvl4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4pPr>
            <a:lvl5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5pPr>
            <a:lvl6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6pPr>
            <a:lvl7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7pPr>
            <a:lvl8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8pPr>
            <a:lvl9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9pPr>
          </a:lstStyle>
          <a:p>
            <a:pPr marL="12700">
              <a:spcBef>
                <a:spcPts val="100"/>
              </a:spcBef>
            </a:pPr>
            <a:r>
              <a:rPr lang="en-US" sz="2000" dirty="0">
                <a:latin typeface="Times New Roman"/>
                <a:cs typeface="Times New Roman"/>
                <a:sym typeface="Calibri"/>
              </a:rPr>
              <a:t>Boosting takes place between models. When the first model predicts, the data is weighted according to its prediction results, and the weights given affect the next model. Repeat the steps for creating new classification rules by focusing misclassified data.</a:t>
            </a:r>
            <a:endParaRPr lang="en-US" sz="2000" dirty="0">
              <a:solidFill>
                <a:srgbClr val="00B0F0"/>
              </a:solidFill>
              <a:latin typeface="Times New Roman"/>
              <a:cs typeface="Times New Roman"/>
              <a:sym typeface="Calibri"/>
            </a:endParaRPr>
          </a:p>
        </p:txBody>
      </p:sp>
      <p:sp>
        <p:nvSpPr>
          <p:cNvPr id="11" name="object 2">
            <a:extLst>
              <a:ext uri="{FF2B5EF4-FFF2-40B4-BE49-F238E27FC236}">
                <a16:creationId xmlns:a16="http://schemas.microsoft.com/office/drawing/2014/main" id="{CC49F7B7-B208-4A77-84E6-98BCFF625CBD}"/>
              </a:ext>
            </a:extLst>
          </p:cNvPr>
          <p:cNvSpPr txBox="1">
            <a:spLocks/>
          </p:cNvSpPr>
          <p:nvPr/>
        </p:nvSpPr>
        <p:spPr>
          <a:xfrm>
            <a:off x="330200" y="1165758"/>
            <a:ext cx="8421370" cy="382156"/>
          </a:xfrm>
          <a:prstGeom prst="rect">
            <a:avLst/>
          </a:prstGeom>
        </p:spPr>
        <p:txBody>
          <a:bodyPr vert="horz" wrap="square" lIns="0" tIns="12700" rIns="0" bIns="0" rtlCol="0">
            <a:spAutoFit/>
          </a:bodyPr>
          <a:lstStyle>
            <a:lvl1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1pPr>
            <a:lvl2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2pPr>
            <a:lvl3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3pPr>
            <a:lvl4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4pPr>
            <a:lvl5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5pPr>
            <a:lvl6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6pPr>
            <a:lvl7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7pPr>
            <a:lvl8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8pPr>
            <a:lvl9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9pPr>
          </a:lstStyle>
          <a:p>
            <a:pPr marL="12700">
              <a:spcBef>
                <a:spcPts val="100"/>
              </a:spcBef>
            </a:pPr>
            <a:r>
              <a:rPr lang="en-US" sz="2400" b="1" dirty="0">
                <a:latin typeface="Times New Roman"/>
                <a:cs typeface="Times New Roman"/>
                <a:sym typeface="Calibri"/>
              </a:rPr>
              <a:t>What is Boosting?</a:t>
            </a:r>
            <a:endParaRPr lang="en-US" sz="2400" b="1" dirty="0">
              <a:solidFill>
                <a:srgbClr val="00B0F0"/>
              </a:solidFill>
              <a:latin typeface="Times New Roman"/>
              <a:cs typeface="Times New Roman"/>
              <a:sym typeface="Calibri"/>
            </a:endParaRPr>
          </a:p>
        </p:txBody>
      </p:sp>
    </p:spTree>
    <p:extLst>
      <p:ext uri="{BB962C8B-B14F-4D97-AF65-F5344CB8AC3E}">
        <p14:creationId xmlns:p14="http://schemas.microsoft.com/office/powerpoint/2010/main" val="424361142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16" name="object 2">
            <a:extLst>
              <a:ext uri="{FF2B5EF4-FFF2-40B4-BE49-F238E27FC236}">
                <a16:creationId xmlns:a16="http://schemas.microsoft.com/office/drawing/2014/main" id="{3BF1E62B-2AAB-44BC-99A4-888330B1F48D}"/>
              </a:ext>
            </a:extLst>
          </p:cNvPr>
          <p:cNvSpPr txBox="1">
            <a:spLocks/>
          </p:cNvSpPr>
          <p:nvPr/>
        </p:nvSpPr>
        <p:spPr>
          <a:xfrm>
            <a:off x="330200" y="1165758"/>
            <a:ext cx="8421370" cy="382156"/>
          </a:xfrm>
          <a:prstGeom prst="rect">
            <a:avLst/>
          </a:prstGeom>
        </p:spPr>
        <p:txBody>
          <a:bodyPr vert="horz" wrap="square" lIns="0" tIns="12700" rIns="0" bIns="0" rtlCol="0">
            <a:spAutoFit/>
          </a:bodyPr>
          <a:lstStyle>
            <a:lvl1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1pPr>
            <a:lvl2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2pPr>
            <a:lvl3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3pPr>
            <a:lvl4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4pPr>
            <a:lvl5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5pPr>
            <a:lvl6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6pPr>
            <a:lvl7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7pPr>
            <a:lvl8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8pPr>
            <a:lvl9pPr marL="0" marR="0" indent="0" algn="l" defTabSz="9144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UKIJ CJK"/>
                <a:ea typeface="UKIJ CJK"/>
                <a:cs typeface="UKIJ CJK"/>
                <a:sym typeface="UKIJ CJK"/>
              </a:defRPr>
            </a:lvl9pPr>
          </a:lstStyle>
          <a:p>
            <a:pPr marL="12700">
              <a:spcBef>
                <a:spcPts val="100"/>
              </a:spcBef>
            </a:pPr>
            <a:r>
              <a:rPr lang="en-US" sz="2400" dirty="0" err="1">
                <a:latin typeface="Times New Roman"/>
                <a:cs typeface="Times New Roman"/>
                <a:sym typeface="Calibri"/>
              </a:rPr>
              <a:t>XGBoost</a:t>
            </a:r>
            <a:r>
              <a:rPr lang="en-US" sz="2400" dirty="0">
                <a:latin typeface="Times New Roman"/>
                <a:cs typeface="Times New Roman"/>
                <a:sym typeface="Calibri"/>
              </a:rPr>
              <a:t> = </a:t>
            </a:r>
            <a:r>
              <a:rPr lang="en-US" sz="2400" dirty="0" err="1">
                <a:latin typeface="Times New Roman"/>
                <a:cs typeface="Times New Roman"/>
                <a:sym typeface="Calibri"/>
              </a:rPr>
              <a:t>e</a:t>
            </a:r>
            <a:r>
              <a:rPr lang="en-US" sz="2400" dirty="0" err="1">
                <a:solidFill>
                  <a:srgbClr val="00B0F0"/>
                </a:solidFill>
                <a:latin typeface="Times New Roman"/>
                <a:cs typeface="Times New Roman"/>
                <a:sym typeface="Calibri"/>
              </a:rPr>
              <a:t>X</a:t>
            </a:r>
            <a:r>
              <a:rPr lang="en-US" sz="2400" dirty="0" err="1">
                <a:latin typeface="Times New Roman"/>
                <a:cs typeface="Times New Roman"/>
                <a:sym typeface="Calibri"/>
              </a:rPr>
              <a:t>treme</a:t>
            </a:r>
            <a:r>
              <a:rPr lang="en-US" sz="2400" dirty="0">
                <a:latin typeface="Times New Roman"/>
                <a:cs typeface="Times New Roman"/>
                <a:sym typeface="Calibri"/>
              </a:rPr>
              <a:t> </a:t>
            </a:r>
            <a:r>
              <a:rPr lang="en-US" sz="2400" dirty="0">
                <a:solidFill>
                  <a:srgbClr val="00B0F0"/>
                </a:solidFill>
                <a:latin typeface="Times New Roman"/>
                <a:cs typeface="Times New Roman"/>
                <a:sym typeface="Calibri"/>
              </a:rPr>
              <a:t>G</a:t>
            </a:r>
            <a:r>
              <a:rPr lang="en-US" sz="2400" dirty="0">
                <a:latin typeface="Times New Roman"/>
                <a:cs typeface="Times New Roman"/>
                <a:sym typeface="Calibri"/>
              </a:rPr>
              <a:t>radient </a:t>
            </a:r>
            <a:r>
              <a:rPr lang="en-US" sz="2400" dirty="0">
                <a:solidFill>
                  <a:srgbClr val="00B0F0"/>
                </a:solidFill>
                <a:latin typeface="Times New Roman"/>
                <a:cs typeface="Times New Roman"/>
                <a:sym typeface="Calibri"/>
              </a:rPr>
              <a:t>Boosting</a:t>
            </a:r>
          </a:p>
        </p:txBody>
      </p:sp>
      <p:sp>
        <p:nvSpPr>
          <p:cNvPr id="17" name="object 3">
            <a:extLst>
              <a:ext uri="{FF2B5EF4-FFF2-40B4-BE49-F238E27FC236}">
                <a16:creationId xmlns:a16="http://schemas.microsoft.com/office/drawing/2014/main" id="{7EE49B89-23C7-4ABD-8D9B-35FEAACD4B07}"/>
              </a:ext>
            </a:extLst>
          </p:cNvPr>
          <p:cNvSpPr txBox="1"/>
          <p:nvPr/>
        </p:nvSpPr>
        <p:spPr>
          <a:xfrm>
            <a:off x="376760" y="1679879"/>
            <a:ext cx="11815240" cy="4385175"/>
          </a:xfrm>
          <a:prstGeom prst="rect">
            <a:avLst/>
          </a:prstGeom>
        </p:spPr>
        <p:txBody>
          <a:bodyPr vert="horz" wrap="square" lIns="0" tIns="12065" rIns="0" bIns="0" rtlCol="0">
            <a:spAutoFit/>
          </a:bodyPr>
          <a:lstStyle/>
          <a:p>
            <a:pPr marL="469900" indent="-457200">
              <a:spcBef>
                <a:spcPts val="95"/>
              </a:spcBef>
              <a:buSzPct val="79545"/>
              <a:buFontTx/>
              <a:buChar char="►"/>
              <a:tabLst>
                <a:tab pos="469265" algn="l"/>
                <a:tab pos="469900" algn="l"/>
              </a:tabLst>
            </a:pPr>
            <a:r>
              <a:rPr sz="2000" dirty="0">
                <a:latin typeface="Times New Roman"/>
                <a:cs typeface="Times New Roman"/>
              </a:rPr>
              <a:t>A machine learning library built around an efficient implementation  of boosting for tree models (like GBM)</a:t>
            </a:r>
          </a:p>
          <a:p>
            <a:pPr marL="907415" lvl="1" indent="-420370">
              <a:spcBef>
                <a:spcPts val="484"/>
              </a:spcBef>
              <a:buFontTx/>
              <a:buChar char="▪"/>
              <a:tabLst>
                <a:tab pos="907415" algn="l"/>
                <a:tab pos="908050" algn="l"/>
              </a:tabLst>
            </a:pPr>
            <a:r>
              <a:rPr sz="2000" dirty="0">
                <a:latin typeface="Times New Roman"/>
                <a:cs typeface="Times New Roman"/>
              </a:rPr>
              <a:t>Developed by Tianqi Chen (Uni. Washington) </a:t>
            </a:r>
            <a:r>
              <a:rPr sz="2000" dirty="0" err="1">
                <a:latin typeface="Times New Roman"/>
                <a:cs typeface="Times New Roman"/>
              </a:rPr>
              <a:t>i</a:t>
            </a:r>
            <a:r>
              <a:rPr sz="2000" dirty="0">
                <a:latin typeface="Times New Roman"/>
                <a:cs typeface="Times New Roman"/>
              </a:rPr>
              <a:t> 2014</a:t>
            </a:r>
            <a:r>
              <a:rPr lang="en-US" altLang="ko-KR" sz="2000" b="0" i="0" dirty="0">
                <a:solidFill>
                  <a:srgbClr val="222222"/>
                </a:solidFill>
                <a:effectLst/>
                <a:latin typeface="Arial" panose="020B0604020202020204" pitchFamily="34" charset="0"/>
              </a:rPr>
              <a:t> [4]</a:t>
            </a:r>
            <a:endParaRPr sz="2000" dirty="0">
              <a:latin typeface="Times New Roman"/>
              <a:cs typeface="Times New Roman"/>
            </a:endParaRPr>
          </a:p>
          <a:p>
            <a:pPr marL="469900" indent="-457200">
              <a:spcBef>
                <a:spcPts val="1320"/>
              </a:spcBef>
              <a:buSzPct val="79545"/>
              <a:buFontTx/>
              <a:buChar char="►"/>
              <a:tabLst>
                <a:tab pos="469265" algn="l"/>
                <a:tab pos="469900" algn="l"/>
              </a:tabLst>
            </a:pPr>
            <a:r>
              <a:rPr sz="2000" dirty="0">
                <a:latin typeface="Times New Roman"/>
                <a:cs typeface="Times New Roman"/>
              </a:rPr>
              <a:t>Core library in C++, with interfaces for many languages/platforms</a:t>
            </a:r>
          </a:p>
          <a:p>
            <a:pPr marL="907415" lvl="1" indent="-420370">
              <a:spcBef>
                <a:spcPts val="484"/>
              </a:spcBef>
              <a:buFontTx/>
              <a:buChar char="▪"/>
              <a:tabLst>
                <a:tab pos="907415" algn="l"/>
                <a:tab pos="908050" algn="l"/>
              </a:tabLst>
            </a:pPr>
            <a:r>
              <a:rPr sz="2000" dirty="0">
                <a:latin typeface="Times New Roman"/>
                <a:cs typeface="Times New Roman"/>
              </a:rPr>
              <a:t>C++, Python, R, Julia, Java, etc.</a:t>
            </a:r>
          </a:p>
          <a:p>
            <a:pPr marL="907415" lvl="1" indent="-420370">
              <a:spcBef>
                <a:spcPts val="480"/>
              </a:spcBef>
              <a:buFontTx/>
              <a:buChar char="▪"/>
              <a:tabLst>
                <a:tab pos="907415" algn="l"/>
                <a:tab pos="908050" algn="l"/>
              </a:tabLst>
            </a:pPr>
            <a:r>
              <a:rPr sz="2000" dirty="0">
                <a:latin typeface="Times New Roman"/>
                <a:cs typeface="Times New Roman"/>
              </a:rPr>
              <a:t>Distributed version for Hadoop + Spark</a:t>
            </a:r>
          </a:p>
          <a:p>
            <a:pPr marL="469900" indent="-457200">
              <a:spcBef>
                <a:spcPts val="1310"/>
              </a:spcBef>
              <a:buSzPct val="79545"/>
              <a:buFontTx/>
              <a:buChar char="►"/>
              <a:tabLst>
                <a:tab pos="469265" algn="l"/>
                <a:tab pos="469900" algn="l"/>
              </a:tabLst>
            </a:pPr>
            <a:r>
              <a:rPr sz="2000" dirty="0">
                <a:latin typeface="Times New Roman"/>
                <a:cs typeface="Times New Roman"/>
              </a:rPr>
              <a:t>Engineering goal: “</a:t>
            </a:r>
            <a:r>
              <a:rPr sz="2000" b="1" dirty="0">
                <a:latin typeface="Times New Roman"/>
                <a:cs typeface="Times New Roman"/>
              </a:rPr>
              <a:t>Push the limit of computational resources for</a:t>
            </a:r>
          </a:p>
          <a:p>
            <a:pPr marL="469900">
              <a:spcBef>
                <a:spcPts val="5"/>
              </a:spcBef>
            </a:pPr>
            <a:r>
              <a:rPr sz="2000" b="1" dirty="0">
                <a:latin typeface="Times New Roman"/>
                <a:cs typeface="Times New Roman"/>
              </a:rPr>
              <a:t>boosted tree algorithms</a:t>
            </a:r>
            <a:r>
              <a:rPr sz="2000" dirty="0">
                <a:latin typeface="Times New Roman"/>
                <a:cs typeface="Times New Roman"/>
              </a:rPr>
              <a:t>”</a:t>
            </a:r>
          </a:p>
          <a:p>
            <a:pPr marL="907415" lvl="1" indent="-420370">
              <a:spcBef>
                <a:spcPts val="484"/>
              </a:spcBef>
              <a:buFontTx/>
              <a:buChar char="▪"/>
              <a:tabLst>
                <a:tab pos="907415" algn="l"/>
                <a:tab pos="908050" algn="l"/>
              </a:tabLst>
            </a:pPr>
            <a:r>
              <a:rPr sz="2000" dirty="0">
                <a:latin typeface="Times New Roman"/>
                <a:cs typeface="Times New Roman"/>
              </a:rPr>
              <a:t>Parallelizable, cheap on memory, scales to large data sets</a:t>
            </a:r>
          </a:p>
          <a:p>
            <a:pPr marL="469900" indent="-457200">
              <a:spcBef>
                <a:spcPts val="1315"/>
              </a:spcBef>
              <a:buSzPct val="79545"/>
              <a:buFontTx/>
              <a:buChar char="►"/>
              <a:tabLst>
                <a:tab pos="469265" algn="l"/>
                <a:tab pos="469900" algn="l"/>
              </a:tabLst>
            </a:pPr>
            <a:r>
              <a:rPr sz="2000" b="1" u="sng" dirty="0">
                <a:latin typeface="Times New Roman"/>
                <a:cs typeface="Times New Roman"/>
              </a:rPr>
              <a:t>Very powerful and flexible – lots of (hyper)parameters</a:t>
            </a:r>
          </a:p>
          <a:p>
            <a:pPr marL="469900" indent="-457200">
              <a:spcBef>
                <a:spcPts val="1325"/>
              </a:spcBef>
              <a:buSzPct val="79545"/>
              <a:buFontTx/>
              <a:buChar char="►"/>
              <a:tabLst>
                <a:tab pos="469265" algn="l"/>
                <a:tab pos="469900" algn="l"/>
              </a:tabLst>
            </a:pPr>
            <a:r>
              <a:rPr sz="2000" dirty="0">
                <a:latin typeface="Times New Roman"/>
                <a:cs typeface="Times New Roman"/>
              </a:rPr>
              <a:t>Huge succsess</a:t>
            </a:r>
          </a:p>
          <a:p>
            <a:pPr marL="907415" lvl="1" indent="-420370">
              <a:spcBef>
                <a:spcPts val="484"/>
              </a:spcBef>
              <a:buFontTx/>
              <a:buChar char="▪"/>
              <a:tabLst>
                <a:tab pos="907415" algn="l"/>
                <a:tab pos="908050" algn="l"/>
              </a:tabLst>
            </a:pPr>
            <a:r>
              <a:rPr sz="2000" dirty="0">
                <a:latin typeface="Times New Roman"/>
                <a:cs typeface="Times New Roman"/>
              </a:rPr>
              <a:t>«Winning practically every prediction competiton on </a:t>
            </a:r>
            <a:r>
              <a:rPr sz="2000" b="1" dirty="0">
                <a:latin typeface="Times New Roman"/>
                <a:cs typeface="Times New Roman"/>
              </a:rPr>
              <a:t>Kaggle</a:t>
            </a:r>
            <a:r>
              <a:rPr sz="2000" dirty="0">
                <a:latin typeface="Times New Roman"/>
                <a:cs typeface="Times New Roman"/>
              </a:rPr>
              <a:t>»</a:t>
            </a:r>
          </a:p>
        </p:txBody>
      </p:sp>
      <p:pic>
        <p:nvPicPr>
          <p:cNvPr id="1026" name="Picture 2">
            <a:extLst>
              <a:ext uri="{FF2B5EF4-FFF2-40B4-BE49-F238E27FC236}">
                <a16:creationId xmlns:a16="http://schemas.microsoft.com/office/drawing/2014/main" id="{4A67F219-8EC0-458A-86FD-1E2F651D8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5061" y="2001767"/>
            <a:ext cx="3421999" cy="17792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F31937F-E18A-4DC5-85F9-2FAEAB3B89A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9419" y="3875377"/>
            <a:ext cx="3649920" cy="247252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8">
            <a:extLst>
              <a:ext uri="{FF2B5EF4-FFF2-40B4-BE49-F238E27FC236}">
                <a16:creationId xmlns:a16="http://schemas.microsoft.com/office/drawing/2014/main" id="{7CB488A7-9F99-4CA0-9348-49B211F21A60}"/>
              </a:ext>
            </a:extLst>
          </p:cNvPr>
          <p:cNvSpPr txBox="1"/>
          <p:nvPr/>
        </p:nvSpPr>
        <p:spPr>
          <a:xfrm>
            <a:off x="267607" y="260505"/>
            <a:ext cx="980747" cy="6771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4-2</a:t>
            </a:r>
            <a:endParaRPr dirty="0"/>
          </a:p>
        </p:txBody>
      </p:sp>
      <p:sp>
        <p:nvSpPr>
          <p:cNvPr id="11" name="Shape 96">
            <a:extLst>
              <a:ext uri="{FF2B5EF4-FFF2-40B4-BE49-F238E27FC236}">
                <a16:creationId xmlns:a16="http://schemas.microsoft.com/office/drawing/2014/main" id="{3236BF09-FEBD-4D94-88D6-A7962661F9F9}"/>
              </a:ext>
            </a:extLst>
          </p:cNvPr>
          <p:cNvSpPr txBox="1"/>
          <p:nvPr/>
        </p:nvSpPr>
        <p:spPr>
          <a:xfrm>
            <a:off x="1014785" y="392592"/>
            <a:ext cx="1382428"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err="1">
                <a:latin typeface="Carlito"/>
                <a:ea typeface="Carlito"/>
                <a:cs typeface="Carlito"/>
                <a:sym typeface="Carlito"/>
              </a:rPr>
              <a:t>XGBoost</a:t>
            </a:r>
            <a:endParaRPr lang="en-US" sz="3200" b="0" spc="-195" baseline="0" dirty="0">
              <a:latin typeface="Carlito"/>
              <a:ea typeface="Carlito"/>
              <a:cs typeface="Carlito"/>
              <a:sym typeface="Carlito"/>
            </a:endParaRPr>
          </a:p>
        </p:txBody>
      </p:sp>
    </p:spTree>
    <p:extLst>
      <p:ext uri="{BB962C8B-B14F-4D97-AF65-F5344CB8AC3E}">
        <p14:creationId xmlns:p14="http://schemas.microsoft.com/office/powerpoint/2010/main" val="92180075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12" name="object 8">
            <a:extLst>
              <a:ext uri="{FF2B5EF4-FFF2-40B4-BE49-F238E27FC236}">
                <a16:creationId xmlns:a16="http://schemas.microsoft.com/office/drawing/2014/main" id="{3F3AE494-B7A2-4922-85F3-F56E52BE1D96}"/>
              </a:ext>
            </a:extLst>
          </p:cNvPr>
          <p:cNvSpPr txBox="1"/>
          <p:nvPr/>
        </p:nvSpPr>
        <p:spPr>
          <a:xfrm>
            <a:off x="267607" y="260505"/>
            <a:ext cx="980747" cy="6771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4-2</a:t>
            </a:r>
            <a:endParaRPr dirty="0"/>
          </a:p>
        </p:txBody>
      </p:sp>
      <p:sp>
        <p:nvSpPr>
          <p:cNvPr id="13" name="Shape 96">
            <a:extLst>
              <a:ext uri="{FF2B5EF4-FFF2-40B4-BE49-F238E27FC236}">
                <a16:creationId xmlns:a16="http://schemas.microsoft.com/office/drawing/2014/main" id="{1B4AEA7F-1613-4BF2-BD72-303D8F0C4E36}"/>
              </a:ext>
            </a:extLst>
          </p:cNvPr>
          <p:cNvSpPr txBox="1"/>
          <p:nvPr/>
        </p:nvSpPr>
        <p:spPr>
          <a:xfrm>
            <a:off x="1014785" y="392592"/>
            <a:ext cx="1382428"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err="1">
                <a:latin typeface="Carlito"/>
                <a:ea typeface="Carlito"/>
                <a:cs typeface="Carlito"/>
                <a:sym typeface="Carlito"/>
              </a:rPr>
              <a:t>XGBoost</a:t>
            </a:r>
            <a:endParaRPr lang="en-US" sz="3200" b="0" spc="-195" baseline="0" dirty="0">
              <a:latin typeface="Carlito"/>
              <a:ea typeface="Carlito"/>
              <a:cs typeface="Carlito"/>
              <a:sym typeface="Carlito"/>
            </a:endParaRPr>
          </a:p>
        </p:txBody>
      </p:sp>
      <p:grpSp>
        <p:nvGrpSpPr>
          <p:cNvPr id="25" name="그룹 24">
            <a:extLst>
              <a:ext uri="{FF2B5EF4-FFF2-40B4-BE49-F238E27FC236}">
                <a16:creationId xmlns:a16="http://schemas.microsoft.com/office/drawing/2014/main" id="{6BF0A196-913A-4353-BB81-11B7C6707D6E}"/>
              </a:ext>
            </a:extLst>
          </p:cNvPr>
          <p:cNvGrpSpPr/>
          <p:nvPr/>
        </p:nvGrpSpPr>
        <p:grpSpPr>
          <a:xfrm>
            <a:off x="192298" y="2535937"/>
            <a:ext cx="11797875" cy="3760237"/>
            <a:chOff x="192298" y="2572378"/>
            <a:chExt cx="11797875" cy="3760237"/>
          </a:xfrm>
        </p:grpSpPr>
        <p:pic>
          <p:nvPicPr>
            <p:cNvPr id="26" name="그림 25">
              <a:extLst>
                <a:ext uri="{FF2B5EF4-FFF2-40B4-BE49-F238E27FC236}">
                  <a16:creationId xmlns:a16="http://schemas.microsoft.com/office/drawing/2014/main" id="{3F7F8443-E7C2-445F-8CAB-76192CF31D74}"/>
                </a:ext>
              </a:extLst>
            </p:cNvPr>
            <p:cNvPicPr>
              <a:picLocks noChangeAspect="1"/>
            </p:cNvPicPr>
            <p:nvPr/>
          </p:nvPicPr>
          <p:blipFill>
            <a:blip r:embed="rId3"/>
            <a:stretch>
              <a:fillRect/>
            </a:stretch>
          </p:blipFill>
          <p:spPr>
            <a:xfrm>
              <a:off x="192298" y="3029210"/>
              <a:ext cx="11797875" cy="3303405"/>
            </a:xfrm>
            <a:prstGeom prst="rect">
              <a:avLst/>
            </a:prstGeom>
            <a:ln w="38100">
              <a:solidFill>
                <a:schemeClr val="accent2"/>
              </a:solidFill>
            </a:ln>
          </p:spPr>
        </p:pic>
        <p:sp>
          <p:nvSpPr>
            <p:cNvPr id="27" name="TextBox 26">
              <a:extLst>
                <a:ext uri="{FF2B5EF4-FFF2-40B4-BE49-F238E27FC236}">
                  <a16:creationId xmlns:a16="http://schemas.microsoft.com/office/drawing/2014/main" id="{54B4D54A-F346-4310-A5E6-33A98FAC5779}"/>
                </a:ext>
              </a:extLst>
            </p:cNvPr>
            <p:cNvSpPr txBox="1"/>
            <p:nvPr/>
          </p:nvSpPr>
          <p:spPr>
            <a:xfrm>
              <a:off x="192298" y="2572378"/>
              <a:ext cx="375624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ko-KR" altLang="en-US" dirty="0">
                <a:solidFill>
                  <a:srgbClr val="C0504D"/>
                </a:solidFill>
              </a:endParaRPr>
            </a:p>
          </p:txBody>
        </p:sp>
      </p:grpSp>
      <mc:AlternateContent xmlns:mc="http://schemas.openxmlformats.org/markup-compatibility/2006" xmlns:p14="http://schemas.microsoft.com/office/powerpoint/2010/main">
        <mc:Choice Requires="p14">
          <p:contentPart p14:bwMode="auto" r:id="rId4">
            <p14:nvContentPartPr>
              <p14:cNvPr id="28" name="잉크 27">
                <a:extLst>
                  <a:ext uri="{FF2B5EF4-FFF2-40B4-BE49-F238E27FC236}">
                    <a16:creationId xmlns:a16="http://schemas.microsoft.com/office/drawing/2014/main" id="{69CAB1DD-8C9E-4521-80F8-4F91A6F090BB}"/>
                  </a:ext>
                </a:extLst>
              </p14:cNvPr>
              <p14:cNvContentPartPr/>
              <p14:nvPr/>
            </p14:nvContentPartPr>
            <p14:xfrm>
              <a:off x="10852023" y="3131151"/>
              <a:ext cx="1077480" cy="360"/>
            </p14:xfrm>
          </p:contentPart>
        </mc:Choice>
        <mc:Fallback xmlns="">
          <p:pic>
            <p:nvPicPr>
              <p:cNvPr id="28" name="잉크 27">
                <a:extLst>
                  <a:ext uri="{FF2B5EF4-FFF2-40B4-BE49-F238E27FC236}">
                    <a16:creationId xmlns:a16="http://schemas.microsoft.com/office/drawing/2014/main" id="{69CAB1DD-8C9E-4521-80F8-4F91A6F090BB}"/>
                  </a:ext>
                </a:extLst>
              </p:cNvPr>
              <p:cNvPicPr/>
              <p:nvPr/>
            </p:nvPicPr>
            <p:blipFill>
              <a:blip r:embed="rId6"/>
              <a:stretch>
                <a:fillRect/>
              </a:stretch>
            </p:blipFill>
            <p:spPr>
              <a:xfrm>
                <a:off x="10780023" y="2987151"/>
                <a:ext cx="1221120" cy="288000"/>
              </a:xfrm>
              <a:prstGeom prst="rect">
                <a:avLst/>
              </a:prstGeom>
            </p:spPr>
          </p:pic>
        </mc:Fallback>
      </mc:AlternateContent>
      <p:sp>
        <p:nvSpPr>
          <p:cNvPr id="29" name="object 2">
            <a:extLst>
              <a:ext uri="{FF2B5EF4-FFF2-40B4-BE49-F238E27FC236}">
                <a16:creationId xmlns:a16="http://schemas.microsoft.com/office/drawing/2014/main" id="{F482CFDA-8228-4E62-869E-8C6949A9D35A}"/>
              </a:ext>
            </a:extLst>
          </p:cNvPr>
          <p:cNvSpPr txBox="1"/>
          <p:nvPr/>
        </p:nvSpPr>
        <p:spPr>
          <a:xfrm>
            <a:off x="3260759" y="1542847"/>
            <a:ext cx="243151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r>
              <a:rPr lang="en-US" sz="1400" b="1" dirty="0"/>
              <a:t>Meta features</a:t>
            </a:r>
          </a:p>
          <a:p>
            <a:pPr marL="285750" indent="-285750" algn="just">
              <a:buFont typeface="Arial" panose="020B0604020202020204" pitchFamily="34" charset="0"/>
              <a:buChar char="•"/>
            </a:pPr>
            <a:r>
              <a:rPr lang="en-US" sz="1400" dirty="0"/>
              <a:t>33 features </a:t>
            </a:r>
          </a:p>
          <a:p>
            <a:pPr marL="285750" lvl="2" indent="-285750" algn="just">
              <a:buFont typeface="Arial" panose="020B0604020202020204" pitchFamily="34" charset="0"/>
              <a:buChar char="•"/>
            </a:pPr>
            <a:r>
              <a:rPr lang="en-US" sz="1400" dirty="0"/>
              <a:t>E.g., Episodes, Rank, …</a:t>
            </a:r>
            <a:endParaRPr sz="1400" dirty="0"/>
          </a:p>
        </p:txBody>
      </p:sp>
      <p:sp>
        <p:nvSpPr>
          <p:cNvPr id="30" name="object 2">
            <a:extLst>
              <a:ext uri="{FF2B5EF4-FFF2-40B4-BE49-F238E27FC236}">
                <a16:creationId xmlns:a16="http://schemas.microsoft.com/office/drawing/2014/main" id="{F6CF182B-40B1-4AC2-BDEE-7090FD43EA5B}"/>
              </a:ext>
            </a:extLst>
          </p:cNvPr>
          <p:cNvSpPr txBox="1"/>
          <p:nvPr/>
        </p:nvSpPr>
        <p:spPr>
          <a:xfrm>
            <a:off x="5988608" y="1551863"/>
            <a:ext cx="243151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r>
              <a:rPr lang="en-US" sz="1400" b="1" dirty="0"/>
              <a:t>Genres</a:t>
            </a:r>
          </a:p>
          <a:p>
            <a:pPr marL="285750" indent="-285750" algn="just">
              <a:buFont typeface="Arial" panose="020B0604020202020204" pitchFamily="34" charset="0"/>
              <a:buChar char="•"/>
            </a:pPr>
            <a:r>
              <a:rPr lang="en-US" sz="1400" dirty="0"/>
              <a:t>36 genres </a:t>
            </a:r>
          </a:p>
          <a:p>
            <a:pPr marL="285750" lvl="2" indent="-285750" algn="just">
              <a:buFont typeface="Arial" panose="020B0604020202020204" pitchFamily="34" charset="0"/>
              <a:buChar char="•"/>
            </a:pPr>
            <a:r>
              <a:rPr lang="en-US" sz="1400" dirty="0"/>
              <a:t>Frequency matrix (</a:t>
            </a:r>
            <a:r>
              <a:rPr lang="en-US" sz="1400" dirty="0" err="1"/>
              <a:t>BoW</a:t>
            </a:r>
            <a:r>
              <a:rPr lang="en-US" sz="1400" dirty="0"/>
              <a:t>)</a:t>
            </a:r>
            <a:endParaRPr sz="1400" dirty="0"/>
          </a:p>
        </p:txBody>
      </p:sp>
      <p:sp>
        <p:nvSpPr>
          <p:cNvPr id="31" name="사각형: 둥근 모서리 30">
            <a:extLst>
              <a:ext uri="{FF2B5EF4-FFF2-40B4-BE49-F238E27FC236}">
                <a16:creationId xmlns:a16="http://schemas.microsoft.com/office/drawing/2014/main" id="{BACD5DB9-4C53-4E44-A827-EBD9282B7137}"/>
              </a:ext>
            </a:extLst>
          </p:cNvPr>
          <p:cNvSpPr/>
          <p:nvPr/>
        </p:nvSpPr>
        <p:spPr>
          <a:xfrm>
            <a:off x="5812691" y="1383039"/>
            <a:ext cx="2363096" cy="1027026"/>
          </a:xfrm>
          <a:prstGeom prst="roundRect">
            <a:avLst/>
          </a:prstGeom>
          <a:noFill/>
          <a:ln w="25400" cap="flat">
            <a:solidFill>
              <a:schemeClr val="accent4"/>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32" name="object 2">
            <a:extLst>
              <a:ext uri="{FF2B5EF4-FFF2-40B4-BE49-F238E27FC236}">
                <a16:creationId xmlns:a16="http://schemas.microsoft.com/office/drawing/2014/main" id="{F681AD26-CD43-4492-9A65-561078ABB78E}"/>
              </a:ext>
            </a:extLst>
          </p:cNvPr>
          <p:cNvSpPr txBox="1"/>
          <p:nvPr/>
        </p:nvSpPr>
        <p:spPr>
          <a:xfrm>
            <a:off x="8567925" y="1435126"/>
            <a:ext cx="2933588"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r>
              <a:rPr lang="en-US" sz="1400" b="1" dirty="0"/>
              <a:t>Synopsis</a:t>
            </a:r>
            <a:r>
              <a:rPr lang="en-US" sz="1400" dirty="0"/>
              <a:t> </a:t>
            </a:r>
          </a:p>
          <a:p>
            <a:pPr marL="285750" indent="-285750" algn="just">
              <a:buFont typeface="Arial" panose="020B0604020202020204" pitchFamily="34" charset="0"/>
              <a:buChar char="•"/>
            </a:pPr>
            <a:r>
              <a:rPr lang="en-US" sz="1400" dirty="0"/>
              <a:t>100 TF-IDFs (</a:t>
            </a:r>
            <a:r>
              <a:rPr lang="en-US" sz="1400" dirty="0" err="1"/>
              <a:t>max_features</a:t>
            </a:r>
            <a:r>
              <a:rPr lang="en-US" sz="1400" dirty="0"/>
              <a:t>=100)</a:t>
            </a:r>
          </a:p>
          <a:p>
            <a:pPr marL="285750" indent="-285750" algn="just">
              <a:buFont typeface="Arial" panose="020B0604020202020204" pitchFamily="34" charset="0"/>
              <a:buChar char="•"/>
            </a:pPr>
            <a:r>
              <a:rPr lang="en-US" sz="1400" dirty="0"/>
              <a:t>Range [0.1]</a:t>
            </a:r>
          </a:p>
          <a:p>
            <a:pPr marL="285750" indent="-285750" algn="just">
              <a:buFont typeface="Arial" panose="020B0604020202020204" pitchFamily="34" charset="0"/>
              <a:buChar char="•"/>
            </a:pPr>
            <a:r>
              <a:rPr lang="en-US" sz="1400" dirty="0"/>
              <a:t>More important as value goes to 1</a:t>
            </a:r>
          </a:p>
        </p:txBody>
      </p:sp>
      <p:sp>
        <p:nvSpPr>
          <p:cNvPr id="33" name="사각형: 둥근 모서리 32">
            <a:extLst>
              <a:ext uri="{FF2B5EF4-FFF2-40B4-BE49-F238E27FC236}">
                <a16:creationId xmlns:a16="http://schemas.microsoft.com/office/drawing/2014/main" id="{84E38FD9-A913-4F7B-B4C4-0217A6B2F9EC}"/>
              </a:ext>
            </a:extLst>
          </p:cNvPr>
          <p:cNvSpPr/>
          <p:nvPr/>
        </p:nvSpPr>
        <p:spPr>
          <a:xfrm>
            <a:off x="8311034" y="1383039"/>
            <a:ext cx="3353371" cy="1027026"/>
          </a:xfrm>
          <a:prstGeom prst="roundRect">
            <a:avLst/>
          </a:prstGeom>
          <a:noFill/>
          <a:ln w="25400" cap="flat">
            <a:solidFill>
              <a:srgbClr val="00B05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34" name="사각형: 둥근 모서리 33">
            <a:extLst>
              <a:ext uri="{FF2B5EF4-FFF2-40B4-BE49-F238E27FC236}">
                <a16:creationId xmlns:a16="http://schemas.microsoft.com/office/drawing/2014/main" id="{3DCE7AA7-AF1D-4A82-A0C3-BFA099606D11}"/>
              </a:ext>
            </a:extLst>
          </p:cNvPr>
          <p:cNvSpPr/>
          <p:nvPr/>
        </p:nvSpPr>
        <p:spPr>
          <a:xfrm>
            <a:off x="3141943" y="1362727"/>
            <a:ext cx="2363096" cy="1027026"/>
          </a:xfrm>
          <a:prstGeom prst="roundRect">
            <a:avLst/>
          </a:prstGeom>
          <a:noFill/>
          <a:ln w="25400" cap="flat">
            <a:solidFill>
              <a:schemeClr val="accent5"/>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35" name="직사각형 34">
            <a:extLst>
              <a:ext uri="{FF2B5EF4-FFF2-40B4-BE49-F238E27FC236}">
                <a16:creationId xmlns:a16="http://schemas.microsoft.com/office/drawing/2014/main" id="{4CD84E68-B586-4CB9-81B3-6BE540DE5008}"/>
              </a:ext>
            </a:extLst>
          </p:cNvPr>
          <p:cNvSpPr/>
          <p:nvPr/>
        </p:nvSpPr>
        <p:spPr>
          <a:xfrm>
            <a:off x="753035" y="3052665"/>
            <a:ext cx="5561703" cy="3064700"/>
          </a:xfrm>
          <a:prstGeom prst="rect">
            <a:avLst/>
          </a:prstGeom>
          <a:noFill/>
          <a:ln w="38100">
            <a:solidFill>
              <a:schemeClr val="accent5"/>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Calibri"/>
              <a:ea typeface="Calibri"/>
              <a:cs typeface="Calibri"/>
              <a:sym typeface="Calibri"/>
            </a:endParaRPr>
          </a:p>
        </p:txBody>
      </p:sp>
      <p:cxnSp>
        <p:nvCxnSpPr>
          <p:cNvPr id="36" name="직선 화살표 연결선 35">
            <a:extLst>
              <a:ext uri="{FF2B5EF4-FFF2-40B4-BE49-F238E27FC236}">
                <a16:creationId xmlns:a16="http://schemas.microsoft.com/office/drawing/2014/main" id="{3FB357B5-A934-4587-9D60-77C772731530}"/>
              </a:ext>
            </a:extLst>
          </p:cNvPr>
          <p:cNvCxnSpPr>
            <a:cxnSpLocks/>
            <a:stCxn id="34" idx="2"/>
            <a:endCxn id="35" idx="0"/>
          </p:cNvCxnSpPr>
          <p:nvPr/>
        </p:nvCxnSpPr>
        <p:spPr>
          <a:xfrm flipH="1">
            <a:off x="3533887" y="2389753"/>
            <a:ext cx="789604" cy="662912"/>
          </a:xfrm>
          <a:prstGeom prst="straightConnector1">
            <a:avLst/>
          </a:prstGeom>
          <a:ln w="76200">
            <a:solidFill>
              <a:schemeClr val="accent5"/>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60355203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pic>
        <p:nvPicPr>
          <p:cNvPr id="11" name="그림 10">
            <a:extLst>
              <a:ext uri="{FF2B5EF4-FFF2-40B4-BE49-F238E27FC236}">
                <a16:creationId xmlns:a16="http://schemas.microsoft.com/office/drawing/2014/main" id="{BB9A5B79-A30A-4E4A-89FE-B6A46A72BBB2}"/>
              </a:ext>
            </a:extLst>
          </p:cNvPr>
          <p:cNvPicPr>
            <a:picLocks noChangeAspect="1"/>
          </p:cNvPicPr>
          <p:nvPr/>
        </p:nvPicPr>
        <p:blipFill rotWithShape="1">
          <a:blip r:embed="rId3"/>
          <a:srcRect l="-10" t="22950" r="5932"/>
          <a:stretch/>
        </p:blipFill>
        <p:spPr>
          <a:xfrm>
            <a:off x="222845" y="1060159"/>
            <a:ext cx="2174368" cy="1732835"/>
          </a:xfrm>
          <a:prstGeom prst="rect">
            <a:avLst/>
          </a:prstGeom>
        </p:spPr>
      </p:pic>
      <p:pic>
        <p:nvPicPr>
          <p:cNvPr id="2050" name="Picture 2" descr="Optuna: A hyperparameter optimization framework — Optuna 2.7.0 documentation">
            <a:extLst>
              <a:ext uri="{FF2B5EF4-FFF2-40B4-BE49-F238E27FC236}">
                <a16:creationId xmlns:a16="http://schemas.microsoft.com/office/drawing/2014/main" id="{36527A22-652A-4F92-9878-4DCC527874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5324" y="1166089"/>
            <a:ext cx="2654059" cy="557352"/>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2">
            <a:extLst>
              <a:ext uri="{FF2B5EF4-FFF2-40B4-BE49-F238E27FC236}">
                <a16:creationId xmlns:a16="http://schemas.microsoft.com/office/drawing/2014/main" id="{D90C3396-3EE6-4D08-A5A1-EB782CFE4D71}"/>
              </a:ext>
            </a:extLst>
          </p:cNvPr>
          <p:cNvSpPr txBox="1"/>
          <p:nvPr/>
        </p:nvSpPr>
        <p:spPr>
          <a:xfrm>
            <a:off x="222845" y="2825193"/>
            <a:ext cx="4682049" cy="3431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indent="12700">
              <a:tabLst>
                <a:tab pos="355600" algn="l"/>
              </a:tabLst>
              <a:defRPr sz="2400" spc="-5">
                <a:latin typeface="Times New Roman"/>
                <a:ea typeface="Times New Roman"/>
                <a:cs typeface="Times New Roman"/>
                <a:sym typeface="Times New Roman"/>
              </a:defRPr>
            </a:pPr>
            <a:r>
              <a:rPr lang="en-US" altLang="ko-KR" sz="1000" spc="-5" dirty="0">
                <a:solidFill>
                  <a:srgbClr val="00B050"/>
                </a:solidFill>
                <a:latin typeface="Times New Roman"/>
                <a:cs typeface="Times New Roman"/>
              </a:rPr>
              <a:t>Parameter Type</a:t>
            </a:r>
            <a:br>
              <a:rPr lang="en-US" altLang="ko-KR" sz="1000" spc="-5" dirty="0">
                <a:latin typeface="Times New Roman"/>
                <a:cs typeface="Times New Roman"/>
              </a:rPr>
            </a:br>
            <a:r>
              <a:rPr lang="en-US" altLang="ko-KR" sz="900" spc="-5" dirty="0">
                <a:latin typeface="Times New Roman"/>
                <a:cs typeface="Times New Roman"/>
              </a:rPr>
              <a:t>General Parameter:  relate to which booster we are using to do boosting, commonly tree or linear model</a:t>
            </a:r>
            <a:br>
              <a:rPr lang="en-US" altLang="ko-KR" sz="900" spc="-5" dirty="0">
                <a:latin typeface="Times New Roman"/>
                <a:cs typeface="Times New Roman"/>
              </a:rPr>
            </a:br>
            <a:r>
              <a:rPr lang="en-US" altLang="ko-KR" sz="900" spc="-5" dirty="0">
                <a:latin typeface="Times New Roman"/>
                <a:cs typeface="Times New Roman"/>
              </a:rPr>
              <a:t>Boost Parameter: depend on which booster you have chosen</a:t>
            </a:r>
            <a:br>
              <a:rPr lang="en-US" altLang="ko-KR" sz="900" spc="-5" dirty="0">
                <a:latin typeface="Times New Roman"/>
                <a:cs typeface="Times New Roman"/>
              </a:rPr>
            </a:br>
            <a:r>
              <a:rPr lang="en-US" altLang="ko-KR" sz="900" spc="-5" dirty="0">
                <a:latin typeface="Times New Roman"/>
                <a:cs typeface="Times New Roman"/>
              </a:rPr>
              <a:t>Learning Task Parameter: decide on the learning scenario. For example, regression tasks may use different parameters with ranking tasks.</a:t>
            </a:r>
          </a:p>
          <a:p>
            <a:pPr indent="12700">
              <a:tabLst>
                <a:tab pos="355600" algn="l"/>
              </a:tabLst>
              <a:defRPr sz="2400" spc="-5">
                <a:latin typeface="Times New Roman"/>
                <a:ea typeface="Times New Roman"/>
                <a:cs typeface="Times New Roman"/>
                <a:sym typeface="Times New Roman"/>
              </a:defRPr>
            </a:pPr>
            <a:endParaRPr lang="en-US" sz="1000" spc="-5" dirty="0">
              <a:latin typeface="Times New Roman"/>
              <a:cs typeface="Times New Roman"/>
            </a:endParaRPr>
          </a:p>
          <a:p>
            <a:pPr indent="12700">
              <a:tabLst>
                <a:tab pos="355600" algn="l"/>
              </a:tabLst>
              <a:defRPr sz="2400" spc="-5">
                <a:latin typeface="Times New Roman"/>
                <a:ea typeface="Times New Roman"/>
                <a:cs typeface="Times New Roman"/>
                <a:sym typeface="Times New Roman"/>
              </a:defRPr>
            </a:pPr>
            <a:r>
              <a:rPr lang="en-US" altLang="ko-KR" sz="1000" spc="-5" dirty="0">
                <a:solidFill>
                  <a:srgbClr val="00B0F0"/>
                </a:solidFill>
                <a:latin typeface="Times New Roman"/>
                <a:cs typeface="Times New Roman"/>
              </a:rPr>
              <a:t>General Parameter</a:t>
            </a:r>
            <a:br>
              <a:rPr lang="en-US" altLang="ko-KR" sz="1000" spc="-5" dirty="0">
                <a:latin typeface="Times New Roman"/>
                <a:cs typeface="Times New Roman"/>
              </a:rPr>
            </a:br>
            <a:r>
              <a:rPr lang="en-US" altLang="ko-KR" sz="900" spc="-5" dirty="0" err="1">
                <a:latin typeface="Times New Roman"/>
                <a:cs typeface="Times New Roman"/>
              </a:rPr>
              <a:t>nthread</a:t>
            </a:r>
            <a:r>
              <a:rPr lang="en-US" altLang="ko-KR" sz="900" spc="-5" dirty="0">
                <a:latin typeface="Times New Roman"/>
                <a:cs typeface="Times New Roman"/>
              </a:rPr>
              <a:t>: Number of parallel threads used to run </a:t>
            </a:r>
            <a:r>
              <a:rPr lang="en-US" altLang="ko-KR" sz="900" spc="-5" dirty="0" err="1">
                <a:latin typeface="Times New Roman"/>
                <a:cs typeface="Times New Roman"/>
              </a:rPr>
              <a:t>XGBoost</a:t>
            </a:r>
            <a:r>
              <a:rPr lang="en-US" altLang="ko-KR" sz="900" spc="-5" dirty="0">
                <a:latin typeface="Times New Roman"/>
                <a:cs typeface="Times New Roman"/>
              </a:rPr>
              <a:t>.</a:t>
            </a:r>
          </a:p>
          <a:p>
            <a:pPr indent="12700">
              <a:tabLst>
                <a:tab pos="355600" algn="l"/>
              </a:tabLst>
              <a:defRPr sz="2400" spc="-5">
                <a:latin typeface="Times New Roman"/>
                <a:ea typeface="Times New Roman"/>
                <a:cs typeface="Times New Roman"/>
                <a:sym typeface="Times New Roman"/>
              </a:defRPr>
            </a:pPr>
            <a:endParaRPr lang="en-US" sz="1000" spc="-5" dirty="0">
              <a:latin typeface="Times New Roman"/>
              <a:cs typeface="Times New Roman"/>
            </a:endParaRPr>
          </a:p>
          <a:p>
            <a:pPr indent="12700">
              <a:tabLst>
                <a:tab pos="355600" algn="l"/>
              </a:tabLst>
              <a:defRPr sz="2400" spc="-5">
                <a:latin typeface="Times New Roman"/>
                <a:ea typeface="Times New Roman"/>
                <a:cs typeface="Times New Roman"/>
                <a:sym typeface="Times New Roman"/>
              </a:defRPr>
            </a:pPr>
            <a:r>
              <a:rPr lang="en-US" altLang="ko-KR" sz="1000" spc="-5" dirty="0">
                <a:solidFill>
                  <a:srgbClr val="00B0F0"/>
                </a:solidFill>
                <a:latin typeface="Times New Roman"/>
                <a:cs typeface="Times New Roman"/>
              </a:rPr>
              <a:t>Boost Parameter</a:t>
            </a:r>
            <a:br>
              <a:rPr lang="en-US" altLang="ko-KR" sz="1000" spc="-5" dirty="0">
                <a:latin typeface="Times New Roman"/>
                <a:cs typeface="Times New Roman"/>
              </a:rPr>
            </a:br>
            <a:r>
              <a:rPr lang="en-US" altLang="ko-KR" sz="900" spc="-5" dirty="0">
                <a:latin typeface="Times New Roman"/>
                <a:cs typeface="Times New Roman"/>
              </a:rPr>
              <a:t>Learning rate: Step size shrinkage used in update to prevents overfitting</a:t>
            </a:r>
            <a:br>
              <a:rPr lang="en-US" altLang="ko-KR" sz="900" spc="-5" dirty="0">
                <a:latin typeface="Times New Roman"/>
                <a:cs typeface="Times New Roman"/>
              </a:rPr>
            </a:br>
            <a:r>
              <a:rPr lang="en-US" altLang="ko-KR" sz="900" spc="-5" dirty="0" err="1">
                <a:latin typeface="Times New Roman"/>
                <a:cs typeface="Times New Roman"/>
              </a:rPr>
              <a:t>max_depth</a:t>
            </a:r>
            <a:r>
              <a:rPr lang="en-US" altLang="ko-KR" sz="900" spc="-5" dirty="0">
                <a:latin typeface="Times New Roman"/>
                <a:cs typeface="Times New Roman"/>
              </a:rPr>
              <a:t>: Maximum depth of a tree. Increasing this value will make the model more complex and more likely to overfit.</a:t>
            </a:r>
            <a:br>
              <a:rPr lang="en-US" altLang="ko-KR" sz="900" spc="-5" dirty="0">
                <a:latin typeface="Times New Roman"/>
                <a:cs typeface="Times New Roman"/>
              </a:rPr>
            </a:br>
            <a:r>
              <a:rPr lang="en-US" altLang="ko-KR" sz="900" spc="-5" dirty="0">
                <a:latin typeface="Times New Roman"/>
                <a:cs typeface="Times New Roman"/>
              </a:rPr>
              <a:t>gamma: Minimum loss reduction required to make a further partition on a leaf node of the tree.</a:t>
            </a:r>
            <a:br>
              <a:rPr lang="en-US" altLang="ko-KR" sz="900" spc="-5" dirty="0">
                <a:latin typeface="Times New Roman"/>
                <a:cs typeface="Times New Roman"/>
              </a:rPr>
            </a:br>
            <a:r>
              <a:rPr lang="en-US" altLang="ko-KR" sz="900" spc="-5" dirty="0">
                <a:latin typeface="Times New Roman"/>
                <a:cs typeface="Times New Roman"/>
              </a:rPr>
              <a:t>subsample: Subsample ratio of the training instances. </a:t>
            </a:r>
          </a:p>
          <a:p>
            <a:pPr indent="12700">
              <a:tabLst>
                <a:tab pos="355600" algn="l"/>
              </a:tabLst>
              <a:defRPr sz="2400" spc="-5">
                <a:latin typeface="Times New Roman"/>
                <a:ea typeface="Times New Roman"/>
                <a:cs typeface="Times New Roman"/>
                <a:sym typeface="Times New Roman"/>
              </a:defRPr>
            </a:pPr>
            <a:r>
              <a:rPr lang="en-US" sz="900" spc="-5" dirty="0" err="1">
                <a:latin typeface="Times New Roman"/>
                <a:cs typeface="Times New Roman"/>
              </a:rPr>
              <a:t>colsample_bytree</a:t>
            </a:r>
            <a:r>
              <a:rPr lang="en-US" sz="900" spc="-5" dirty="0">
                <a:latin typeface="Times New Roman"/>
                <a:cs typeface="Times New Roman"/>
              </a:rPr>
              <a:t>: </a:t>
            </a:r>
            <a:r>
              <a:rPr lang="en-US" altLang="ko-KR" sz="900" spc="-5" dirty="0">
                <a:latin typeface="Times New Roman"/>
                <a:cs typeface="Times New Roman"/>
              </a:rPr>
              <a:t> is the subsample ratio of columns when constructing each tree.</a:t>
            </a:r>
            <a:r>
              <a:rPr lang="en-US" sz="900" spc="-5" dirty="0">
                <a:latin typeface="Times New Roman"/>
                <a:cs typeface="Times New Roman"/>
              </a:rPr>
              <a:t> </a:t>
            </a:r>
          </a:p>
          <a:p>
            <a:pPr indent="12700">
              <a:tabLst>
                <a:tab pos="355600" algn="l"/>
              </a:tabLst>
              <a:defRPr sz="2400" spc="-5">
                <a:latin typeface="Times New Roman"/>
                <a:ea typeface="Times New Roman"/>
                <a:cs typeface="Times New Roman"/>
                <a:sym typeface="Times New Roman"/>
              </a:defRPr>
            </a:pPr>
            <a:endParaRPr lang="en-US" sz="1000" spc="-5" dirty="0">
              <a:latin typeface="Times New Roman"/>
              <a:cs typeface="Times New Roman"/>
            </a:endParaRPr>
          </a:p>
          <a:p>
            <a:pPr indent="12700">
              <a:tabLst>
                <a:tab pos="355600" algn="l"/>
              </a:tabLst>
              <a:defRPr sz="2400" spc="-5">
                <a:latin typeface="Times New Roman"/>
                <a:ea typeface="Times New Roman"/>
                <a:cs typeface="Times New Roman"/>
                <a:sym typeface="Times New Roman"/>
              </a:defRPr>
            </a:pPr>
            <a:r>
              <a:rPr lang="en-US" altLang="ko-KR" sz="1000" spc="-5" dirty="0">
                <a:solidFill>
                  <a:srgbClr val="00B0F0"/>
                </a:solidFill>
                <a:latin typeface="Times New Roman"/>
                <a:cs typeface="Times New Roman"/>
              </a:rPr>
              <a:t>Learning Task Parameter</a:t>
            </a:r>
            <a:br>
              <a:rPr lang="en-US" altLang="ko-KR" sz="1000" spc="-5" dirty="0">
                <a:latin typeface="Times New Roman"/>
                <a:cs typeface="Times New Roman"/>
              </a:rPr>
            </a:br>
            <a:r>
              <a:rPr lang="en-US" altLang="ko-KR" sz="900" spc="-5" dirty="0">
                <a:latin typeface="Times New Roman"/>
                <a:cs typeface="Times New Roman"/>
              </a:rPr>
              <a:t>objective: object function type</a:t>
            </a:r>
            <a:br>
              <a:rPr lang="en-US" altLang="ko-KR" sz="900" spc="-5" dirty="0">
                <a:latin typeface="Times New Roman"/>
                <a:cs typeface="Times New Roman"/>
              </a:rPr>
            </a:br>
            <a:r>
              <a:rPr lang="en-US" altLang="ko-KR" sz="900" spc="-5" dirty="0" err="1">
                <a:latin typeface="Times New Roman"/>
                <a:cs typeface="Times New Roman"/>
              </a:rPr>
              <a:t>eval_metric</a:t>
            </a:r>
            <a:r>
              <a:rPr lang="en-US" altLang="ko-KR" sz="900" spc="-5" dirty="0">
                <a:latin typeface="Times New Roman"/>
                <a:cs typeface="Times New Roman"/>
              </a:rPr>
              <a:t>: Evaluation metrics for validation data, a default metric will be assigned according to objective</a:t>
            </a:r>
            <a:br>
              <a:rPr lang="en-US" altLang="ko-KR" sz="900" spc="-5" dirty="0">
                <a:latin typeface="Times New Roman"/>
                <a:cs typeface="Times New Roman"/>
              </a:rPr>
            </a:br>
            <a:r>
              <a:rPr lang="en-US" altLang="ko-KR" sz="900" spc="-5" dirty="0">
                <a:latin typeface="Times New Roman"/>
                <a:cs typeface="Times New Roman"/>
              </a:rPr>
              <a:t>seed: Random number seed</a:t>
            </a:r>
          </a:p>
          <a:p>
            <a:pPr indent="12700">
              <a:tabLst>
                <a:tab pos="355600" algn="l"/>
              </a:tabLst>
              <a:defRPr sz="2400" spc="-5">
                <a:latin typeface="Times New Roman"/>
                <a:ea typeface="Times New Roman"/>
                <a:cs typeface="Times New Roman"/>
                <a:sym typeface="Times New Roman"/>
              </a:defRPr>
            </a:pPr>
            <a:r>
              <a:rPr lang="en-US" sz="900" spc="-5" dirty="0" err="1">
                <a:latin typeface="Times New Roman"/>
                <a:cs typeface="Times New Roman"/>
              </a:rPr>
              <a:t>Tree_method</a:t>
            </a:r>
            <a:r>
              <a:rPr lang="en-US" sz="900" spc="-5" dirty="0">
                <a:latin typeface="Times New Roman"/>
                <a:cs typeface="Times New Roman"/>
              </a:rPr>
              <a:t>: </a:t>
            </a:r>
            <a:r>
              <a:rPr lang="en-US" altLang="ko-KR" sz="900" spc="-5" dirty="0">
                <a:latin typeface="Times New Roman"/>
                <a:cs typeface="Times New Roman"/>
              </a:rPr>
              <a:t>The tree construction algorithm used in </a:t>
            </a:r>
            <a:r>
              <a:rPr lang="en-US" altLang="ko-KR" sz="900" spc="-5" dirty="0" err="1">
                <a:latin typeface="Times New Roman"/>
                <a:cs typeface="Times New Roman"/>
              </a:rPr>
              <a:t>XGBoost</a:t>
            </a:r>
            <a:r>
              <a:rPr lang="en-US" altLang="ko-KR" sz="900" spc="-5" dirty="0">
                <a:latin typeface="Times New Roman"/>
                <a:cs typeface="Times New Roman"/>
              </a:rPr>
              <a:t>.</a:t>
            </a:r>
            <a:endParaRPr lang="en-US" sz="900" spc="-5" dirty="0">
              <a:latin typeface="Times New Roman"/>
              <a:cs typeface="Times New Roman"/>
            </a:endParaRPr>
          </a:p>
        </p:txBody>
      </p:sp>
      <p:sp>
        <p:nvSpPr>
          <p:cNvPr id="13" name="TextBox 12">
            <a:extLst>
              <a:ext uri="{FF2B5EF4-FFF2-40B4-BE49-F238E27FC236}">
                <a16:creationId xmlns:a16="http://schemas.microsoft.com/office/drawing/2014/main" id="{32295E8A-54F8-4B31-9CAB-7D6DD9A118B2}"/>
              </a:ext>
            </a:extLst>
          </p:cNvPr>
          <p:cNvSpPr txBox="1"/>
          <p:nvPr/>
        </p:nvSpPr>
        <p:spPr>
          <a:xfrm>
            <a:off x="4207354" y="1583264"/>
            <a:ext cx="50863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ko-KR" sz="1800" b="0" i="0" dirty="0">
                <a:solidFill>
                  <a:srgbClr val="222222"/>
                </a:solidFill>
                <a:effectLst/>
                <a:latin typeface="Arial" panose="020B0604020202020204" pitchFamily="34" charset="0"/>
              </a:rPr>
              <a:t>[7]</a:t>
            </a:r>
            <a:endParaRPr lang="ko-KR" altLang="en-US" dirty="0"/>
          </a:p>
        </p:txBody>
      </p:sp>
      <p:pic>
        <p:nvPicPr>
          <p:cNvPr id="15" name="그림 14">
            <a:extLst>
              <a:ext uri="{FF2B5EF4-FFF2-40B4-BE49-F238E27FC236}">
                <a16:creationId xmlns:a16="http://schemas.microsoft.com/office/drawing/2014/main" id="{61E12CAD-B92A-4C21-963E-CEC19F2C55A8}"/>
              </a:ext>
            </a:extLst>
          </p:cNvPr>
          <p:cNvPicPr>
            <a:picLocks noChangeAspect="1"/>
          </p:cNvPicPr>
          <p:nvPr/>
        </p:nvPicPr>
        <p:blipFill rotWithShape="1">
          <a:blip r:embed="rId5">
            <a:extLst>
              <a:ext uri="{28A0092B-C50C-407E-A947-70E740481C1C}">
                <a14:useLocalDpi xmlns:a14="http://schemas.microsoft.com/office/drawing/2010/main" val="0"/>
              </a:ext>
            </a:extLst>
          </a:blip>
          <a:srcRect l="6213"/>
          <a:stretch/>
        </p:blipFill>
        <p:spPr>
          <a:xfrm>
            <a:off x="5035718" y="1087687"/>
            <a:ext cx="7121246" cy="3656660"/>
          </a:xfrm>
          <a:prstGeom prst="rect">
            <a:avLst/>
          </a:prstGeom>
        </p:spPr>
      </p:pic>
      <p:pic>
        <p:nvPicPr>
          <p:cNvPr id="3" name="그림 2">
            <a:extLst>
              <a:ext uri="{FF2B5EF4-FFF2-40B4-BE49-F238E27FC236}">
                <a16:creationId xmlns:a16="http://schemas.microsoft.com/office/drawing/2014/main" id="{0F376F73-990D-4A52-914B-611C94645F45}"/>
              </a:ext>
            </a:extLst>
          </p:cNvPr>
          <p:cNvPicPr>
            <a:picLocks noChangeAspect="1"/>
          </p:cNvPicPr>
          <p:nvPr/>
        </p:nvPicPr>
        <p:blipFill>
          <a:blip r:embed="rId6"/>
          <a:stretch>
            <a:fillRect/>
          </a:stretch>
        </p:blipFill>
        <p:spPr>
          <a:xfrm>
            <a:off x="8235064" y="3528886"/>
            <a:ext cx="3680500" cy="2868081"/>
          </a:xfrm>
          <a:prstGeom prst="rect">
            <a:avLst/>
          </a:prstGeom>
        </p:spPr>
      </p:pic>
      <p:sp>
        <p:nvSpPr>
          <p:cNvPr id="16" name="object 8">
            <a:extLst>
              <a:ext uri="{FF2B5EF4-FFF2-40B4-BE49-F238E27FC236}">
                <a16:creationId xmlns:a16="http://schemas.microsoft.com/office/drawing/2014/main" id="{FA21CA41-4DCB-4610-92CF-080476C47E38}"/>
              </a:ext>
            </a:extLst>
          </p:cNvPr>
          <p:cNvSpPr txBox="1"/>
          <p:nvPr/>
        </p:nvSpPr>
        <p:spPr>
          <a:xfrm>
            <a:off x="267607" y="260505"/>
            <a:ext cx="980747" cy="6771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4-2</a:t>
            </a:r>
            <a:endParaRPr dirty="0"/>
          </a:p>
        </p:txBody>
      </p:sp>
      <p:sp>
        <p:nvSpPr>
          <p:cNvPr id="17" name="Shape 96">
            <a:extLst>
              <a:ext uri="{FF2B5EF4-FFF2-40B4-BE49-F238E27FC236}">
                <a16:creationId xmlns:a16="http://schemas.microsoft.com/office/drawing/2014/main" id="{5DE90847-FC58-4833-AA71-1D6FE82EEFDD}"/>
              </a:ext>
            </a:extLst>
          </p:cNvPr>
          <p:cNvSpPr txBox="1"/>
          <p:nvPr/>
        </p:nvSpPr>
        <p:spPr>
          <a:xfrm>
            <a:off x="1014785" y="392592"/>
            <a:ext cx="1382428"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err="1">
                <a:latin typeface="Carlito"/>
                <a:ea typeface="Carlito"/>
                <a:cs typeface="Carlito"/>
                <a:sym typeface="Carlito"/>
              </a:rPr>
              <a:t>XGBoost</a:t>
            </a:r>
            <a:endParaRPr lang="en-US" sz="3200" b="0" spc="-195" baseline="0" dirty="0">
              <a:latin typeface="Carlito"/>
              <a:ea typeface="Carlito"/>
              <a:cs typeface="Carlito"/>
              <a:sym typeface="Carlito"/>
            </a:endParaRPr>
          </a:p>
        </p:txBody>
      </p:sp>
      <p:sp>
        <p:nvSpPr>
          <p:cNvPr id="2" name="TextBox 1">
            <a:extLst>
              <a:ext uri="{FF2B5EF4-FFF2-40B4-BE49-F238E27FC236}">
                <a16:creationId xmlns:a16="http://schemas.microsoft.com/office/drawing/2014/main" id="{11DA4472-BEF2-4C5B-95D6-33815515E02B}"/>
              </a:ext>
            </a:extLst>
          </p:cNvPr>
          <p:cNvSpPr txBox="1"/>
          <p:nvPr/>
        </p:nvSpPr>
        <p:spPr>
          <a:xfrm>
            <a:off x="11492932" y="1306267"/>
            <a:ext cx="86354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200" b="0" i="0" u="none" strike="noStrike" cap="none" spc="0" normalizeH="0" baseline="0" dirty="0">
                <a:ln>
                  <a:noFill/>
                </a:ln>
                <a:solidFill>
                  <a:srgbClr val="000000"/>
                </a:solidFill>
                <a:effectLst/>
                <a:uFillTx/>
                <a:latin typeface="Calibri"/>
                <a:ea typeface="Calibri"/>
                <a:cs typeface="Calibri"/>
                <a:sym typeface="Calibri"/>
              </a:rPr>
              <a:t>RANKED</a:t>
            </a:r>
            <a:endParaRPr kumimoji="0" lang="ko-KR" altLang="en-US" sz="12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4" name="TextBox 13">
            <a:extLst>
              <a:ext uri="{FF2B5EF4-FFF2-40B4-BE49-F238E27FC236}">
                <a16:creationId xmlns:a16="http://schemas.microsoft.com/office/drawing/2014/main" id="{270E2960-9AF7-4D7F-8FC2-E792D26F2D60}"/>
              </a:ext>
            </a:extLst>
          </p:cNvPr>
          <p:cNvSpPr txBox="1"/>
          <p:nvPr/>
        </p:nvSpPr>
        <p:spPr>
          <a:xfrm>
            <a:off x="11437168" y="1688734"/>
            <a:ext cx="86354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200" b="0" i="0" u="none" strike="noStrike" cap="none" spc="0" normalizeH="0" baseline="0" dirty="0">
                <a:ln>
                  <a:noFill/>
                </a:ln>
                <a:solidFill>
                  <a:srgbClr val="000000"/>
                </a:solidFill>
                <a:effectLst/>
                <a:uFillTx/>
                <a:latin typeface="Calibri"/>
                <a:ea typeface="Calibri"/>
                <a:cs typeface="Calibri"/>
                <a:sym typeface="Calibri"/>
              </a:rPr>
              <a:t>DATE</a:t>
            </a:r>
            <a:endParaRPr kumimoji="0" lang="ko-KR" altLang="en-US" sz="12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8" name="TextBox 17">
            <a:extLst>
              <a:ext uri="{FF2B5EF4-FFF2-40B4-BE49-F238E27FC236}">
                <a16:creationId xmlns:a16="http://schemas.microsoft.com/office/drawing/2014/main" id="{8420478C-3C8B-414D-ABCF-260E7417F32A}"/>
              </a:ext>
            </a:extLst>
          </p:cNvPr>
          <p:cNvSpPr txBox="1"/>
          <p:nvPr/>
        </p:nvSpPr>
        <p:spPr>
          <a:xfrm>
            <a:off x="9500345" y="1958443"/>
            <a:ext cx="99168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200" b="0" i="0" u="none" strike="noStrike" cap="none" spc="0" normalizeH="0" baseline="0" dirty="0">
                <a:ln>
                  <a:noFill/>
                </a:ln>
                <a:solidFill>
                  <a:srgbClr val="FF0000"/>
                </a:solidFill>
                <a:effectLst/>
                <a:uFillTx/>
                <a:latin typeface="Calibri"/>
                <a:ea typeface="Calibri"/>
                <a:cs typeface="Calibri"/>
                <a:sym typeface="Calibri"/>
              </a:rPr>
              <a:t>N_VOTES</a:t>
            </a:r>
            <a:endParaRPr kumimoji="0" lang="ko-KR" altLang="en-US" sz="1200" b="0" i="0" u="none" strike="noStrike" cap="none" spc="0" normalizeH="0" baseline="0" dirty="0">
              <a:ln>
                <a:noFill/>
              </a:ln>
              <a:solidFill>
                <a:srgbClr val="FF0000"/>
              </a:solidFill>
              <a:effectLst/>
              <a:uFillTx/>
              <a:latin typeface="Calibri"/>
              <a:ea typeface="Calibri"/>
              <a:cs typeface="Calibri"/>
              <a:sym typeface="Calibri"/>
            </a:endParaRPr>
          </a:p>
        </p:txBody>
      </p:sp>
      <p:sp>
        <p:nvSpPr>
          <p:cNvPr id="19" name="TextBox 18">
            <a:extLst>
              <a:ext uri="{FF2B5EF4-FFF2-40B4-BE49-F238E27FC236}">
                <a16:creationId xmlns:a16="http://schemas.microsoft.com/office/drawing/2014/main" id="{805D28A4-62BF-4F9B-81F2-4A07D0068FB5}"/>
              </a:ext>
            </a:extLst>
          </p:cNvPr>
          <p:cNvSpPr txBox="1"/>
          <p:nvPr/>
        </p:nvSpPr>
        <p:spPr>
          <a:xfrm>
            <a:off x="9484705" y="2262631"/>
            <a:ext cx="146133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ko-KR" sz="1200" dirty="0" err="1">
                <a:solidFill>
                  <a:srgbClr val="FF0000"/>
                </a:solidFill>
              </a:rPr>
              <a:t>Expected_reliability</a:t>
            </a:r>
            <a:endParaRPr kumimoji="0" lang="ko-KR" altLang="en-US" sz="1200" b="0" i="0" u="none" strike="noStrike" cap="none" spc="0" normalizeH="0" baseline="0" dirty="0">
              <a:ln>
                <a:noFill/>
              </a:ln>
              <a:solidFill>
                <a:srgbClr val="FF0000"/>
              </a:solidFill>
              <a:effectLst/>
              <a:uFillTx/>
              <a:latin typeface="Calibri"/>
              <a:ea typeface="Calibri"/>
              <a:cs typeface="Calibri"/>
              <a:sym typeface="Calibri"/>
            </a:endParaRPr>
          </a:p>
        </p:txBody>
      </p:sp>
      <p:sp>
        <p:nvSpPr>
          <p:cNvPr id="20" name="TextBox 19">
            <a:extLst>
              <a:ext uri="{FF2B5EF4-FFF2-40B4-BE49-F238E27FC236}">
                <a16:creationId xmlns:a16="http://schemas.microsoft.com/office/drawing/2014/main" id="{7A4FB4FB-F318-464F-987F-D31FCB23AC80}"/>
              </a:ext>
            </a:extLst>
          </p:cNvPr>
          <p:cNvSpPr txBox="1"/>
          <p:nvPr/>
        </p:nvSpPr>
        <p:spPr>
          <a:xfrm>
            <a:off x="8845077" y="2548196"/>
            <a:ext cx="127925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ko-KR" sz="1200" dirty="0"/>
              <a:t>duration</a:t>
            </a:r>
            <a:endParaRPr kumimoji="0" lang="ko-KR" altLang="en-US" sz="12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1" name="TextBox 20">
            <a:extLst>
              <a:ext uri="{FF2B5EF4-FFF2-40B4-BE49-F238E27FC236}">
                <a16:creationId xmlns:a16="http://schemas.microsoft.com/office/drawing/2014/main" id="{21850BF7-5CFA-4A11-B9F6-C399A01F9186}"/>
              </a:ext>
            </a:extLst>
          </p:cNvPr>
          <p:cNvSpPr txBox="1"/>
          <p:nvPr/>
        </p:nvSpPr>
        <p:spPr>
          <a:xfrm>
            <a:off x="8447945" y="2916017"/>
            <a:ext cx="127925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ko-KR" sz="1200" dirty="0"/>
              <a:t>Episodes</a:t>
            </a:r>
            <a:endParaRPr kumimoji="0" lang="ko-KR" altLang="en-US" sz="12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2" name="TextBox 21">
            <a:extLst>
              <a:ext uri="{FF2B5EF4-FFF2-40B4-BE49-F238E27FC236}">
                <a16:creationId xmlns:a16="http://schemas.microsoft.com/office/drawing/2014/main" id="{5CBE42DD-0F91-427C-88E1-643904DEFBBF}"/>
              </a:ext>
            </a:extLst>
          </p:cNvPr>
          <p:cNvSpPr txBox="1"/>
          <p:nvPr/>
        </p:nvSpPr>
        <p:spPr>
          <a:xfrm>
            <a:off x="7720837" y="3190285"/>
            <a:ext cx="127925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ko-KR" sz="1200" dirty="0" err="1">
                <a:solidFill>
                  <a:srgbClr val="FF0000"/>
                </a:solidFill>
              </a:rPr>
              <a:t>rating_reliability</a:t>
            </a:r>
            <a:endParaRPr kumimoji="0" lang="ko-KR" altLang="en-US" sz="1200" b="0" i="0" u="none" strike="noStrike" cap="none" spc="0" normalizeH="0" baseline="0" dirty="0">
              <a:ln>
                <a:noFill/>
              </a:ln>
              <a:solidFill>
                <a:srgbClr val="FF0000"/>
              </a:solidFill>
              <a:effectLst/>
              <a:uFillTx/>
              <a:latin typeface="Calibri"/>
              <a:ea typeface="Calibri"/>
              <a:cs typeface="Calibri"/>
              <a:sym typeface="Calibri"/>
            </a:endParaRPr>
          </a:p>
        </p:txBody>
      </p:sp>
      <p:sp>
        <p:nvSpPr>
          <p:cNvPr id="23" name="TextBox 22">
            <a:extLst>
              <a:ext uri="{FF2B5EF4-FFF2-40B4-BE49-F238E27FC236}">
                <a16:creationId xmlns:a16="http://schemas.microsoft.com/office/drawing/2014/main" id="{73D9609E-C0B7-46C4-87BB-937B1AC3367D}"/>
              </a:ext>
            </a:extLst>
          </p:cNvPr>
          <p:cNvSpPr txBox="1"/>
          <p:nvPr/>
        </p:nvSpPr>
        <p:spPr>
          <a:xfrm>
            <a:off x="994036" y="2686694"/>
            <a:ext cx="50863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ko-KR" sz="1800" b="0" i="0" dirty="0">
                <a:solidFill>
                  <a:srgbClr val="222222"/>
                </a:solidFill>
                <a:effectLst/>
                <a:latin typeface="Arial" panose="020B0604020202020204" pitchFamily="34" charset="0"/>
              </a:rPr>
              <a:t>[6]</a:t>
            </a:r>
            <a:endParaRPr lang="ko-KR" altLang="en-US" dirty="0"/>
          </a:p>
        </p:txBody>
      </p:sp>
    </p:spTree>
    <p:extLst>
      <p:ext uri="{BB962C8B-B14F-4D97-AF65-F5344CB8AC3E}">
        <p14:creationId xmlns:p14="http://schemas.microsoft.com/office/powerpoint/2010/main" val="136756473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95" name="object 8"/>
          <p:cNvSpPr txBox="1"/>
          <p:nvPr/>
        </p:nvSpPr>
        <p:spPr>
          <a:xfrm>
            <a:off x="267608" y="260505"/>
            <a:ext cx="349612" cy="6771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5</a:t>
            </a:r>
            <a:endParaRPr dirty="0"/>
          </a:p>
        </p:txBody>
      </p:sp>
      <p:sp>
        <p:nvSpPr>
          <p:cNvPr id="96" name="Shape 96"/>
          <p:cNvSpPr txBox="1"/>
          <p:nvPr/>
        </p:nvSpPr>
        <p:spPr>
          <a:xfrm>
            <a:off x="617220" y="485169"/>
            <a:ext cx="1151595"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a:latin typeface="Carlito"/>
                <a:ea typeface="Carlito"/>
                <a:cs typeface="Carlito"/>
                <a:sym typeface="Carlito"/>
              </a:rPr>
              <a:t>Results</a:t>
            </a:r>
            <a:endParaRPr sz="3200" b="0" spc="-195" baseline="0" dirty="0">
              <a:latin typeface="Carlito"/>
              <a:ea typeface="Carlito"/>
              <a:cs typeface="Carlito"/>
              <a:sym typeface="Carlito"/>
            </a:endParaRPr>
          </a:p>
        </p:txBody>
      </p:sp>
      <p:sp>
        <p:nvSpPr>
          <p:cNvPr id="13" name="object 2">
            <a:extLst>
              <a:ext uri="{FF2B5EF4-FFF2-40B4-BE49-F238E27FC236}">
                <a16:creationId xmlns:a16="http://schemas.microsoft.com/office/drawing/2014/main" id="{1142E0AF-9FCB-46DD-958C-C6C055085CC8}"/>
              </a:ext>
            </a:extLst>
          </p:cNvPr>
          <p:cNvSpPr txBox="1"/>
          <p:nvPr/>
        </p:nvSpPr>
        <p:spPr>
          <a:xfrm>
            <a:off x="4937833" y="513138"/>
            <a:ext cx="2306806"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indent="12700">
              <a:tabLst>
                <a:tab pos="355600" algn="l"/>
              </a:tabLst>
              <a:defRPr sz="2400" spc="-5">
                <a:latin typeface="Times New Roman"/>
                <a:ea typeface="Times New Roman"/>
                <a:cs typeface="Times New Roman"/>
                <a:sym typeface="Times New Roman"/>
              </a:defRPr>
            </a:pPr>
            <a:r>
              <a:rPr lang="en-US" altLang="ko-KR" sz="1400" spc="-5" dirty="0">
                <a:latin typeface="Times New Roman"/>
                <a:cs typeface="Times New Roman"/>
              </a:rPr>
              <a:t>LEFT : Vector Space Model</a:t>
            </a:r>
          </a:p>
          <a:p>
            <a:pPr indent="12700">
              <a:tabLst>
                <a:tab pos="355600" algn="l"/>
              </a:tabLst>
              <a:defRPr sz="2400" spc="-5">
                <a:latin typeface="Times New Roman"/>
                <a:ea typeface="Times New Roman"/>
                <a:cs typeface="Times New Roman"/>
                <a:sym typeface="Times New Roman"/>
              </a:defRPr>
            </a:pPr>
            <a:r>
              <a:rPr lang="en-US" sz="1400" spc="-5" dirty="0">
                <a:latin typeface="Times New Roman"/>
                <a:cs typeface="Times New Roman"/>
              </a:rPr>
              <a:t>RIGHT : XGB Model</a:t>
            </a:r>
          </a:p>
        </p:txBody>
      </p:sp>
      <p:pic>
        <p:nvPicPr>
          <p:cNvPr id="6" name="그림 5">
            <a:extLst>
              <a:ext uri="{FF2B5EF4-FFF2-40B4-BE49-F238E27FC236}">
                <a16:creationId xmlns:a16="http://schemas.microsoft.com/office/drawing/2014/main" id="{12F8BBDD-AF9A-4722-B435-2B389FD856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413" y="1069943"/>
            <a:ext cx="5324685" cy="2707101"/>
          </a:xfrm>
          <a:prstGeom prst="rect">
            <a:avLst/>
          </a:prstGeom>
        </p:spPr>
      </p:pic>
      <p:pic>
        <p:nvPicPr>
          <p:cNvPr id="9" name="그림 8">
            <a:extLst>
              <a:ext uri="{FF2B5EF4-FFF2-40B4-BE49-F238E27FC236}">
                <a16:creationId xmlns:a16="http://schemas.microsoft.com/office/drawing/2014/main" id="{4194D6A8-E67D-4EC2-A890-FBA67040D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3011" y="1069943"/>
            <a:ext cx="5343203" cy="2707099"/>
          </a:xfrm>
          <a:prstGeom prst="rect">
            <a:avLst/>
          </a:prstGeom>
        </p:spPr>
      </p:pic>
      <p:pic>
        <p:nvPicPr>
          <p:cNvPr id="11" name="그림 10">
            <a:extLst>
              <a:ext uri="{FF2B5EF4-FFF2-40B4-BE49-F238E27FC236}">
                <a16:creationId xmlns:a16="http://schemas.microsoft.com/office/drawing/2014/main" id="{15F4055D-AFA0-474D-A543-3D88B61738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2413" y="3777047"/>
            <a:ext cx="5293815" cy="2707099"/>
          </a:xfrm>
          <a:prstGeom prst="rect">
            <a:avLst/>
          </a:prstGeom>
        </p:spPr>
      </p:pic>
      <p:sp>
        <p:nvSpPr>
          <p:cNvPr id="20" name="object 2">
            <a:extLst>
              <a:ext uri="{FF2B5EF4-FFF2-40B4-BE49-F238E27FC236}">
                <a16:creationId xmlns:a16="http://schemas.microsoft.com/office/drawing/2014/main" id="{0C70C487-BFF7-42F7-8A59-35B82B0DED67}"/>
              </a:ext>
            </a:extLst>
          </p:cNvPr>
          <p:cNvSpPr txBox="1"/>
          <p:nvPr/>
        </p:nvSpPr>
        <p:spPr>
          <a:xfrm>
            <a:off x="4148968" y="3943639"/>
            <a:ext cx="2306806"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indent="12700">
              <a:tabLst>
                <a:tab pos="355600" algn="l"/>
              </a:tabLst>
              <a:defRPr sz="2400" spc="-5">
                <a:latin typeface="Times New Roman"/>
                <a:ea typeface="Times New Roman"/>
                <a:cs typeface="Times New Roman"/>
                <a:sym typeface="Times New Roman"/>
              </a:defRPr>
            </a:pPr>
            <a:r>
              <a:rPr lang="en-US" altLang="ko-KR" sz="1400" spc="-5" dirty="0">
                <a:latin typeface="Times New Roman"/>
                <a:cs typeface="Times New Roman"/>
              </a:rPr>
              <a:t>MSE</a:t>
            </a:r>
          </a:p>
        </p:txBody>
      </p:sp>
      <p:sp>
        <p:nvSpPr>
          <p:cNvPr id="21" name="object 2">
            <a:extLst>
              <a:ext uri="{FF2B5EF4-FFF2-40B4-BE49-F238E27FC236}">
                <a16:creationId xmlns:a16="http://schemas.microsoft.com/office/drawing/2014/main" id="{1CF537EC-0663-413A-BB9D-356CFBFEEA0A}"/>
              </a:ext>
            </a:extLst>
          </p:cNvPr>
          <p:cNvSpPr txBox="1"/>
          <p:nvPr/>
        </p:nvSpPr>
        <p:spPr>
          <a:xfrm>
            <a:off x="4148968" y="1236540"/>
            <a:ext cx="2306806"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indent="12700">
              <a:tabLst>
                <a:tab pos="355600" algn="l"/>
              </a:tabLst>
              <a:defRPr sz="2400" spc="-5">
                <a:latin typeface="Times New Roman"/>
                <a:ea typeface="Times New Roman"/>
                <a:cs typeface="Times New Roman"/>
                <a:sym typeface="Times New Roman"/>
              </a:defRPr>
            </a:pPr>
            <a:r>
              <a:rPr lang="en-US" altLang="ko-KR" sz="1400" spc="-5" dirty="0">
                <a:latin typeface="Times New Roman"/>
                <a:cs typeface="Times New Roman"/>
              </a:rPr>
              <a:t>RMSE</a:t>
            </a:r>
          </a:p>
        </p:txBody>
      </p:sp>
      <p:sp>
        <p:nvSpPr>
          <p:cNvPr id="22" name="object 2">
            <a:extLst>
              <a:ext uri="{FF2B5EF4-FFF2-40B4-BE49-F238E27FC236}">
                <a16:creationId xmlns:a16="http://schemas.microsoft.com/office/drawing/2014/main" id="{FD8FB7C3-DEC2-4A36-9A69-83482A133746}"/>
              </a:ext>
            </a:extLst>
          </p:cNvPr>
          <p:cNvSpPr txBox="1"/>
          <p:nvPr/>
        </p:nvSpPr>
        <p:spPr>
          <a:xfrm>
            <a:off x="9346610" y="1236540"/>
            <a:ext cx="2306806"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indent="12700">
              <a:tabLst>
                <a:tab pos="355600" algn="l"/>
              </a:tabLst>
              <a:defRPr sz="2400" spc="-5">
                <a:latin typeface="Times New Roman"/>
                <a:ea typeface="Times New Roman"/>
                <a:cs typeface="Times New Roman"/>
                <a:sym typeface="Times New Roman"/>
              </a:defRPr>
            </a:pPr>
            <a:r>
              <a:rPr lang="en-US" altLang="ko-KR" sz="1400" spc="-5" dirty="0">
                <a:latin typeface="Times New Roman"/>
                <a:cs typeface="Times New Roman"/>
              </a:rPr>
              <a:t>MAE</a:t>
            </a:r>
          </a:p>
        </p:txBody>
      </p:sp>
      <p:pic>
        <p:nvPicPr>
          <p:cNvPr id="23" name="그림 22">
            <a:extLst>
              <a:ext uri="{FF2B5EF4-FFF2-40B4-BE49-F238E27FC236}">
                <a16:creationId xmlns:a16="http://schemas.microsoft.com/office/drawing/2014/main" id="{A8D5C073-9124-4628-B161-D5DCE0CF81D1}"/>
              </a:ext>
            </a:extLst>
          </p:cNvPr>
          <p:cNvPicPr>
            <a:picLocks noChangeAspect="1"/>
          </p:cNvPicPr>
          <p:nvPr/>
        </p:nvPicPr>
        <p:blipFill>
          <a:blip r:embed="rId6"/>
          <a:stretch>
            <a:fillRect/>
          </a:stretch>
        </p:blipFill>
        <p:spPr>
          <a:xfrm>
            <a:off x="5970071" y="3864768"/>
            <a:ext cx="3910795" cy="2512686"/>
          </a:xfrm>
          <a:prstGeom prst="rect">
            <a:avLst/>
          </a:prstGeom>
        </p:spPr>
      </p:pic>
      <p:pic>
        <p:nvPicPr>
          <p:cNvPr id="25" name="그림 24">
            <a:extLst>
              <a:ext uri="{FF2B5EF4-FFF2-40B4-BE49-F238E27FC236}">
                <a16:creationId xmlns:a16="http://schemas.microsoft.com/office/drawing/2014/main" id="{AA1EF25F-0B41-40A5-962A-2FCA8CD3C0C4}"/>
              </a:ext>
            </a:extLst>
          </p:cNvPr>
          <p:cNvPicPr>
            <a:picLocks noChangeAspect="1"/>
          </p:cNvPicPr>
          <p:nvPr/>
        </p:nvPicPr>
        <p:blipFill>
          <a:blip r:embed="rId7"/>
          <a:stretch>
            <a:fillRect/>
          </a:stretch>
        </p:blipFill>
        <p:spPr>
          <a:xfrm>
            <a:off x="10051281" y="4626874"/>
            <a:ext cx="1890169" cy="590678"/>
          </a:xfrm>
          <a:prstGeom prst="rect">
            <a:avLst/>
          </a:prstGeom>
        </p:spPr>
      </p:pic>
      <p:pic>
        <p:nvPicPr>
          <p:cNvPr id="27" name="그림 26">
            <a:extLst>
              <a:ext uri="{FF2B5EF4-FFF2-40B4-BE49-F238E27FC236}">
                <a16:creationId xmlns:a16="http://schemas.microsoft.com/office/drawing/2014/main" id="{B8A53B91-041C-4FA5-986C-A58C73140336}"/>
              </a:ext>
            </a:extLst>
          </p:cNvPr>
          <p:cNvPicPr>
            <a:picLocks noChangeAspect="1"/>
          </p:cNvPicPr>
          <p:nvPr/>
        </p:nvPicPr>
        <p:blipFill>
          <a:blip r:embed="rId8"/>
          <a:stretch>
            <a:fillRect/>
          </a:stretch>
        </p:blipFill>
        <p:spPr>
          <a:xfrm>
            <a:off x="10026658" y="5294630"/>
            <a:ext cx="1914792" cy="685896"/>
          </a:xfrm>
          <a:prstGeom prst="rect">
            <a:avLst/>
          </a:prstGeom>
        </p:spPr>
      </p:pic>
      <p:pic>
        <p:nvPicPr>
          <p:cNvPr id="29" name="그림 28">
            <a:extLst>
              <a:ext uri="{FF2B5EF4-FFF2-40B4-BE49-F238E27FC236}">
                <a16:creationId xmlns:a16="http://schemas.microsoft.com/office/drawing/2014/main" id="{2A72B40A-13F3-4CAA-977C-E3DB72720598}"/>
              </a:ext>
            </a:extLst>
          </p:cNvPr>
          <p:cNvPicPr>
            <a:picLocks noChangeAspect="1"/>
          </p:cNvPicPr>
          <p:nvPr/>
        </p:nvPicPr>
        <p:blipFill>
          <a:blip r:embed="rId9"/>
          <a:stretch>
            <a:fillRect/>
          </a:stretch>
        </p:blipFill>
        <p:spPr>
          <a:xfrm>
            <a:off x="10026658" y="3864768"/>
            <a:ext cx="1829055" cy="762106"/>
          </a:xfrm>
          <a:prstGeom prst="rect">
            <a:avLst/>
          </a:prstGeom>
        </p:spPr>
      </p:pic>
    </p:spTree>
    <p:extLst>
      <p:ext uri="{BB962C8B-B14F-4D97-AF65-F5344CB8AC3E}">
        <p14:creationId xmlns:p14="http://schemas.microsoft.com/office/powerpoint/2010/main" val="317011517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96" name="Shape 96"/>
          <p:cNvSpPr txBox="1"/>
          <p:nvPr/>
        </p:nvSpPr>
        <p:spPr>
          <a:xfrm>
            <a:off x="617220" y="485169"/>
            <a:ext cx="1439175"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altLang="ko-KR" sz="3200" b="0" spc="-195" baseline="0" dirty="0">
                <a:latin typeface="Carlito"/>
                <a:ea typeface="Carlito"/>
                <a:cs typeface="Carlito"/>
                <a:sym typeface="Carlito"/>
              </a:rPr>
              <a:t>Contents</a:t>
            </a:r>
          </a:p>
        </p:txBody>
      </p:sp>
      <p:sp>
        <p:nvSpPr>
          <p:cNvPr id="97" name="object 2"/>
          <p:cNvSpPr txBox="1"/>
          <p:nvPr/>
        </p:nvSpPr>
        <p:spPr>
          <a:xfrm>
            <a:off x="2123966" y="1714428"/>
            <a:ext cx="7535860" cy="3429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355600" indent="-342900" algn="ctr">
              <a:spcBef>
                <a:spcPts val="100"/>
              </a:spcBef>
              <a:buSzPct val="100000"/>
              <a:buAutoNum type="arabicPeriod"/>
              <a:tabLst>
                <a:tab pos="355600" algn="l"/>
              </a:tabLst>
              <a:defRPr sz="2400">
                <a:latin typeface="Times New Roman"/>
                <a:ea typeface="Times New Roman"/>
                <a:cs typeface="Times New Roman"/>
                <a:sym typeface="Times New Roman"/>
              </a:defRPr>
            </a:pPr>
            <a:r>
              <a:rPr dirty="0"/>
              <a:t>Introduction</a:t>
            </a:r>
            <a:r>
              <a:rPr lang="en-US" dirty="0"/>
              <a:t> </a:t>
            </a:r>
            <a:r>
              <a:rPr lang="en-US" altLang="ko-KR" dirty="0"/>
              <a:t> </a:t>
            </a:r>
            <a:endParaRPr dirty="0"/>
          </a:p>
          <a:p>
            <a:pPr marL="355600" indent="-342900" algn="ctr">
              <a:spcBef>
                <a:spcPts val="100"/>
              </a:spcBef>
              <a:buSzPct val="100000"/>
              <a:buAutoNum type="arabicPeriod"/>
              <a:tabLst>
                <a:tab pos="355600" algn="l"/>
              </a:tabLst>
              <a:defRPr sz="2600">
                <a:latin typeface="Times New Roman"/>
                <a:ea typeface="Times New Roman"/>
                <a:cs typeface="Times New Roman"/>
                <a:sym typeface="Times New Roman"/>
              </a:defRPr>
            </a:pPr>
            <a:endParaRPr dirty="0"/>
          </a:p>
          <a:p>
            <a:pPr marL="355600" indent="-342900" algn="ctr">
              <a:buSzPct val="100000"/>
              <a:buAutoNum type="arabicPeriod" startAt="2"/>
              <a:tabLst>
                <a:tab pos="355600" algn="l"/>
              </a:tabLst>
              <a:defRPr sz="2400">
                <a:latin typeface="Times New Roman"/>
                <a:ea typeface="Times New Roman"/>
                <a:cs typeface="Times New Roman"/>
                <a:sym typeface="Times New Roman"/>
              </a:defRPr>
            </a:pPr>
            <a:r>
              <a:rPr lang="en-US" dirty="0"/>
              <a:t>Method </a:t>
            </a:r>
            <a:endParaRPr dirty="0"/>
          </a:p>
          <a:p>
            <a:pPr indent="12700" algn="ctr">
              <a:tabLst>
                <a:tab pos="355600" algn="l"/>
              </a:tabLst>
              <a:defRPr sz="2600">
                <a:latin typeface="Times New Roman"/>
                <a:ea typeface="Times New Roman"/>
                <a:cs typeface="Times New Roman"/>
                <a:sym typeface="Times New Roman"/>
              </a:defRPr>
            </a:pPr>
            <a:endParaRPr dirty="0"/>
          </a:p>
          <a:p>
            <a:pPr indent="12700" algn="ctr">
              <a:tabLst>
                <a:tab pos="355600" algn="l"/>
              </a:tabLst>
              <a:defRPr sz="2600">
                <a:latin typeface="Times New Roman"/>
                <a:ea typeface="Times New Roman"/>
                <a:cs typeface="Times New Roman"/>
                <a:sym typeface="Times New Roman"/>
              </a:defRPr>
            </a:pPr>
            <a:r>
              <a:rPr dirty="0"/>
              <a:t>3. </a:t>
            </a:r>
            <a:r>
              <a:rPr lang="en-US" dirty="0"/>
              <a:t>Data p</a:t>
            </a:r>
            <a:r>
              <a:rPr lang="en-US" sz="2400" dirty="0"/>
              <a:t>re-processing </a:t>
            </a:r>
            <a:endParaRPr sz="2400" dirty="0"/>
          </a:p>
          <a:p>
            <a:pPr algn="ctr">
              <a:defRPr sz="2600">
                <a:latin typeface="Times New Roman"/>
                <a:ea typeface="Times New Roman"/>
                <a:cs typeface="Times New Roman"/>
                <a:sym typeface="Times New Roman"/>
              </a:defRPr>
            </a:pPr>
            <a:endParaRPr sz="2400" dirty="0"/>
          </a:p>
          <a:p>
            <a:pPr indent="12700" algn="ctr">
              <a:tabLst>
                <a:tab pos="355600" algn="l"/>
              </a:tabLst>
              <a:defRPr sz="2400" spc="-5">
                <a:latin typeface="Times New Roman"/>
                <a:ea typeface="Times New Roman"/>
                <a:cs typeface="Times New Roman"/>
                <a:sym typeface="Times New Roman"/>
              </a:defRPr>
            </a:pPr>
            <a:r>
              <a:rPr dirty="0"/>
              <a:t>4. </a:t>
            </a:r>
            <a:r>
              <a:rPr lang="en-US" dirty="0"/>
              <a:t>Implementation</a:t>
            </a:r>
            <a:br>
              <a:rPr dirty="0"/>
            </a:br>
            <a:br>
              <a:rPr dirty="0"/>
            </a:br>
            <a:r>
              <a:rPr dirty="0"/>
              <a:t>5. </a:t>
            </a:r>
            <a:r>
              <a:rPr lang="en-US" dirty="0"/>
              <a:t>Results and </a:t>
            </a:r>
            <a:r>
              <a:rPr dirty="0"/>
              <a:t>Conclusion</a:t>
            </a:r>
          </a:p>
        </p:txBody>
      </p:sp>
    </p:spTree>
    <p:extLst>
      <p:ext uri="{BB962C8B-B14F-4D97-AF65-F5344CB8AC3E}">
        <p14:creationId xmlns:p14="http://schemas.microsoft.com/office/powerpoint/2010/main" val="207119193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95" name="object 8"/>
          <p:cNvSpPr txBox="1"/>
          <p:nvPr/>
        </p:nvSpPr>
        <p:spPr>
          <a:xfrm>
            <a:off x="267608" y="260505"/>
            <a:ext cx="349612" cy="6771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5</a:t>
            </a:r>
            <a:endParaRPr dirty="0"/>
          </a:p>
        </p:txBody>
      </p:sp>
      <p:sp>
        <p:nvSpPr>
          <p:cNvPr id="96" name="Shape 96"/>
          <p:cNvSpPr txBox="1"/>
          <p:nvPr/>
        </p:nvSpPr>
        <p:spPr>
          <a:xfrm>
            <a:off x="617220" y="485169"/>
            <a:ext cx="1704952"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a:latin typeface="Carlito"/>
                <a:ea typeface="Carlito"/>
                <a:cs typeface="Carlito"/>
                <a:sym typeface="Carlito"/>
              </a:rPr>
              <a:t>Conclusion</a:t>
            </a:r>
            <a:endParaRPr sz="3200" b="0" spc="-195" baseline="0" dirty="0">
              <a:latin typeface="Carlito"/>
              <a:ea typeface="Carlito"/>
              <a:cs typeface="Carlito"/>
              <a:sym typeface="Carlito"/>
            </a:endParaRPr>
          </a:p>
        </p:txBody>
      </p:sp>
      <p:sp>
        <p:nvSpPr>
          <p:cNvPr id="16" name="object 3">
            <a:extLst>
              <a:ext uri="{FF2B5EF4-FFF2-40B4-BE49-F238E27FC236}">
                <a16:creationId xmlns:a16="http://schemas.microsoft.com/office/drawing/2014/main" id="{6556C770-1FBE-4B56-9EBC-6DD0EC5EA979}"/>
              </a:ext>
            </a:extLst>
          </p:cNvPr>
          <p:cNvSpPr txBox="1"/>
          <p:nvPr/>
        </p:nvSpPr>
        <p:spPr>
          <a:xfrm>
            <a:off x="307698" y="2693084"/>
            <a:ext cx="11815240" cy="2243563"/>
          </a:xfrm>
          <a:prstGeom prst="rect">
            <a:avLst/>
          </a:prstGeom>
        </p:spPr>
        <p:txBody>
          <a:bodyPr vert="horz" wrap="square" lIns="0" tIns="12065" rIns="0" bIns="0" rtlCol="0">
            <a:spAutoFit/>
          </a:bodyPr>
          <a:lstStyle/>
          <a:p>
            <a:pPr marL="469900" indent="-457200">
              <a:spcBef>
                <a:spcPts val="95"/>
              </a:spcBef>
              <a:buSzPct val="79545"/>
              <a:buFontTx/>
              <a:buChar char="►"/>
              <a:tabLst>
                <a:tab pos="469265" algn="l"/>
                <a:tab pos="469900" algn="l"/>
              </a:tabLst>
            </a:pPr>
            <a:r>
              <a:rPr lang="en-US" sz="2000" dirty="0">
                <a:solidFill>
                  <a:srgbClr val="00B050"/>
                </a:solidFill>
                <a:latin typeface="Times New Roman"/>
                <a:cs typeface="Times New Roman"/>
              </a:rPr>
              <a:t>XGB</a:t>
            </a:r>
            <a:r>
              <a:rPr lang="ko-KR" altLang="en-US" sz="2000" dirty="0">
                <a:solidFill>
                  <a:srgbClr val="00B050"/>
                </a:solidFill>
                <a:latin typeface="Times New Roman"/>
                <a:cs typeface="Times New Roman"/>
              </a:rPr>
              <a:t> </a:t>
            </a:r>
            <a:r>
              <a:rPr lang="en-US" altLang="ko-KR" sz="2000" dirty="0">
                <a:solidFill>
                  <a:srgbClr val="00B050"/>
                </a:solidFill>
                <a:latin typeface="Times New Roman"/>
                <a:cs typeface="Times New Roman"/>
              </a:rPr>
              <a:t>outperform</a:t>
            </a:r>
          </a:p>
          <a:p>
            <a:pPr marL="12700">
              <a:spcBef>
                <a:spcPts val="95"/>
              </a:spcBef>
              <a:buSzPct val="79545"/>
              <a:tabLst>
                <a:tab pos="469265" algn="l"/>
                <a:tab pos="469900" algn="l"/>
              </a:tabLst>
            </a:pPr>
            <a:r>
              <a:rPr lang="en-US" altLang="ko-KR" sz="2000" dirty="0">
                <a:latin typeface="Times New Roman"/>
                <a:cs typeface="Times New Roman"/>
              </a:rPr>
              <a:t>	</a:t>
            </a:r>
          </a:p>
          <a:p>
            <a:pPr marL="12700">
              <a:spcBef>
                <a:spcPts val="95"/>
              </a:spcBef>
              <a:buSzPct val="79545"/>
              <a:tabLst>
                <a:tab pos="469265" algn="l"/>
                <a:tab pos="469900" algn="l"/>
              </a:tabLst>
            </a:pPr>
            <a:r>
              <a:rPr lang="en-US" altLang="ko-KR" sz="2000" dirty="0">
                <a:latin typeface="Times New Roman"/>
                <a:cs typeface="Times New Roman"/>
              </a:rPr>
              <a:t>	</a:t>
            </a:r>
            <a:r>
              <a:rPr lang="en-US" altLang="ko-KR" sz="2000" b="0" i="0" dirty="0">
                <a:solidFill>
                  <a:srgbClr val="000000"/>
                </a:solidFill>
                <a:effectLst/>
                <a:latin typeface="Times New Roman" panose="02020603050405020304" pitchFamily="18" charset="0"/>
                <a:cs typeface="Times New Roman" panose="02020603050405020304" pitchFamily="18" charset="0"/>
              </a:rPr>
              <a:t>The Vector-space model uses only genre and synopsis, while the XGB uses all features.</a:t>
            </a:r>
          </a:p>
          <a:p>
            <a:pPr marL="12700">
              <a:spcBef>
                <a:spcPts val="95"/>
              </a:spcBef>
              <a:buSzPct val="79545"/>
              <a:tabLst>
                <a:tab pos="469265" algn="l"/>
                <a:tab pos="469900" algn="l"/>
              </a:tabLst>
            </a:pPr>
            <a:r>
              <a:rPr lang="en-US" altLang="ko-KR" sz="2000" b="0" i="0" dirty="0">
                <a:solidFill>
                  <a:srgbClr val="000000"/>
                </a:solidFill>
                <a:effectLst/>
                <a:latin typeface="Times New Roman" panose="02020603050405020304" pitchFamily="18" charset="0"/>
                <a:cs typeface="Times New Roman" panose="02020603050405020304" pitchFamily="18" charset="0"/>
              </a:rPr>
              <a:t>	We use only 100 words out of 30,000 words fo</a:t>
            </a:r>
            <a:r>
              <a:rPr lang="en-US" altLang="ko-KR" sz="2000" dirty="0">
                <a:latin typeface="Times New Roman" panose="02020603050405020304" pitchFamily="18" charset="0"/>
                <a:cs typeface="Times New Roman" panose="02020603050405020304" pitchFamily="18" charset="0"/>
              </a:rPr>
              <a:t>r synopsis</a:t>
            </a:r>
            <a:r>
              <a:rPr lang="en-US" altLang="ko-KR" sz="2000" b="0" i="0" dirty="0">
                <a:solidFill>
                  <a:srgbClr val="000000"/>
                </a:solidFill>
                <a:effectLst/>
                <a:latin typeface="Times New Roman" panose="02020603050405020304" pitchFamily="18" charset="0"/>
                <a:cs typeface="Times New Roman" panose="02020603050405020304" pitchFamily="18" charset="0"/>
              </a:rPr>
              <a:t>.</a:t>
            </a:r>
          </a:p>
          <a:p>
            <a:pPr marL="12700">
              <a:spcBef>
                <a:spcPts val="95"/>
              </a:spcBef>
              <a:buSzPct val="79545"/>
              <a:tabLst>
                <a:tab pos="469265" algn="l"/>
                <a:tab pos="469900" algn="l"/>
              </a:tabLst>
            </a:pPr>
            <a:endParaRPr lang="en-US" altLang="ko-KR" sz="2000" b="0" i="0" dirty="0">
              <a:solidFill>
                <a:srgbClr val="000000"/>
              </a:solidFill>
              <a:effectLst/>
              <a:latin typeface="Times New Roman" panose="02020603050405020304" pitchFamily="18" charset="0"/>
              <a:cs typeface="Times New Roman" panose="02020603050405020304" pitchFamily="18" charset="0"/>
            </a:endParaRPr>
          </a:p>
          <a:p>
            <a:pPr marL="12700">
              <a:spcBef>
                <a:spcPts val="95"/>
              </a:spcBef>
              <a:buSzPct val="79545"/>
              <a:tabLst>
                <a:tab pos="469265" algn="l"/>
                <a:tab pos="469900" algn="l"/>
              </a:tabLst>
            </a:pPr>
            <a:r>
              <a:rPr lang="en-US" altLang="ko-KR" sz="2000" dirty="0">
                <a:latin typeface="Times New Roman" panose="02020603050405020304" pitchFamily="18" charset="0"/>
                <a:cs typeface="Times New Roman" panose="02020603050405020304" pitchFamily="18" charset="0"/>
              </a:rPr>
              <a:t>	The feature that influenced the results the most is ‘</a:t>
            </a:r>
            <a:r>
              <a:rPr lang="en-US" altLang="ko-KR" sz="2000" dirty="0">
                <a:solidFill>
                  <a:srgbClr val="FF0000"/>
                </a:solidFill>
                <a:latin typeface="Times New Roman" panose="02020603050405020304" pitchFamily="18" charset="0"/>
                <a:cs typeface="Times New Roman" panose="02020603050405020304" pitchFamily="18" charset="0"/>
              </a:rPr>
              <a:t>Ranked</a:t>
            </a:r>
            <a:r>
              <a:rPr lang="en-US" altLang="ko-KR" sz="2000" dirty="0">
                <a:latin typeface="Times New Roman" panose="02020603050405020304" pitchFamily="18" charset="0"/>
                <a:cs typeface="Times New Roman" panose="02020603050405020304" pitchFamily="18" charset="0"/>
              </a:rPr>
              <a:t>’ feature.</a:t>
            </a:r>
          </a:p>
          <a:p>
            <a:pPr marL="12700">
              <a:spcBef>
                <a:spcPts val="95"/>
              </a:spcBef>
              <a:buSzPct val="79545"/>
              <a:tabLst>
                <a:tab pos="469265" algn="l"/>
                <a:tab pos="469900" algn="l"/>
              </a:tabLst>
            </a:pPr>
            <a:r>
              <a:rPr lang="en-US" altLang="ko-KR" sz="2000" dirty="0">
                <a:latin typeface="Times New Roman" panose="02020603050405020304" pitchFamily="18" charset="0"/>
                <a:cs typeface="Times New Roman" panose="02020603050405020304" pitchFamily="18" charset="0"/>
              </a:rPr>
              <a:t>	Because vector-space model didn’t use features include ‘</a:t>
            </a:r>
            <a:r>
              <a:rPr lang="en-US" altLang="ko-KR" sz="2000" dirty="0">
                <a:solidFill>
                  <a:srgbClr val="FF0000"/>
                </a:solidFill>
                <a:latin typeface="Times New Roman" panose="02020603050405020304" pitchFamily="18" charset="0"/>
                <a:cs typeface="Times New Roman" panose="02020603050405020304" pitchFamily="18" charset="0"/>
              </a:rPr>
              <a:t>Ranked</a:t>
            </a:r>
            <a:r>
              <a:rPr lang="en-US" altLang="ko-KR" sz="2000" dirty="0">
                <a:latin typeface="Times New Roman" panose="02020603050405020304" pitchFamily="18" charset="0"/>
                <a:cs typeface="Times New Roman" panose="02020603050405020304" pitchFamily="18" charset="0"/>
              </a:rPr>
              <a:t>’, XGB performs better</a:t>
            </a:r>
            <a:endParaRPr lang="en-US" altLang="ko-KR" sz="2000" dirty="0">
              <a:latin typeface="Times New Roman"/>
              <a:cs typeface="Times New Roman"/>
            </a:endParaRPr>
          </a:p>
        </p:txBody>
      </p:sp>
      <p:pic>
        <p:nvPicPr>
          <p:cNvPr id="3" name="그림 2">
            <a:extLst>
              <a:ext uri="{FF2B5EF4-FFF2-40B4-BE49-F238E27FC236}">
                <a16:creationId xmlns:a16="http://schemas.microsoft.com/office/drawing/2014/main" id="{2D649184-7D57-46DF-83A5-F6A36C1A8402}"/>
              </a:ext>
            </a:extLst>
          </p:cNvPr>
          <p:cNvPicPr>
            <a:picLocks noChangeAspect="1"/>
          </p:cNvPicPr>
          <p:nvPr/>
        </p:nvPicPr>
        <p:blipFill>
          <a:blip r:embed="rId3"/>
          <a:stretch>
            <a:fillRect/>
          </a:stretch>
        </p:blipFill>
        <p:spPr>
          <a:xfrm>
            <a:off x="513222" y="1246321"/>
            <a:ext cx="11156028" cy="1270386"/>
          </a:xfrm>
          <a:prstGeom prst="rect">
            <a:avLst/>
          </a:prstGeom>
        </p:spPr>
      </p:pic>
    </p:spTree>
    <p:extLst>
      <p:ext uri="{BB962C8B-B14F-4D97-AF65-F5344CB8AC3E}">
        <p14:creationId xmlns:p14="http://schemas.microsoft.com/office/powerpoint/2010/main" val="392785314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96" name="Shape 96"/>
          <p:cNvSpPr txBox="1"/>
          <p:nvPr/>
        </p:nvSpPr>
        <p:spPr>
          <a:xfrm>
            <a:off x="617220" y="485169"/>
            <a:ext cx="1600116"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a:latin typeface="Carlito"/>
                <a:ea typeface="Carlito"/>
                <a:cs typeface="Carlito"/>
                <a:sym typeface="Carlito"/>
              </a:rPr>
              <a:t>Reference</a:t>
            </a:r>
            <a:endParaRPr sz="3200" b="0" spc="-195" baseline="0" dirty="0">
              <a:latin typeface="Carlito"/>
              <a:ea typeface="Carlito"/>
              <a:cs typeface="Carlito"/>
              <a:sym typeface="Carlito"/>
            </a:endParaRPr>
          </a:p>
        </p:txBody>
      </p:sp>
      <p:sp>
        <p:nvSpPr>
          <p:cNvPr id="5" name="object 2">
            <a:extLst>
              <a:ext uri="{FF2B5EF4-FFF2-40B4-BE49-F238E27FC236}">
                <a16:creationId xmlns:a16="http://schemas.microsoft.com/office/drawing/2014/main" id="{E228C0E1-85BB-4F09-95EC-3D0BD5E23726}"/>
              </a:ext>
            </a:extLst>
          </p:cNvPr>
          <p:cNvSpPr txBox="1"/>
          <p:nvPr/>
        </p:nvSpPr>
        <p:spPr>
          <a:xfrm>
            <a:off x="453107" y="1204610"/>
            <a:ext cx="11241587" cy="49859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a:solidFill>
                  <a:srgbClr val="4C5267"/>
                </a:solidFill>
                <a:latin typeface="Poppins"/>
                <a:ea typeface="Poppins"/>
                <a:cs typeface="Poppins"/>
                <a:sym typeface="Poppins"/>
              </a:defRPr>
            </a:pPr>
            <a:r>
              <a:rPr lang="en-US" altLang="ko-KR" b="0" i="0" dirty="0">
                <a:solidFill>
                  <a:srgbClr val="222222"/>
                </a:solidFill>
                <a:effectLst/>
                <a:latin typeface="Arial" panose="020B0604020202020204" pitchFamily="34" charset="0"/>
              </a:rPr>
              <a:t>[1] Resnick, Paul, and Hal R. Varian. "Recommender systems." </a:t>
            </a:r>
            <a:r>
              <a:rPr lang="en-US" altLang="ko-KR" b="0" i="1" dirty="0">
                <a:solidFill>
                  <a:srgbClr val="222222"/>
                </a:solidFill>
                <a:effectLst/>
                <a:latin typeface="Arial" panose="020B0604020202020204" pitchFamily="34" charset="0"/>
              </a:rPr>
              <a:t>Communications of the ACM</a:t>
            </a:r>
            <a:r>
              <a:rPr lang="en-US" altLang="ko-KR" b="0" i="0" dirty="0">
                <a:solidFill>
                  <a:srgbClr val="222222"/>
                </a:solidFill>
                <a:effectLst/>
                <a:latin typeface="Arial" panose="020B0604020202020204" pitchFamily="34" charset="0"/>
              </a:rPr>
              <a:t> 40.3 (1997): 56-58.</a:t>
            </a:r>
          </a:p>
          <a:p>
            <a:pPr>
              <a:defRPr>
                <a:solidFill>
                  <a:srgbClr val="4C5267"/>
                </a:solidFill>
                <a:latin typeface="Poppins"/>
                <a:ea typeface="Poppins"/>
                <a:cs typeface="Poppins"/>
                <a:sym typeface="Poppins"/>
              </a:defRPr>
            </a:pPr>
            <a:endParaRPr lang="en-US" altLang="ko-KR" dirty="0">
              <a:solidFill>
                <a:srgbClr val="222222"/>
              </a:solidFill>
              <a:latin typeface="Arial" panose="020B0604020202020204" pitchFamily="34" charset="0"/>
            </a:endParaRPr>
          </a:p>
          <a:p>
            <a:pPr>
              <a:defRPr>
                <a:solidFill>
                  <a:srgbClr val="4C5267"/>
                </a:solidFill>
                <a:latin typeface="Poppins"/>
                <a:ea typeface="Poppins"/>
                <a:cs typeface="Poppins"/>
                <a:sym typeface="Poppins"/>
              </a:defRPr>
            </a:pPr>
            <a:r>
              <a:rPr lang="en-US" altLang="ko-KR" b="0" i="0" dirty="0">
                <a:solidFill>
                  <a:srgbClr val="222222"/>
                </a:solidFill>
                <a:effectLst/>
                <a:latin typeface="Arial" panose="020B0604020202020204" pitchFamily="34" charset="0"/>
              </a:rPr>
              <a:t>[2] </a:t>
            </a:r>
            <a:r>
              <a:rPr lang="en-US" altLang="ko-KR" b="0" i="0" dirty="0" err="1">
                <a:solidFill>
                  <a:srgbClr val="222222"/>
                </a:solidFill>
                <a:effectLst/>
                <a:latin typeface="Arial" panose="020B0604020202020204" pitchFamily="34" charset="0"/>
              </a:rPr>
              <a:t>Pazzani</a:t>
            </a:r>
            <a:r>
              <a:rPr lang="en-US" altLang="ko-KR" b="0" i="0" dirty="0">
                <a:solidFill>
                  <a:srgbClr val="222222"/>
                </a:solidFill>
                <a:effectLst/>
                <a:latin typeface="Arial" panose="020B0604020202020204" pitchFamily="34" charset="0"/>
              </a:rPr>
              <a:t>, Michael J., and Daniel </a:t>
            </a:r>
            <a:r>
              <a:rPr lang="en-US" altLang="ko-KR" b="0" i="0" dirty="0" err="1">
                <a:solidFill>
                  <a:srgbClr val="222222"/>
                </a:solidFill>
                <a:effectLst/>
                <a:latin typeface="Arial" panose="020B0604020202020204" pitchFamily="34" charset="0"/>
              </a:rPr>
              <a:t>Billsus</a:t>
            </a:r>
            <a:r>
              <a:rPr lang="en-US" altLang="ko-KR" b="0" i="0" dirty="0">
                <a:solidFill>
                  <a:srgbClr val="222222"/>
                </a:solidFill>
                <a:effectLst/>
                <a:latin typeface="Arial" panose="020B0604020202020204" pitchFamily="34" charset="0"/>
              </a:rPr>
              <a:t>. "Content-based recommendation systems." </a:t>
            </a:r>
            <a:r>
              <a:rPr lang="en-US" altLang="ko-KR" b="0" i="1" dirty="0">
                <a:solidFill>
                  <a:srgbClr val="222222"/>
                </a:solidFill>
                <a:effectLst/>
                <a:latin typeface="Arial" panose="020B0604020202020204" pitchFamily="34" charset="0"/>
              </a:rPr>
              <a:t>The adaptive web</a:t>
            </a:r>
            <a:r>
              <a:rPr lang="en-US" altLang="ko-KR" b="0" i="0" dirty="0">
                <a:solidFill>
                  <a:srgbClr val="222222"/>
                </a:solidFill>
                <a:effectLst/>
                <a:latin typeface="Arial" panose="020B0604020202020204" pitchFamily="34" charset="0"/>
              </a:rPr>
              <a:t>. Springer, Berlin, Heidelberg, 2007. 325-341.</a:t>
            </a:r>
          </a:p>
          <a:p>
            <a:pPr>
              <a:defRPr>
                <a:solidFill>
                  <a:srgbClr val="4C5267"/>
                </a:solidFill>
                <a:latin typeface="Poppins"/>
                <a:ea typeface="Poppins"/>
                <a:cs typeface="Poppins"/>
                <a:sym typeface="Poppins"/>
              </a:defRPr>
            </a:pPr>
            <a:endParaRPr lang="en-US" altLang="ko-KR" b="0" i="0" dirty="0">
              <a:solidFill>
                <a:srgbClr val="222222"/>
              </a:solidFill>
              <a:effectLst/>
              <a:latin typeface="Arial" panose="020B0604020202020204" pitchFamily="34" charset="0"/>
            </a:endParaRPr>
          </a:p>
          <a:p>
            <a:pPr>
              <a:defRPr>
                <a:solidFill>
                  <a:srgbClr val="4C5267"/>
                </a:solidFill>
                <a:latin typeface="Poppins"/>
                <a:ea typeface="Poppins"/>
                <a:cs typeface="Poppins"/>
                <a:sym typeface="Poppins"/>
              </a:defRPr>
            </a:pPr>
            <a:r>
              <a:rPr lang="en-US" altLang="ko-KR" dirty="0">
                <a:solidFill>
                  <a:srgbClr val="222222"/>
                </a:solidFill>
                <a:latin typeface="Arial" panose="020B0604020202020204" pitchFamily="34" charset="0"/>
              </a:rPr>
              <a:t>[3] Salton, Gerard, Anita Wong, and Chung-Shu Yang. "A vector space model for automatic indexing." </a:t>
            </a:r>
            <a:r>
              <a:rPr lang="en-US" altLang="ko-KR" i="1" dirty="0">
                <a:solidFill>
                  <a:srgbClr val="222222"/>
                </a:solidFill>
                <a:latin typeface="Arial" panose="020B0604020202020204" pitchFamily="34" charset="0"/>
              </a:rPr>
              <a:t>Communications of the ACM</a:t>
            </a:r>
            <a:r>
              <a:rPr lang="en-US" altLang="ko-KR" dirty="0">
                <a:solidFill>
                  <a:srgbClr val="222222"/>
                </a:solidFill>
                <a:latin typeface="Arial" panose="020B0604020202020204" pitchFamily="34" charset="0"/>
              </a:rPr>
              <a:t> 18.11 (1975): 613-620.</a:t>
            </a:r>
          </a:p>
          <a:p>
            <a:pPr>
              <a:defRPr>
                <a:solidFill>
                  <a:srgbClr val="4C5267"/>
                </a:solidFill>
                <a:latin typeface="Poppins"/>
                <a:ea typeface="Poppins"/>
                <a:cs typeface="Poppins"/>
                <a:sym typeface="Poppins"/>
              </a:defRPr>
            </a:pPr>
            <a:endParaRPr lang="en-US" altLang="ko-KR" b="0" i="0" dirty="0">
              <a:solidFill>
                <a:srgbClr val="222222"/>
              </a:solidFill>
              <a:effectLst/>
              <a:latin typeface="Arial" panose="020B0604020202020204" pitchFamily="34" charset="0"/>
            </a:endParaRPr>
          </a:p>
          <a:p>
            <a:pPr>
              <a:defRPr>
                <a:solidFill>
                  <a:srgbClr val="4C5267"/>
                </a:solidFill>
                <a:latin typeface="Poppins"/>
                <a:ea typeface="Poppins"/>
                <a:cs typeface="Poppins"/>
                <a:sym typeface="Poppins"/>
              </a:defRPr>
            </a:pPr>
            <a:r>
              <a:rPr lang="en-US" altLang="ko-KR" b="0" i="0" dirty="0">
                <a:solidFill>
                  <a:srgbClr val="222222"/>
                </a:solidFill>
                <a:effectLst/>
                <a:latin typeface="Arial" panose="020B0604020202020204" pitchFamily="34" charset="0"/>
              </a:rPr>
              <a:t>[4]Chen, Tianqi, and Carlos </a:t>
            </a:r>
            <a:r>
              <a:rPr lang="en-US" altLang="ko-KR" b="0" i="0" dirty="0" err="1">
                <a:solidFill>
                  <a:srgbClr val="222222"/>
                </a:solidFill>
                <a:effectLst/>
                <a:latin typeface="Arial" panose="020B0604020202020204" pitchFamily="34" charset="0"/>
              </a:rPr>
              <a:t>Guestrin</a:t>
            </a:r>
            <a:r>
              <a:rPr lang="en-US" altLang="ko-KR" b="0" i="0" dirty="0">
                <a:solidFill>
                  <a:srgbClr val="222222"/>
                </a:solidFill>
                <a:effectLst/>
                <a:latin typeface="Arial" panose="020B0604020202020204" pitchFamily="34" charset="0"/>
              </a:rPr>
              <a:t>. "</a:t>
            </a:r>
            <a:r>
              <a:rPr lang="en-US" altLang="ko-KR" b="0" i="0" dirty="0" err="1">
                <a:solidFill>
                  <a:srgbClr val="222222"/>
                </a:solidFill>
                <a:effectLst/>
                <a:latin typeface="Arial" panose="020B0604020202020204" pitchFamily="34" charset="0"/>
              </a:rPr>
              <a:t>XGBoost</a:t>
            </a:r>
            <a:r>
              <a:rPr lang="en-US" altLang="ko-KR" b="0" i="0" dirty="0">
                <a:solidFill>
                  <a:srgbClr val="222222"/>
                </a:solidFill>
                <a:effectLst/>
                <a:latin typeface="Arial" panose="020B0604020202020204" pitchFamily="34" charset="0"/>
              </a:rPr>
              <a:t>: A scalable tree boosting system." </a:t>
            </a:r>
            <a:r>
              <a:rPr lang="en-US" altLang="ko-KR" b="0" i="1" dirty="0">
                <a:solidFill>
                  <a:srgbClr val="222222"/>
                </a:solidFill>
                <a:effectLst/>
                <a:latin typeface="Arial" panose="020B0604020202020204" pitchFamily="34" charset="0"/>
              </a:rPr>
              <a:t>Proceedings of the 22nd </a:t>
            </a:r>
            <a:r>
              <a:rPr lang="en-US" altLang="ko-KR" b="0" i="1" dirty="0" err="1">
                <a:solidFill>
                  <a:srgbClr val="222222"/>
                </a:solidFill>
                <a:effectLst/>
                <a:latin typeface="Arial" panose="020B0604020202020204" pitchFamily="34" charset="0"/>
              </a:rPr>
              <a:t>acm</a:t>
            </a:r>
            <a:r>
              <a:rPr lang="en-US" altLang="ko-KR" b="0" i="1" dirty="0">
                <a:solidFill>
                  <a:srgbClr val="222222"/>
                </a:solidFill>
                <a:effectLst/>
                <a:latin typeface="Arial" panose="020B0604020202020204" pitchFamily="34" charset="0"/>
              </a:rPr>
              <a:t> </a:t>
            </a:r>
            <a:r>
              <a:rPr lang="en-US" altLang="ko-KR" b="0" i="1" dirty="0" err="1">
                <a:solidFill>
                  <a:srgbClr val="222222"/>
                </a:solidFill>
                <a:effectLst/>
                <a:latin typeface="Arial" panose="020B0604020202020204" pitchFamily="34" charset="0"/>
              </a:rPr>
              <a:t>sigkdd</a:t>
            </a:r>
            <a:r>
              <a:rPr lang="en-US" altLang="ko-KR" b="0" i="1" dirty="0">
                <a:solidFill>
                  <a:srgbClr val="222222"/>
                </a:solidFill>
                <a:effectLst/>
                <a:latin typeface="Arial" panose="020B0604020202020204" pitchFamily="34" charset="0"/>
              </a:rPr>
              <a:t> international conference on knowledge discovery and data mining</a:t>
            </a:r>
            <a:r>
              <a:rPr lang="en-US" altLang="ko-KR" b="0" i="0" dirty="0">
                <a:solidFill>
                  <a:srgbClr val="222222"/>
                </a:solidFill>
                <a:effectLst/>
                <a:latin typeface="Arial" panose="020B0604020202020204" pitchFamily="34" charset="0"/>
              </a:rPr>
              <a:t>. 2016.</a:t>
            </a:r>
          </a:p>
          <a:p>
            <a:pPr>
              <a:defRPr>
                <a:solidFill>
                  <a:srgbClr val="4C5267"/>
                </a:solidFill>
                <a:latin typeface="Poppins"/>
                <a:ea typeface="Poppins"/>
                <a:cs typeface="Poppins"/>
                <a:sym typeface="Poppins"/>
              </a:defRPr>
            </a:pPr>
            <a:endParaRPr lang="en-US" altLang="ko-KR" b="0" i="0" dirty="0">
              <a:solidFill>
                <a:srgbClr val="222222"/>
              </a:solidFill>
              <a:effectLst/>
              <a:latin typeface="Arial" panose="020B0604020202020204" pitchFamily="34" charset="0"/>
            </a:endParaRPr>
          </a:p>
          <a:p>
            <a:pPr>
              <a:defRPr>
                <a:solidFill>
                  <a:srgbClr val="4C5267"/>
                </a:solidFill>
                <a:latin typeface="Poppins"/>
                <a:ea typeface="Poppins"/>
                <a:cs typeface="Poppins"/>
                <a:sym typeface="Poppins"/>
              </a:defRPr>
            </a:pPr>
            <a:r>
              <a:rPr lang="en-US" altLang="ko-KR" spc="-5" dirty="0">
                <a:solidFill>
                  <a:srgbClr val="222222"/>
                </a:solidFill>
                <a:latin typeface="Arial" panose="020B0604020202020204" pitchFamily="34" charset="0"/>
                <a:cs typeface="Times New Roman"/>
                <a:sym typeface="맑은 고딕"/>
              </a:rPr>
              <a:t>[5] </a:t>
            </a:r>
            <a:r>
              <a:rPr lang="en-US" altLang="ko-KR" spc="-5" dirty="0">
                <a:solidFill>
                  <a:srgbClr val="222222"/>
                </a:solidFill>
                <a:latin typeface="Arial" panose="020B0604020202020204" pitchFamily="34" charset="0"/>
                <a:cs typeface="Times New Roman"/>
                <a:sym typeface="맑은 고딕"/>
                <a:hlinkClick r:id="rId3"/>
              </a:rPr>
              <a:t>https://docs.aws.amazon.com/sagemaker/latest/dg/sagemaker-dg.pdf#xgboost-HowItWorks</a:t>
            </a:r>
            <a:endParaRPr lang="en-US" altLang="ko-KR" spc="-5" dirty="0">
              <a:solidFill>
                <a:srgbClr val="222222"/>
              </a:solidFill>
              <a:latin typeface="Arial" panose="020B0604020202020204" pitchFamily="34" charset="0"/>
              <a:cs typeface="Times New Roman"/>
              <a:sym typeface="맑은 고딕"/>
            </a:endParaRPr>
          </a:p>
          <a:p>
            <a:pPr>
              <a:defRPr>
                <a:solidFill>
                  <a:srgbClr val="4C5267"/>
                </a:solidFill>
                <a:latin typeface="Poppins"/>
                <a:ea typeface="Poppins"/>
                <a:cs typeface="Poppins"/>
                <a:sym typeface="Poppins"/>
              </a:defRPr>
            </a:pPr>
            <a:endParaRPr lang="en-US" altLang="ko-KR" spc="-5" dirty="0">
              <a:solidFill>
                <a:srgbClr val="222222"/>
              </a:solidFill>
              <a:latin typeface="Arial" panose="020B0604020202020204" pitchFamily="34" charset="0"/>
              <a:cs typeface="Times New Roman"/>
              <a:sym typeface="맑은 고딕"/>
            </a:endParaRPr>
          </a:p>
          <a:p>
            <a:pPr>
              <a:defRPr>
                <a:solidFill>
                  <a:srgbClr val="4C5267"/>
                </a:solidFill>
                <a:latin typeface="Poppins"/>
                <a:ea typeface="Poppins"/>
                <a:cs typeface="Poppins"/>
                <a:sym typeface="Poppins"/>
              </a:defRPr>
            </a:pPr>
            <a:r>
              <a:rPr lang="en-US" altLang="ko-KR" spc="-5" dirty="0">
                <a:solidFill>
                  <a:srgbClr val="222222"/>
                </a:solidFill>
                <a:latin typeface="Arial" panose="020B0604020202020204" pitchFamily="34" charset="0"/>
                <a:cs typeface="Times New Roman"/>
                <a:sym typeface="맑은 고딕"/>
              </a:rPr>
              <a:t>[6] </a:t>
            </a:r>
            <a:r>
              <a:rPr lang="en-US" altLang="ko-KR" spc="-5" dirty="0">
                <a:solidFill>
                  <a:srgbClr val="222222"/>
                </a:solidFill>
                <a:latin typeface="Arial" panose="020B0604020202020204" pitchFamily="34" charset="0"/>
                <a:cs typeface="Times New Roman"/>
                <a:sym typeface="맑은 고딕"/>
                <a:hlinkClick r:id="rId4"/>
              </a:rPr>
              <a:t>https://xgboost.readthedocs.io/en/latest/parameter.html</a:t>
            </a:r>
            <a:endParaRPr lang="en-US" altLang="ko-KR" spc="-5" dirty="0">
              <a:solidFill>
                <a:srgbClr val="222222"/>
              </a:solidFill>
              <a:latin typeface="Arial" panose="020B0604020202020204" pitchFamily="34" charset="0"/>
              <a:cs typeface="Times New Roman"/>
              <a:sym typeface="맑은 고딕"/>
            </a:endParaRPr>
          </a:p>
          <a:p>
            <a:pPr>
              <a:defRPr>
                <a:solidFill>
                  <a:srgbClr val="4C5267"/>
                </a:solidFill>
                <a:latin typeface="Poppins"/>
                <a:ea typeface="Poppins"/>
                <a:cs typeface="Poppins"/>
                <a:sym typeface="Poppins"/>
              </a:defRPr>
            </a:pPr>
            <a:endParaRPr lang="en-US" altLang="ko-KR" spc="-5" dirty="0">
              <a:solidFill>
                <a:srgbClr val="222222"/>
              </a:solidFill>
              <a:latin typeface="Arial" panose="020B0604020202020204" pitchFamily="34" charset="0"/>
              <a:cs typeface="Times New Roman"/>
              <a:sym typeface="맑은 고딕"/>
            </a:endParaRPr>
          </a:p>
          <a:p>
            <a:pPr>
              <a:defRPr>
                <a:solidFill>
                  <a:srgbClr val="4C5267"/>
                </a:solidFill>
                <a:latin typeface="Poppins"/>
                <a:ea typeface="Poppins"/>
                <a:cs typeface="Poppins"/>
                <a:sym typeface="Poppins"/>
              </a:defRPr>
            </a:pPr>
            <a:r>
              <a:rPr lang="en-US" altLang="ko-KR" b="0" i="0" dirty="0">
                <a:solidFill>
                  <a:srgbClr val="222222"/>
                </a:solidFill>
                <a:effectLst/>
                <a:latin typeface="Arial" panose="020B0604020202020204" pitchFamily="34" charset="0"/>
              </a:rPr>
              <a:t>[7]Akiba, Takuya, et al. "</a:t>
            </a:r>
            <a:r>
              <a:rPr lang="en-US" altLang="ko-KR" b="0" i="0" dirty="0" err="1">
                <a:solidFill>
                  <a:srgbClr val="222222"/>
                </a:solidFill>
                <a:effectLst/>
                <a:latin typeface="Arial" panose="020B0604020202020204" pitchFamily="34" charset="0"/>
              </a:rPr>
              <a:t>Optuna</a:t>
            </a:r>
            <a:r>
              <a:rPr lang="en-US" altLang="ko-KR" b="0" i="0" dirty="0">
                <a:solidFill>
                  <a:srgbClr val="222222"/>
                </a:solidFill>
                <a:effectLst/>
                <a:latin typeface="Arial" panose="020B0604020202020204" pitchFamily="34" charset="0"/>
              </a:rPr>
              <a:t>: A next-generation hyperparameter optimization framework." </a:t>
            </a:r>
            <a:r>
              <a:rPr lang="en-US" altLang="ko-KR" b="0" i="1" dirty="0">
                <a:solidFill>
                  <a:srgbClr val="222222"/>
                </a:solidFill>
                <a:effectLst/>
                <a:latin typeface="Arial" panose="020B0604020202020204" pitchFamily="34" charset="0"/>
              </a:rPr>
              <a:t>Proceedings of the 25th ACM SIGKDD international conference on knowledge discovery &amp; data mining</a:t>
            </a:r>
            <a:r>
              <a:rPr lang="en-US" altLang="ko-KR" b="0" i="0" dirty="0">
                <a:solidFill>
                  <a:srgbClr val="222222"/>
                </a:solidFill>
                <a:effectLst/>
                <a:latin typeface="Arial" panose="020B0604020202020204" pitchFamily="34" charset="0"/>
              </a:rPr>
              <a:t>. 2019.</a:t>
            </a:r>
            <a:endParaRPr lang="en-US" altLang="ko-KR" spc="-5" dirty="0">
              <a:solidFill>
                <a:srgbClr val="222222"/>
              </a:solidFill>
              <a:latin typeface="Arial" panose="020B0604020202020204" pitchFamily="34" charset="0"/>
              <a:cs typeface="Times New Roman"/>
              <a:sym typeface="맑은 고딕"/>
            </a:endParaRPr>
          </a:p>
        </p:txBody>
      </p:sp>
    </p:spTree>
    <p:extLst>
      <p:ext uri="{BB962C8B-B14F-4D97-AF65-F5344CB8AC3E}">
        <p14:creationId xmlns:p14="http://schemas.microsoft.com/office/powerpoint/2010/main" val="348752454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제목 1"/>
          <p:cNvSpPr txBox="1">
            <a:spLocks noGrp="1"/>
          </p:cNvSpPr>
          <p:nvPr>
            <p:ph type="title"/>
          </p:nvPr>
        </p:nvSpPr>
        <p:spPr>
          <a:xfrm>
            <a:off x="3551563" y="2209800"/>
            <a:ext cx="5448301" cy="848995"/>
          </a:xfrm>
          <a:prstGeom prst="rect">
            <a:avLst/>
          </a:prstGeom>
        </p:spPr>
        <p:txBody>
          <a:bodyPr>
            <a:normAutofit/>
          </a:bodyPr>
          <a:lstStyle>
            <a:lvl1pPr algn="ctr">
              <a:defRPr b="1" i="1">
                <a:latin typeface="Times New Roman"/>
                <a:ea typeface="Times New Roman"/>
                <a:cs typeface="Times New Roman"/>
                <a:sym typeface="Times New Roman"/>
              </a:defRPr>
            </a:lvl1pPr>
          </a:lstStyle>
          <a:p>
            <a:r>
              <a:rPr lang="en-US" dirty="0"/>
              <a:t>Thank you</a:t>
            </a:r>
            <a:endParaRPr dirty="0"/>
          </a:p>
        </p:txBody>
      </p:sp>
    </p:spTree>
    <p:extLst>
      <p:ext uri="{BB962C8B-B14F-4D97-AF65-F5344CB8AC3E}">
        <p14:creationId xmlns:p14="http://schemas.microsoft.com/office/powerpoint/2010/main" val="400753466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제목 1"/>
          <p:cNvSpPr txBox="1">
            <a:spLocks noGrp="1"/>
          </p:cNvSpPr>
          <p:nvPr>
            <p:ph type="title"/>
          </p:nvPr>
        </p:nvSpPr>
        <p:spPr>
          <a:xfrm>
            <a:off x="3551563" y="2209800"/>
            <a:ext cx="5448301" cy="848995"/>
          </a:xfrm>
          <a:prstGeom prst="rect">
            <a:avLst/>
          </a:prstGeom>
        </p:spPr>
        <p:txBody>
          <a:bodyPr>
            <a:normAutofit/>
          </a:bodyPr>
          <a:lstStyle>
            <a:lvl1pPr algn="ctr">
              <a:defRPr b="1" i="1">
                <a:latin typeface="Times New Roman"/>
                <a:ea typeface="Times New Roman"/>
                <a:cs typeface="Times New Roman"/>
                <a:sym typeface="Times New Roman"/>
              </a:defRPr>
            </a:lvl1pPr>
          </a:lstStyle>
          <a:p>
            <a:r>
              <a:rPr lang="en-US" dirty="0"/>
              <a:t>Q&amp;A</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95" name="object 8"/>
          <p:cNvSpPr txBox="1"/>
          <p:nvPr/>
        </p:nvSpPr>
        <p:spPr>
          <a:xfrm>
            <a:off x="267608" y="260505"/>
            <a:ext cx="349612" cy="677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1</a:t>
            </a:r>
            <a:endParaRPr dirty="0"/>
          </a:p>
        </p:txBody>
      </p:sp>
      <p:sp>
        <p:nvSpPr>
          <p:cNvPr id="96" name="Shape 96"/>
          <p:cNvSpPr txBox="1"/>
          <p:nvPr/>
        </p:nvSpPr>
        <p:spPr>
          <a:xfrm>
            <a:off x="617219" y="485169"/>
            <a:ext cx="6937663"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a:latin typeface="Carlito"/>
                <a:ea typeface="Carlito"/>
                <a:cs typeface="Carlito"/>
                <a:sym typeface="Carlito"/>
              </a:rPr>
              <a:t>Introduction</a:t>
            </a:r>
            <a:endParaRPr sz="3200" b="0" spc="-195" baseline="0" dirty="0">
              <a:latin typeface="Carlito"/>
              <a:ea typeface="Carlito"/>
              <a:cs typeface="Carlito"/>
              <a:sym typeface="Carlito"/>
            </a:endParaRPr>
          </a:p>
        </p:txBody>
      </p:sp>
      <p:sp>
        <p:nvSpPr>
          <p:cNvPr id="97" name="object 2"/>
          <p:cNvSpPr txBox="1"/>
          <p:nvPr/>
        </p:nvSpPr>
        <p:spPr>
          <a:xfrm>
            <a:off x="6641432" y="1437547"/>
            <a:ext cx="5432075"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r>
              <a:rPr lang="en-US" altLang="ko-KR" sz="2000" b="1" spc="-5" dirty="0">
                <a:latin typeface="Times New Roman"/>
                <a:cs typeface="Times New Roman"/>
              </a:rPr>
              <a:t>Content-based recommendation on animations</a:t>
            </a:r>
            <a:r>
              <a:rPr lang="en-US" altLang="ko-KR" sz="2000" b="0" i="0" dirty="0">
                <a:solidFill>
                  <a:srgbClr val="222222"/>
                </a:solidFill>
                <a:effectLst/>
                <a:latin typeface="Arial" panose="020B0604020202020204" pitchFamily="34" charset="0"/>
              </a:rPr>
              <a:t> [2] </a:t>
            </a:r>
            <a:endParaRPr lang="en-US" altLang="ko-KR" sz="2000" b="1" spc="-5" dirty="0">
              <a:latin typeface="Times New Roman"/>
              <a:cs typeface="Times New Roman"/>
            </a:endParaRPr>
          </a:p>
          <a:p>
            <a:pPr marL="342900" indent="-342900" algn="just">
              <a:buFont typeface="Arial" panose="020B0604020202020204" pitchFamily="34" charset="0"/>
              <a:buChar char="•"/>
            </a:pPr>
            <a:r>
              <a:rPr lang="en-US" altLang="ko-KR" sz="2000" spc="-5" dirty="0">
                <a:latin typeface="Times New Roman"/>
                <a:cs typeface="Times New Roman"/>
              </a:rPr>
              <a:t>Content analysis + User preference analysis</a:t>
            </a:r>
          </a:p>
          <a:p>
            <a:pPr marL="342900" indent="-342900" algn="just">
              <a:buFont typeface="Arial" panose="020B0604020202020204" pitchFamily="34" charset="0"/>
              <a:buChar char="•"/>
            </a:pPr>
            <a:r>
              <a:rPr lang="en-US" altLang="ko-KR" sz="2000" b="1" spc="-5" dirty="0">
                <a:solidFill>
                  <a:srgbClr val="4774AB"/>
                </a:solidFill>
                <a:latin typeface="Times New Roman"/>
                <a:cs typeface="Times New Roman"/>
              </a:rPr>
              <a:t>User-independent</a:t>
            </a:r>
            <a:r>
              <a:rPr lang="en-US" altLang="ko-KR" sz="2000" spc="-5" dirty="0">
                <a:solidFill>
                  <a:srgbClr val="4774AB"/>
                </a:solidFill>
                <a:latin typeface="Times New Roman"/>
                <a:cs typeface="Times New Roman"/>
              </a:rPr>
              <a:t> </a:t>
            </a:r>
            <a:r>
              <a:rPr lang="en-US" altLang="ko-KR" sz="2000" b="1" spc="-5" dirty="0">
                <a:solidFill>
                  <a:srgbClr val="4774AB"/>
                </a:solidFill>
                <a:latin typeface="Times New Roman"/>
                <a:cs typeface="Times New Roman"/>
              </a:rPr>
              <a:t>recommendations</a:t>
            </a:r>
            <a:endParaRPr sz="2000" b="1" dirty="0">
              <a:solidFill>
                <a:srgbClr val="4774AB"/>
              </a:solidFill>
            </a:endParaRPr>
          </a:p>
        </p:txBody>
      </p:sp>
      <p:pic>
        <p:nvPicPr>
          <p:cNvPr id="3" name="그림 2">
            <a:extLst>
              <a:ext uri="{FF2B5EF4-FFF2-40B4-BE49-F238E27FC236}">
                <a16:creationId xmlns:a16="http://schemas.microsoft.com/office/drawing/2014/main" id="{9FD83DEC-67E1-4CC0-9079-2C3D050EFC8C}"/>
              </a:ext>
            </a:extLst>
          </p:cNvPr>
          <p:cNvPicPr>
            <a:picLocks noChangeAspect="1"/>
          </p:cNvPicPr>
          <p:nvPr/>
        </p:nvPicPr>
        <p:blipFill>
          <a:blip r:embed="rId3"/>
          <a:stretch>
            <a:fillRect/>
          </a:stretch>
        </p:blipFill>
        <p:spPr>
          <a:xfrm>
            <a:off x="6814255" y="2851861"/>
            <a:ext cx="4639322" cy="2943636"/>
          </a:xfrm>
          <a:prstGeom prst="rect">
            <a:avLst/>
          </a:prstGeom>
        </p:spPr>
      </p:pic>
      <p:sp>
        <p:nvSpPr>
          <p:cNvPr id="18" name="object 2">
            <a:extLst>
              <a:ext uri="{FF2B5EF4-FFF2-40B4-BE49-F238E27FC236}">
                <a16:creationId xmlns:a16="http://schemas.microsoft.com/office/drawing/2014/main" id="{E5EDC7CF-D7E5-48CD-A5C1-A93A3D59495F}"/>
              </a:ext>
            </a:extLst>
          </p:cNvPr>
          <p:cNvSpPr txBox="1"/>
          <p:nvPr/>
        </p:nvSpPr>
        <p:spPr>
          <a:xfrm>
            <a:off x="665662" y="1437547"/>
            <a:ext cx="526691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r>
              <a:rPr lang="en-US" altLang="ko-KR" sz="2000" b="1" spc="-5" dirty="0">
                <a:latin typeface="Times New Roman"/>
                <a:cs typeface="Times New Roman"/>
              </a:rPr>
              <a:t>Recommender system</a:t>
            </a:r>
            <a:r>
              <a:rPr lang="en-US" altLang="ko-KR" sz="2000" b="0" i="0" dirty="0">
                <a:solidFill>
                  <a:srgbClr val="222222"/>
                </a:solidFill>
                <a:effectLst/>
                <a:latin typeface="Arial" panose="020B0604020202020204" pitchFamily="34" charset="0"/>
              </a:rPr>
              <a:t> [1] </a:t>
            </a:r>
            <a:endParaRPr lang="en-US" altLang="ko-KR" sz="2000" spc="-5" dirty="0">
              <a:latin typeface="Times New Roman"/>
              <a:cs typeface="Times New Roman"/>
            </a:endParaRPr>
          </a:p>
          <a:p>
            <a:pPr marL="285750" indent="-285750" algn="just">
              <a:buFont typeface="Arial" panose="020B0604020202020204" pitchFamily="34" charset="0"/>
              <a:buChar char="•"/>
            </a:pPr>
            <a:r>
              <a:rPr lang="en-US" altLang="ko-KR" sz="2000" spc="-5" dirty="0">
                <a:latin typeface="Times New Roman"/>
                <a:cs typeface="Times New Roman"/>
              </a:rPr>
              <a:t>Information filtering system that seeks to </a:t>
            </a:r>
            <a:r>
              <a:rPr lang="en-US" altLang="ko-KR" sz="2000" b="1" spc="-5" dirty="0">
                <a:solidFill>
                  <a:srgbClr val="4774AB"/>
                </a:solidFill>
                <a:latin typeface="Times New Roman"/>
                <a:cs typeface="Times New Roman"/>
              </a:rPr>
              <a:t>predict the rating</a:t>
            </a:r>
            <a:r>
              <a:rPr lang="en-US" altLang="ko-KR" sz="2000" spc="-5" dirty="0">
                <a:latin typeface="Times New Roman"/>
                <a:cs typeface="Times New Roman"/>
              </a:rPr>
              <a:t> a user would give to an item</a:t>
            </a:r>
          </a:p>
        </p:txBody>
      </p:sp>
      <p:grpSp>
        <p:nvGrpSpPr>
          <p:cNvPr id="19" name="그룹 18">
            <a:extLst>
              <a:ext uri="{FF2B5EF4-FFF2-40B4-BE49-F238E27FC236}">
                <a16:creationId xmlns:a16="http://schemas.microsoft.com/office/drawing/2014/main" id="{B1243C7E-F9E8-40BB-A110-91EA01D3BFDC}"/>
              </a:ext>
            </a:extLst>
          </p:cNvPr>
          <p:cNvGrpSpPr/>
          <p:nvPr/>
        </p:nvGrpSpPr>
        <p:grpSpPr>
          <a:xfrm>
            <a:off x="1089061" y="3109066"/>
            <a:ext cx="4216766" cy="2429226"/>
            <a:chOff x="3318553" y="3778586"/>
            <a:chExt cx="4216766" cy="2429226"/>
          </a:xfrm>
        </p:grpSpPr>
        <p:grpSp>
          <p:nvGrpSpPr>
            <p:cNvPr id="20" name="그룹 19">
              <a:extLst>
                <a:ext uri="{FF2B5EF4-FFF2-40B4-BE49-F238E27FC236}">
                  <a16:creationId xmlns:a16="http://schemas.microsoft.com/office/drawing/2014/main" id="{7CFE6CB7-CA48-4AC3-8C60-4A2B17CBE585}"/>
                </a:ext>
              </a:extLst>
            </p:cNvPr>
            <p:cNvGrpSpPr/>
            <p:nvPr/>
          </p:nvGrpSpPr>
          <p:grpSpPr>
            <a:xfrm>
              <a:off x="3433065" y="5003294"/>
              <a:ext cx="2628486" cy="1204518"/>
              <a:chOff x="4180304" y="9865951"/>
              <a:chExt cx="4676704" cy="2143126"/>
            </a:xfrm>
          </p:grpSpPr>
          <p:pic>
            <p:nvPicPr>
              <p:cNvPr id="26" name="그림 25">
                <a:extLst>
                  <a:ext uri="{FF2B5EF4-FFF2-40B4-BE49-F238E27FC236}">
                    <a16:creationId xmlns:a16="http://schemas.microsoft.com/office/drawing/2014/main" id="{2C97EA54-7BD2-468D-9536-3A39C6AC5057}"/>
                  </a:ext>
                </a:extLst>
              </p:cNvPr>
              <p:cNvPicPr>
                <a:picLocks noChangeAspect="1"/>
              </p:cNvPicPr>
              <p:nvPr/>
            </p:nvPicPr>
            <p:blipFill>
              <a:blip r:embed="rId4"/>
              <a:stretch>
                <a:fillRect/>
              </a:stretch>
            </p:blipFill>
            <p:spPr>
              <a:xfrm>
                <a:off x="6713883" y="9865951"/>
                <a:ext cx="2143125" cy="2143124"/>
              </a:xfrm>
              <a:prstGeom prst="rect">
                <a:avLst/>
              </a:prstGeom>
            </p:spPr>
          </p:pic>
          <p:pic>
            <p:nvPicPr>
              <p:cNvPr id="27" name="그림 26">
                <a:extLst>
                  <a:ext uri="{FF2B5EF4-FFF2-40B4-BE49-F238E27FC236}">
                    <a16:creationId xmlns:a16="http://schemas.microsoft.com/office/drawing/2014/main" id="{C1899224-DB8E-4DDE-A3AF-13A9C769956E}"/>
                  </a:ext>
                </a:extLst>
              </p:cNvPr>
              <p:cNvPicPr>
                <a:picLocks noChangeAspect="1"/>
              </p:cNvPicPr>
              <p:nvPr/>
            </p:nvPicPr>
            <p:blipFill>
              <a:blip r:embed="rId5"/>
              <a:stretch>
                <a:fillRect/>
              </a:stretch>
            </p:blipFill>
            <p:spPr>
              <a:xfrm>
                <a:off x="4180304" y="9865952"/>
                <a:ext cx="2143125" cy="2143125"/>
              </a:xfrm>
              <a:prstGeom prst="rect">
                <a:avLst/>
              </a:prstGeom>
            </p:spPr>
          </p:pic>
        </p:grpSp>
        <p:grpSp>
          <p:nvGrpSpPr>
            <p:cNvPr id="21" name="그룹 20">
              <a:extLst>
                <a:ext uri="{FF2B5EF4-FFF2-40B4-BE49-F238E27FC236}">
                  <a16:creationId xmlns:a16="http://schemas.microsoft.com/office/drawing/2014/main" id="{3824A0CF-BD51-4626-9D39-D34D5F9A5DB9}"/>
                </a:ext>
              </a:extLst>
            </p:cNvPr>
            <p:cNvGrpSpPr/>
            <p:nvPr/>
          </p:nvGrpSpPr>
          <p:grpSpPr>
            <a:xfrm>
              <a:off x="3318553" y="3778586"/>
              <a:ext cx="4216766" cy="2232753"/>
              <a:chOff x="3318553" y="3778586"/>
              <a:chExt cx="4216766" cy="2232753"/>
            </a:xfrm>
          </p:grpSpPr>
          <p:pic>
            <p:nvPicPr>
              <p:cNvPr id="22" name="Picture 2" descr="Listening is everything - Spotify">
                <a:extLst>
                  <a:ext uri="{FF2B5EF4-FFF2-40B4-BE49-F238E27FC236}">
                    <a16:creationId xmlns:a16="http://schemas.microsoft.com/office/drawing/2014/main" id="{B2D57C76-9D56-4411-90A4-816B89CF37F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02745" y="5311738"/>
                <a:ext cx="1332574" cy="6996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New Logo and Identity for Melon by Daylight | Identity logo, Logos, Identity">
                <a:extLst>
                  <a:ext uri="{FF2B5EF4-FFF2-40B4-BE49-F238E27FC236}">
                    <a16:creationId xmlns:a16="http://schemas.microsoft.com/office/drawing/2014/main" id="{395BBC18-7154-4C97-B8A3-E8AD126D948E}"/>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6599" t="13371" r="6505" b="10172"/>
              <a:stretch/>
            </p:blipFill>
            <p:spPr bwMode="auto">
              <a:xfrm>
                <a:off x="3318553" y="3798777"/>
                <a:ext cx="1397286" cy="120451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a:extLst>
                  <a:ext uri="{FF2B5EF4-FFF2-40B4-BE49-F238E27FC236}">
                    <a16:creationId xmlns:a16="http://schemas.microsoft.com/office/drawing/2014/main" id="{92A5EECD-7DA9-4970-AE4A-333AF60235D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13975" y="3814227"/>
                <a:ext cx="885438" cy="8854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TikTok - 그 시작은 틱톡">
                <a:extLst>
                  <a:ext uri="{FF2B5EF4-FFF2-40B4-BE49-F238E27FC236}">
                    <a16:creationId xmlns:a16="http://schemas.microsoft.com/office/drawing/2014/main" id="{69C5BD6A-AFE0-46EB-94DE-D9910D3006A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92588" y="3778586"/>
                <a:ext cx="1050491" cy="1049090"/>
              </a:xfrm>
              <a:prstGeom prst="rect">
                <a:avLst/>
              </a:prstGeom>
              <a:noFill/>
              <a:extLst>
                <a:ext uri="{909E8E84-426E-40DD-AFC4-6F175D3DCCD1}">
                  <a14:hiddenFill xmlns:a14="http://schemas.microsoft.com/office/drawing/2010/main">
                    <a:solidFill>
                      <a:srgbClr val="FFFFFF"/>
                    </a:solidFill>
                  </a14:hiddenFill>
                </a:ext>
              </a:extLst>
            </p:spPr>
          </p:pic>
        </p:gr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95" name="object 8"/>
          <p:cNvSpPr txBox="1"/>
          <p:nvPr/>
        </p:nvSpPr>
        <p:spPr>
          <a:xfrm>
            <a:off x="267608" y="260505"/>
            <a:ext cx="349612" cy="677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2</a:t>
            </a:r>
            <a:endParaRPr dirty="0"/>
          </a:p>
        </p:txBody>
      </p:sp>
      <p:sp>
        <p:nvSpPr>
          <p:cNvPr id="96" name="Shape 96"/>
          <p:cNvSpPr txBox="1"/>
          <p:nvPr/>
        </p:nvSpPr>
        <p:spPr>
          <a:xfrm>
            <a:off x="617220" y="485169"/>
            <a:ext cx="1390443"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a:latin typeface="Carlito"/>
                <a:ea typeface="Carlito"/>
                <a:cs typeface="Carlito"/>
                <a:sym typeface="Carlito"/>
              </a:rPr>
              <a:t>Method </a:t>
            </a:r>
            <a:endParaRPr sz="3200" b="0" spc="-195" baseline="0" dirty="0">
              <a:latin typeface="Carlito"/>
              <a:ea typeface="Carlito"/>
              <a:cs typeface="Carlito"/>
              <a:sym typeface="Carlito"/>
            </a:endParaRPr>
          </a:p>
        </p:txBody>
      </p:sp>
      <p:grpSp>
        <p:nvGrpSpPr>
          <p:cNvPr id="5" name="그룹 4">
            <a:extLst>
              <a:ext uri="{FF2B5EF4-FFF2-40B4-BE49-F238E27FC236}">
                <a16:creationId xmlns:a16="http://schemas.microsoft.com/office/drawing/2014/main" id="{938FFF5C-C05A-4470-AEEB-6109327A48AE}"/>
              </a:ext>
            </a:extLst>
          </p:cNvPr>
          <p:cNvGrpSpPr/>
          <p:nvPr/>
        </p:nvGrpSpPr>
        <p:grpSpPr>
          <a:xfrm>
            <a:off x="5202110" y="1163851"/>
            <a:ext cx="6840349" cy="4938877"/>
            <a:chOff x="184199" y="1192844"/>
            <a:chExt cx="6840349" cy="4938877"/>
          </a:xfrm>
        </p:grpSpPr>
        <p:sp>
          <p:nvSpPr>
            <p:cNvPr id="16" name="object 2">
              <a:extLst>
                <a:ext uri="{FF2B5EF4-FFF2-40B4-BE49-F238E27FC236}">
                  <a16:creationId xmlns:a16="http://schemas.microsoft.com/office/drawing/2014/main" id="{94882E57-AC15-4355-9ADB-C1F56EE7659F}"/>
                </a:ext>
              </a:extLst>
            </p:cNvPr>
            <p:cNvSpPr txBox="1"/>
            <p:nvPr/>
          </p:nvSpPr>
          <p:spPr>
            <a:xfrm>
              <a:off x="443947" y="1192844"/>
              <a:ext cx="3834617" cy="430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r>
                <a:rPr lang="en-US" altLang="ko-KR" sz="2800" b="1" spc="-5" dirty="0">
                  <a:solidFill>
                    <a:srgbClr val="4774AB"/>
                  </a:solidFill>
                  <a:latin typeface="Times New Roman"/>
                  <a:cs typeface="Times New Roman"/>
                </a:rPr>
                <a:t>1. Vector space model</a:t>
              </a:r>
              <a:endParaRPr sz="2000" b="1" dirty="0">
                <a:solidFill>
                  <a:srgbClr val="4774AB"/>
                </a:solidFill>
              </a:endParaRPr>
            </a:p>
          </p:txBody>
        </p:sp>
        <p:sp>
          <p:nvSpPr>
            <p:cNvPr id="18" name="object 2">
              <a:extLst>
                <a:ext uri="{FF2B5EF4-FFF2-40B4-BE49-F238E27FC236}">
                  <a16:creationId xmlns:a16="http://schemas.microsoft.com/office/drawing/2014/main" id="{50E006B6-96ED-496B-A305-7215D093E6A1}"/>
                </a:ext>
              </a:extLst>
            </p:cNvPr>
            <p:cNvSpPr txBox="1"/>
            <p:nvPr/>
          </p:nvSpPr>
          <p:spPr>
            <a:xfrm>
              <a:off x="468479" y="3704882"/>
              <a:ext cx="3834617" cy="430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r>
                <a:rPr lang="en-US" sz="2800" b="1" spc="-5" dirty="0">
                  <a:solidFill>
                    <a:srgbClr val="8CA950"/>
                  </a:solidFill>
                  <a:latin typeface="Times New Roman"/>
                  <a:cs typeface="Times New Roman"/>
                </a:rPr>
                <a:t>2. Regression model</a:t>
              </a:r>
              <a:endParaRPr sz="2000" b="1" dirty="0">
                <a:solidFill>
                  <a:srgbClr val="8CA950"/>
                </a:solidFill>
              </a:endParaRPr>
            </a:p>
          </p:txBody>
        </p:sp>
        <p:grpSp>
          <p:nvGrpSpPr>
            <p:cNvPr id="4" name="그룹 3">
              <a:extLst>
                <a:ext uri="{FF2B5EF4-FFF2-40B4-BE49-F238E27FC236}">
                  <a16:creationId xmlns:a16="http://schemas.microsoft.com/office/drawing/2014/main" id="{C37E35DC-8900-4D0A-B044-82D202D2F24E}"/>
                </a:ext>
              </a:extLst>
            </p:cNvPr>
            <p:cNvGrpSpPr/>
            <p:nvPr/>
          </p:nvGrpSpPr>
          <p:grpSpPr>
            <a:xfrm>
              <a:off x="442414" y="1707094"/>
              <a:ext cx="6481000" cy="1482282"/>
              <a:chOff x="82900" y="1919061"/>
              <a:chExt cx="6481000" cy="1482282"/>
            </a:xfrm>
          </p:grpSpPr>
          <p:graphicFrame>
            <p:nvGraphicFramePr>
              <p:cNvPr id="2" name="다이어그램 1">
                <a:extLst>
                  <a:ext uri="{FF2B5EF4-FFF2-40B4-BE49-F238E27FC236}">
                    <a16:creationId xmlns:a16="http://schemas.microsoft.com/office/drawing/2014/main" id="{C2E3DADF-7B9E-4149-B3A0-39E7863E13A4}"/>
                  </a:ext>
                </a:extLst>
              </p:cNvPr>
              <p:cNvGraphicFramePr/>
              <p:nvPr>
                <p:extLst>
                  <p:ext uri="{D42A27DB-BD31-4B8C-83A1-F6EECF244321}">
                    <p14:modId xmlns:p14="http://schemas.microsoft.com/office/powerpoint/2010/main" val="1002935986"/>
                  </p:ext>
                </p:extLst>
              </p:nvPr>
            </p:nvGraphicFramePr>
            <p:xfrm>
              <a:off x="108965" y="1919061"/>
              <a:ext cx="6323919" cy="912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501A2B7C-59A2-4AAE-BDC1-3D11EEF805CE}"/>
                  </a:ext>
                </a:extLst>
              </p:cNvPr>
              <p:cNvSpPr txBox="1"/>
              <p:nvPr/>
            </p:nvSpPr>
            <p:spPr>
              <a:xfrm>
                <a:off x="82900" y="2743105"/>
                <a:ext cx="138295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altLang="ko-KR" sz="1200" dirty="0"/>
                  <a:t>Text features</a:t>
                </a:r>
                <a:br>
                  <a:rPr lang="en-US" altLang="ko-KR" sz="1200" dirty="0"/>
                </a:br>
                <a:r>
                  <a:rPr lang="en-US" altLang="ko-KR" sz="1200" dirty="0"/>
                  <a:t>(Genres, Synopsis)</a:t>
                </a:r>
                <a:endParaRPr kumimoji="0" lang="ko-KR" altLang="en-US" sz="1200" i="0" u="none" strike="noStrike" cap="none" spc="0" normalizeH="0" baseline="0" dirty="0">
                  <a:ln>
                    <a:noFill/>
                  </a:ln>
                  <a:solidFill>
                    <a:srgbClr val="000000"/>
                  </a:solidFill>
                  <a:effectLst/>
                  <a:uFillTx/>
                  <a:latin typeface="Calibri"/>
                  <a:ea typeface="Calibri"/>
                  <a:cs typeface="Calibri"/>
                  <a:sym typeface="Calibri"/>
                </a:endParaRPr>
              </a:p>
            </p:txBody>
          </p:sp>
          <p:sp>
            <p:nvSpPr>
              <p:cNvPr id="25" name="TextBox 24">
                <a:extLst>
                  <a:ext uri="{FF2B5EF4-FFF2-40B4-BE49-F238E27FC236}">
                    <a16:creationId xmlns:a16="http://schemas.microsoft.com/office/drawing/2014/main" id="{E7D11DC6-6FCA-4EE2-A845-0B1E9B58FEEE}"/>
                  </a:ext>
                </a:extLst>
              </p:cNvPr>
              <p:cNvSpPr txBox="1"/>
              <p:nvPr/>
            </p:nvSpPr>
            <p:spPr>
              <a:xfrm>
                <a:off x="1840719" y="2755015"/>
                <a:ext cx="1382951"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altLang="ko-KR" sz="1200" b="0" i="0" u="none" strike="noStrike" cap="none" spc="0" normalizeH="0" baseline="0" dirty="0">
                    <a:ln>
                      <a:noFill/>
                    </a:ln>
                    <a:solidFill>
                      <a:srgbClr val="000000"/>
                    </a:solidFill>
                    <a:effectLst/>
                    <a:uFillTx/>
                    <a:latin typeface="Calibri"/>
                    <a:ea typeface="Calibri"/>
                    <a:cs typeface="Calibri"/>
                    <a:sym typeface="Calibri"/>
                  </a:rPr>
                  <a:t>Cosine </a:t>
                </a:r>
                <a:r>
                  <a:rPr lang="en-US" altLang="ko-KR" sz="1200" dirty="0"/>
                  <a:t>similarity</a:t>
                </a:r>
                <a:endParaRPr kumimoji="0" lang="ko-KR" altLang="en-US" sz="12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6" name="TextBox 25">
                <a:extLst>
                  <a:ext uri="{FF2B5EF4-FFF2-40B4-BE49-F238E27FC236}">
                    <a16:creationId xmlns:a16="http://schemas.microsoft.com/office/drawing/2014/main" id="{79D20608-05E0-4BE0-9191-AAD5F67A02FE}"/>
                  </a:ext>
                </a:extLst>
              </p:cNvPr>
              <p:cNvSpPr txBox="1"/>
              <p:nvPr/>
            </p:nvSpPr>
            <p:spPr>
              <a:xfrm>
                <a:off x="3485703" y="2755015"/>
                <a:ext cx="1507621"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altLang="ko-KR" sz="1200" i="0" u="none" strike="noStrike" cap="none" spc="0" normalizeH="0" baseline="0" dirty="0">
                    <a:ln>
                      <a:noFill/>
                    </a:ln>
                    <a:solidFill>
                      <a:srgbClr val="000000"/>
                    </a:solidFill>
                    <a:effectLst/>
                    <a:uFillTx/>
                    <a:latin typeface="Calibri"/>
                    <a:ea typeface="Calibri"/>
                    <a:cs typeface="Calibri"/>
                    <a:sym typeface="Calibri"/>
                  </a:rPr>
                  <a:t>10-Nearest neighbors</a:t>
                </a:r>
                <a:endParaRPr kumimoji="0" lang="ko-KR" altLang="en-US" sz="1200" i="0" u="none" strike="noStrike" cap="none" spc="0" normalizeH="0" baseline="0" dirty="0">
                  <a:ln>
                    <a:noFill/>
                  </a:ln>
                  <a:solidFill>
                    <a:srgbClr val="000000"/>
                  </a:solidFill>
                  <a:effectLst/>
                  <a:uFillTx/>
                  <a:latin typeface="Calibri"/>
                  <a:ea typeface="Calibri"/>
                  <a:cs typeface="Calibri"/>
                  <a:sym typeface="Calibri"/>
                </a:endParaRPr>
              </a:p>
            </p:txBody>
          </p:sp>
          <p:sp>
            <p:nvSpPr>
              <p:cNvPr id="27" name="TextBox 26">
                <a:extLst>
                  <a:ext uri="{FF2B5EF4-FFF2-40B4-BE49-F238E27FC236}">
                    <a16:creationId xmlns:a16="http://schemas.microsoft.com/office/drawing/2014/main" id="{041B4A0F-E510-469C-8DFA-5DBBB23A88BC}"/>
                  </a:ext>
                </a:extLst>
              </p:cNvPr>
              <p:cNvSpPr txBox="1"/>
              <p:nvPr/>
            </p:nvSpPr>
            <p:spPr>
              <a:xfrm>
                <a:off x="5056279" y="2755014"/>
                <a:ext cx="150762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altLang="ko-KR" sz="1200" dirty="0"/>
                  <a:t>Weighted a</a:t>
                </a:r>
                <a:r>
                  <a:rPr kumimoji="0" lang="en-US" altLang="ko-KR" sz="1200" b="0" i="0" u="none" strike="noStrike" cap="none" spc="0" normalizeH="0" baseline="0" dirty="0">
                    <a:ln>
                      <a:noFill/>
                    </a:ln>
                    <a:solidFill>
                      <a:srgbClr val="000000"/>
                    </a:solidFill>
                    <a:effectLst/>
                    <a:uFillTx/>
                    <a:latin typeface="Calibri"/>
                    <a:ea typeface="Calibri"/>
                    <a:cs typeface="Calibri"/>
                    <a:sym typeface="Calibri"/>
                  </a:rPr>
                  <a:t>verage rating of nearest neighbors</a:t>
                </a:r>
                <a:endParaRPr kumimoji="0" lang="ko-KR" altLang="en-US" sz="1200" b="0" i="0" u="none" strike="noStrike" cap="none" spc="0" normalizeH="0" baseline="0" dirty="0">
                  <a:ln>
                    <a:noFill/>
                  </a:ln>
                  <a:solidFill>
                    <a:srgbClr val="000000"/>
                  </a:solidFill>
                  <a:effectLst/>
                  <a:uFillTx/>
                  <a:latin typeface="Calibri"/>
                  <a:ea typeface="Calibri"/>
                  <a:cs typeface="Calibri"/>
                  <a:sym typeface="Calibri"/>
                </a:endParaRPr>
              </a:p>
            </p:txBody>
          </p:sp>
        </p:grpSp>
        <p:grpSp>
          <p:nvGrpSpPr>
            <p:cNvPr id="30" name="그룹 29">
              <a:extLst>
                <a:ext uri="{FF2B5EF4-FFF2-40B4-BE49-F238E27FC236}">
                  <a16:creationId xmlns:a16="http://schemas.microsoft.com/office/drawing/2014/main" id="{B30EFFD2-7A67-44E8-BE12-7AA125C13DFA}"/>
                </a:ext>
              </a:extLst>
            </p:cNvPr>
            <p:cNvGrpSpPr/>
            <p:nvPr/>
          </p:nvGrpSpPr>
          <p:grpSpPr>
            <a:xfrm>
              <a:off x="184199" y="4237969"/>
              <a:ext cx="6840349" cy="1893752"/>
              <a:chOff x="-149250" y="1919061"/>
              <a:chExt cx="6840349" cy="1893752"/>
            </a:xfrm>
          </p:grpSpPr>
          <p:graphicFrame>
            <p:nvGraphicFramePr>
              <p:cNvPr id="31" name="다이어그램 30">
                <a:extLst>
                  <a:ext uri="{FF2B5EF4-FFF2-40B4-BE49-F238E27FC236}">
                    <a16:creationId xmlns:a16="http://schemas.microsoft.com/office/drawing/2014/main" id="{864BA5D6-B722-410B-97C0-6F27A99BBE0C}"/>
                  </a:ext>
                </a:extLst>
              </p:cNvPr>
              <p:cNvGraphicFramePr/>
              <p:nvPr>
                <p:extLst>
                  <p:ext uri="{D42A27DB-BD31-4B8C-83A1-F6EECF244321}">
                    <p14:modId xmlns:p14="http://schemas.microsoft.com/office/powerpoint/2010/main" val="95979171"/>
                  </p:ext>
                </p:extLst>
              </p:nvPr>
            </p:nvGraphicFramePr>
            <p:xfrm>
              <a:off x="108965" y="1919061"/>
              <a:ext cx="6323919" cy="9129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2" name="TextBox 31">
                <a:extLst>
                  <a:ext uri="{FF2B5EF4-FFF2-40B4-BE49-F238E27FC236}">
                    <a16:creationId xmlns:a16="http://schemas.microsoft.com/office/drawing/2014/main" id="{6F735AB2-F00D-43FA-85E8-854815DEFB44}"/>
                  </a:ext>
                </a:extLst>
              </p:cNvPr>
              <p:cNvSpPr txBox="1"/>
              <p:nvPr/>
            </p:nvSpPr>
            <p:spPr>
              <a:xfrm>
                <a:off x="-149250" y="2797152"/>
                <a:ext cx="1778251"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altLang="ko-KR" sz="1200" dirty="0"/>
                  <a:t>Meta features </a:t>
                </a:r>
                <a:br>
                  <a:rPr lang="en-US" altLang="ko-KR" sz="1200" dirty="0"/>
                </a:br>
                <a:r>
                  <a:rPr lang="en-US" altLang="ko-KR" sz="1200" dirty="0"/>
                  <a:t>(e.g., Date, Duration, Rank, Type)</a:t>
                </a:r>
              </a:p>
              <a:p>
                <a:pPr marL="285750" indent="-285750">
                  <a:buFont typeface="Arial" panose="020B0604020202020204" pitchFamily="34" charset="0"/>
                  <a:buChar char="•"/>
                </a:pPr>
                <a:r>
                  <a:rPr lang="en-US" altLang="ko-KR" sz="1200" dirty="0"/>
                  <a:t>Text features</a:t>
                </a:r>
                <a:br>
                  <a:rPr lang="en-US" altLang="ko-KR" sz="1200" dirty="0"/>
                </a:br>
                <a:r>
                  <a:rPr lang="en-US" altLang="ko-KR" sz="1200" dirty="0"/>
                  <a:t>(Genres, Synopsis)</a:t>
                </a:r>
                <a:endParaRPr kumimoji="0" lang="ko-KR" altLang="en-US" sz="1200" i="0" u="none" strike="noStrike" cap="none" spc="0" normalizeH="0" baseline="0" dirty="0">
                  <a:ln>
                    <a:noFill/>
                  </a:ln>
                  <a:solidFill>
                    <a:srgbClr val="000000"/>
                  </a:solidFill>
                  <a:effectLst/>
                  <a:uFillTx/>
                  <a:latin typeface="Calibri"/>
                  <a:ea typeface="Calibri"/>
                  <a:cs typeface="Calibri"/>
                  <a:sym typeface="Calibri"/>
                </a:endParaRPr>
              </a:p>
            </p:txBody>
          </p:sp>
          <p:sp>
            <p:nvSpPr>
              <p:cNvPr id="33" name="TextBox 32">
                <a:extLst>
                  <a:ext uri="{FF2B5EF4-FFF2-40B4-BE49-F238E27FC236}">
                    <a16:creationId xmlns:a16="http://schemas.microsoft.com/office/drawing/2014/main" id="{46477567-9160-4BE7-91E5-957B17944977}"/>
                  </a:ext>
                </a:extLst>
              </p:cNvPr>
              <p:cNvSpPr txBox="1"/>
              <p:nvPr/>
            </p:nvSpPr>
            <p:spPr>
              <a:xfrm>
                <a:off x="1760073" y="2820515"/>
                <a:ext cx="138295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altLang="ko-KR" sz="1200" b="0" i="0" u="none" strike="noStrike" cap="none" spc="0" normalizeH="0" baseline="0" dirty="0">
                    <a:ln>
                      <a:noFill/>
                    </a:ln>
                    <a:solidFill>
                      <a:srgbClr val="000000"/>
                    </a:solidFill>
                    <a:effectLst/>
                    <a:uFillTx/>
                    <a:latin typeface="Calibri"/>
                    <a:ea typeface="Calibri"/>
                    <a:cs typeface="Calibri"/>
                    <a:sym typeface="Calibri"/>
                  </a:rPr>
                  <a:t>Ensem</a:t>
                </a:r>
                <a:r>
                  <a:rPr lang="en-US" altLang="ko-KR" sz="1200" dirty="0"/>
                  <a:t>ble</a:t>
                </a:r>
                <a:endParaRPr kumimoji="0" lang="ko-KR" altLang="en-US" sz="12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44" name="TextBox 43">
                <a:extLst>
                  <a:ext uri="{FF2B5EF4-FFF2-40B4-BE49-F238E27FC236}">
                    <a16:creationId xmlns:a16="http://schemas.microsoft.com/office/drawing/2014/main" id="{D48E7318-A2A1-4B3C-8E56-8693FECAE2D0}"/>
                  </a:ext>
                </a:extLst>
              </p:cNvPr>
              <p:cNvSpPr txBox="1"/>
              <p:nvPr/>
            </p:nvSpPr>
            <p:spPr>
              <a:xfrm>
                <a:off x="3574723" y="2820515"/>
                <a:ext cx="150762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altLang="ko-KR" sz="1200" b="0" i="0" u="none" strike="noStrike" cap="none" spc="0" normalizeH="0" baseline="0" dirty="0" err="1">
                    <a:ln>
                      <a:noFill/>
                    </a:ln>
                    <a:solidFill>
                      <a:srgbClr val="000000"/>
                    </a:solidFill>
                    <a:effectLst/>
                    <a:uFillTx/>
                    <a:latin typeface="Calibri"/>
                    <a:ea typeface="Calibri"/>
                    <a:cs typeface="Calibri"/>
                    <a:sym typeface="Calibri"/>
                  </a:rPr>
                  <a:t>Optuna</a:t>
                </a:r>
                <a:endParaRPr kumimoji="0" lang="ko-KR" altLang="en-US" sz="12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45" name="TextBox 44">
                <a:extLst>
                  <a:ext uri="{FF2B5EF4-FFF2-40B4-BE49-F238E27FC236}">
                    <a16:creationId xmlns:a16="http://schemas.microsoft.com/office/drawing/2014/main" id="{D20FF13B-4281-4597-8A86-1EFA5311E399}"/>
                  </a:ext>
                </a:extLst>
              </p:cNvPr>
              <p:cNvSpPr txBox="1"/>
              <p:nvPr/>
            </p:nvSpPr>
            <p:spPr>
              <a:xfrm>
                <a:off x="5183478" y="2831999"/>
                <a:ext cx="150762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altLang="ko-KR" sz="1200" dirty="0"/>
                  <a:t>Model predictions</a:t>
                </a:r>
                <a:endParaRPr kumimoji="0" lang="ko-KR" altLang="en-US" sz="1200" b="0" i="0" u="none" strike="noStrike" cap="none" spc="0" normalizeH="0" baseline="0" dirty="0">
                  <a:ln>
                    <a:noFill/>
                  </a:ln>
                  <a:solidFill>
                    <a:srgbClr val="000000"/>
                  </a:solidFill>
                  <a:effectLst/>
                  <a:uFillTx/>
                  <a:latin typeface="Calibri"/>
                  <a:ea typeface="Calibri"/>
                  <a:cs typeface="Calibri"/>
                  <a:sym typeface="Calibri"/>
                </a:endParaRPr>
              </a:p>
            </p:txBody>
          </p:sp>
        </p:grpSp>
      </p:grpSp>
      <p:graphicFrame>
        <p:nvGraphicFramePr>
          <p:cNvPr id="47" name="표 3">
            <a:extLst>
              <a:ext uri="{FF2B5EF4-FFF2-40B4-BE49-F238E27FC236}">
                <a16:creationId xmlns:a16="http://schemas.microsoft.com/office/drawing/2014/main" id="{1C72A4EC-1DA7-460B-92DE-61F50FFF30D7}"/>
              </a:ext>
            </a:extLst>
          </p:cNvPr>
          <p:cNvGraphicFramePr>
            <a:graphicFrameLocks noGrp="1"/>
          </p:cNvGraphicFramePr>
          <p:nvPr>
            <p:extLst>
              <p:ext uri="{D42A27DB-BD31-4B8C-83A1-F6EECF244321}">
                <p14:modId xmlns:p14="http://schemas.microsoft.com/office/powerpoint/2010/main" val="1182254819"/>
              </p:ext>
            </p:extLst>
          </p:nvPr>
        </p:nvGraphicFramePr>
        <p:xfrm>
          <a:off x="270418" y="2313192"/>
          <a:ext cx="4825699" cy="2707136"/>
        </p:xfrm>
        <a:graphic>
          <a:graphicData uri="http://schemas.openxmlformats.org/drawingml/2006/table">
            <a:tbl>
              <a:tblPr firstRow="1" bandRow="1">
                <a:tableStyleId>{33BA23B1-9221-436E-865A-0063620EA4FD}</a:tableStyleId>
              </a:tblPr>
              <a:tblGrid>
                <a:gridCol w="1065087">
                  <a:extLst>
                    <a:ext uri="{9D8B030D-6E8A-4147-A177-3AD203B41FA5}">
                      <a16:colId xmlns:a16="http://schemas.microsoft.com/office/drawing/2014/main" val="761377424"/>
                    </a:ext>
                  </a:extLst>
                </a:gridCol>
                <a:gridCol w="914400">
                  <a:extLst>
                    <a:ext uri="{9D8B030D-6E8A-4147-A177-3AD203B41FA5}">
                      <a16:colId xmlns:a16="http://schemas.microsoft.com/office/drawing/2014/main" val="2867768370"/>
                    </a:ext>
                  </a:extLst>
                </a:gridCol>
                <a:gridCol w="904658">
                  <a:extLst>
                    <a:ext uri="{9D8B030D-6E8A-4147-A177-3AD203B41FA5}">
                      <a16:colId xmlns:a16="http://schemas.microsoft.com/office/drawing/2014/main" val="3526322411"/>
                    </a:ext>
                  </a:extLst>
                </a:gridCol>
                <a:gridCol w="970777">
                  <a:extLst>
                    <a:ext uri="{9D8B030D-6E8A-4147-A177-3AD203B41FA5}">
                      <a16:colId xmlns:a16="http://schemas.microsoft.com/office/drawing/2014/main" val="3184521336"/>
                    </a:ext>
                  </a:extLst>
                </a:gridCol>
                <a:gridCol w="970777">
                  <a:extLst>
                    <a:ext uri="{9D8B030D-6E8A-4147-A177-3AD203B41FA5}">
                      <a16:colId xmlns:a16="http://schemas.microsoft.com/office/drawing/2014/main" val="2910493105"/>
                    </a:ext>
                  </a:extLst>
                </a:gridCol>
              </a:tblGrid>
              <a:tr h="462844">
                <a:tc>
                  <a:txBody>
                    <a:bodyPr/>
                    <a:lstStyle>
                      <a:lvl1pPr marL="0" marR="0" indent="381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9pPr>
                    </a:lstStyle>
                    <a:p>
                      <a:pPr algn="ctr" latinLnBrk="1"/>
                      <a:r>
                        <a:rPr lang="en-US" altLang="ko-KR" sz="1400" b="1" dirty="0"/>
                        <a:t>Animation</a:t>
                      </a:r>
                      <a:endParaRPr lang="ko-KR" altLang="en-US" sz="1400" b="1" dirty="0"/>
                    </a:p>
                  </a:txBody>
                  <a:tcPr>
                    <a:solidFill>
                      <a:schemeClr val="accent2"/>
                    </a:solidFill>
                  </a:tcPr>
                </a:tc>
                <a:tc>
                  <a:txBody>
                    <a:bodyPr/>
                    <a:lstStyle>
                      <a:lvl1pPr marL="0" marR="0" indent="381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9pPr>
                    </a:lstStyle>
                    <a:p>
                      <a:pPr algn="ctr" latinLnBrk="1"/>
                      <a:r>
                        <a:rPr lang="en-US" altLang="ko-KR" sz="1400" b="1" dirty="0"/>
                        <a:t>Feature_1</a:t>
                      </a:r>
                      <a:endParaRPr lang="ko-KR" altLang="en-US" sz="1400" b="1" dirty="0"/>
                    </a:p>
                  </a:txBody>
                  <a:tcPr/>
                </a:tc>
                <a:tc>
                  <a:txBody>
                    <a:bodyPr/>
                    <a:lstStyle>
                      <a:lvl1pPr marL="0" marR="0" indent="381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9pPr>
                    </a:lstStyle>
                    <a:p>
                      <a:pPr algn="ctr" latinLnBrk="1"/>
                      <a:r>
                        <a:rPr lang="en-US" altLang="ko-KR" sz="1400" b="1" dirty="0"/>
                        <a:t>Feature_2</a:t>
                      </a:r>
                      <a:endParaRPr lang="ko-KR" altLang="en-US" sz="1400" b="1" dirty="0"/>
                    </a:p>
                  </a:txBody>
                  <a:tcPr/>
                </a:tc>
                <a:tc>
                  <a:txBody>
                    <a:bodyPr/>
                    <a:lstStyle>
                      <a:lvl1pPr marL="0" marR="0" indent="381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9pPr>
                    </a:lstStyle>
                    <a:p>
                      <a:pPr algn="ctr" latinLnBrk="1"/>
                      <a:r>
                        <a:rPr lang="en-US" altLang="ko-KR" sz="1400" b="1" dirty="0"/>
                        <a:t>Feature_3</a:t>
                      </a:r>
                      <a:endParaRPr lang="ko-KR" altLang="en-US" sz="1400" b="1" dirty="0"/>
                    </a:p>
                  </a:txBody>
                  <a:tcPr/>
                </a:tc>
                <a:tc>
                  <a:txBody>
                    <a:bodyPr/>
                    <a:lstStyle>
                      <a:lvl1pPr marL="0" marR="0" indent="381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1" i="0" u="none" strike="noStrike" cap="none" spc="-5" baseline="0">
                          <a:solidFill>
                            <a:schemeClr val="lt1"/>
                          </a:solidFill>
                          <a:uFillTx/>
                          <a:latin typeface="Calibri" panose="020F0502020204030204"/>
                          <a:sym typeface="Times New Roman"/>
                        </a:defRPr>
                      </a:lvl9pPr>
                    </a:lstStyle>
                    <a:p>
                      <a:pPr algn="ctr" latinLnBrk="1"/>
                      <a:r>
                        <a:rPr lang="en-US" altLang="ko-KR" sz="1400" b="1" dirty="0"/>
                        <a:t>Rating</a:t>
                      </a:r>
                    </a:p>
                    <a:p>
                      <a:pPr algn="ctr" latinLnBrk="1"/>
                      <a:r>
                        <a:rPr lang="en-US" altLang="ko-KR" sz="1400" b="1" dirty="0"/>
                        <a:t>(predict)</a:t>
                      </a:r>
                      <a:endParaRPr lang="ko-KR" altLang="en-US" sz="1400" b="1" dirty="0"/>
                    </a:p>
                  </a:txBody>
                  <a:tcPr>
                    <a:solidFill>
                      <a:schemeClr val="accent2"/>
                    </a:solidFill>
                  </a:tcPr>
                </a:tc>
                <a:extLst>
                  <a:ext uri="{0D108BD9-81ED-4DB2-BD59-A6C34878D82A}">
                    <a16:rowId xmlns:a16="http://schemas.microsoft.com/office/drawing/2014/main" val="2482168558"/>
                  </a:ext>
                </a:extLst>
              </a:tr>
              <a:tr h="290470">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b="1" u="none" dirty="0">
                          <a:solidFill>
                            <a:srgbClr val="002856"/>
                          </a:solidFill>
                        </a:rPr>
                        <a:t>A</a:t>
                      </a:r>
                      <a:endParaRPr lang="ko-KR" altLang="en-US" sz="1400" b="1" u="none" dirty="0">
                        <a:solidFill>
                          <a:srgbClr val="002856"/>
                        </a:solidFill>
                      </a:endParaRPr>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solidFill>
                            <a:srgbClr val="002856"/>
                          </a:solidFill>
                        </a:rPr>
                        <a:t>5</a:t>
                      </a:r>
                      <a:endParaRPr lang="ko-KR" altLang="en-US" sz="1400" dirty="0">
                        <a:solidFill>
                          <a:srgbClr val="002856"/>
                        </a:solidFill>
                      </a:endParaRPr>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solidFill>
                            <a:srgbClr val="002856"/>
                          </a:solidFill>
                        </a:rPr>
                        <a:t>3</a:t>
                      </a:r>
                      <a:endParaRPr lang="ko-KR" altLang="en-US" sz="1400" dirty="0">
                        <a:solidFill>
                          <a:srgbClr val="002856"/>
                        </a:solidFill>
                      </a:endParaRPr>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solidFill>
                            <a:srgbClr val="002856"/>
                          </a:solidFill>
                        </a:rPr>
                        <a:t>0</a:t>
                      </a:r>
                      <a:endParaRPr lang="ko-KR" altLang="en-US" sz="1400" dirty="0">
                        <a:solidFill>
                          <a:srgbClr val="002856"/>
                        </a:solidFill>
                      </a:endParaRPr>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b="1" dirty="0">
                          <a:solidFill>
                            <a:srgbClr val="C00000"/>
                          </a:solidFill>
                        </a:rPr>
                        <a:t>10</a:t>
                      </a:r>
                      <a:endParaRPr lang="ko-KR" altLang="en-US" sz="1400" b="1" dirty="0">
                        <a:solidFill>
                          <a:srgbClr val="C00000"/>
                        </a:solidFill>
                      </a:endParaRPr>
                    </a:p>
                  </a:txBody>
                  <a:tcPr/>
                </a:tc>
                <a:extLst>
                  <a:ext uri="{0D108BD9-81ED-4DB2-BD59-A6C34878D82A}">
                    <a16:rowId xmlns:a16="http://schemas.microsoft.com/office/drawing/2014/main" val="4107404472"/>
                  </a:ext>
                </a:extLst>
              </a:tr>
              <a:tr h="290470">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b="1" u="none" dirty="0">
                          <a:solidFill>
                            <a:srgbClr val="002856"/>
                          </a:solidFill>
                        </a:rPr>
                        <a:t>B</a:t>
                      </a:r>
                      <a:endParaRPr lang="ko-KR" altLang="en-US" sz="1400" b="1" u="none" dirty="0">
                        <a:solidFill>
                          <a:srgbClr val="002856"/>
                        </a:solidFill>
                      </a:endParaRPr>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solidFill>
                            <a:srgbClr val="002856"/>
                          </a:solidFill>
                        </a:rPr>
                        <a:t>8</a:t>
                      </a:r>
                      <a:endParaRPr lang="ko-KR" altLang="en-US" sz="1400" dirty="0">
                        <a:solidFill>
                          <a:srgbClr val="002856"/>
                        </a:solidFill>
                      </a:endParaRPr>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solidFill>
                            <a:srgbClr val="002856"/>
                          </a:solidFill>
                        </a:rPr>
                        <a:t>0</a:t>
                      </a:r>
                      <a:endParaRPr lang="ko-KR" altLang="en-US" sz="1400" dirty="0">
                        <a:solidFill>
                          <a:srgbClr val="002856"/>
                        </a:solidFill>
                      </a:endParaRPr>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solidFill>
                            <a:srgbClr val="002856"/>
                          </a:solidFill>
                        </a:rPr>
                        <a:t>0</a:t>
                      </a:r>
                      <a:endParaRPr lang="ko-KR" altLang="en-US" sz="1400" dirty="0">
                        <a:solidFill>
                          <a:srgbClr val="002856"/>
                        </a:solidFill>
                      </a:endParaRPr>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b="1" dirty="0">
                          <a:solidFill>
                            <a:srgbClr val="C00000"/>
                          </a:solidFill>
                        </a:rPr>
                        <a:t>5</a:t>
                      </a:r>
                      <a:endParaRPr lang="ko-KR" altLang="en-US" sz="1400" b="1" dirty="0">
                        <a:solidFill>
                          <a:srgbClr val="C00000"/>
                        </a:solidFill>
                      </a:endParaRPr>
                    </a:p>
                  </a:txBody>
                  <a:tcPr/>
                </a:tc>
                <a:extLst>
                  <a:ext uri="{0D108BD9-81ED-4DB2-BD59-A6C34878D82A}">
                    <a16:rowId xmlns:a16="http://schemas.microsoft.com/office/drawing/2014/main" val="849227418"/>
                  </a:ext>
                </a:extLst>
              </a:tr>
              <a:tr h="290470">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b="1" u="none" dirty="0">
                          <a:solidFill>
                            <a:srgbClr val="002856"/>
                          </a:solidFill>
                        </a:rPr>
                        <a:t>C</a:t>
                      </a:r>
                      <a:endParaRPr lang="ko-KR" altLang="en-US" sz="1400" b="1" u="none" dirty="0">
                        <a:solidFill>
                          <a:srgbClr val="002856"/>
                        </a:solidFill>
                      </a:endParaRPr>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t>0</a:t>
                      </a:r>
                      <a:endParaRPr lang="ko-KR" altLang="en-US" sz="1400" dirty="0"/>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t>0</a:t>
                      </a:r>
                      <a:endParaRPr lang="ko-KR" altLang="en-US" sz="1400" dirty="0"/>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t>2</a:t>
                      </a:r>
                      <a:endParaRPr lang="ko-KR" altLang="en-US" sz="1400" dirty="0"/>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b="1" dirty="0">
                          <a:solidFill>
                            <a:srgbClr val="C00000"/>
                          </a:solidFill>
                        </a:rPr>
                        <a:t>9</a:t>
                      </a:r>
                      <a:endParaRPr lang="ko-KR" altLang="en-US" sz="1400" b="1" dirty="0">
                        <a:solidFill>
                          <a:srgbClr val="C00000"/>
                        </a:solidFill>
                      </a:endParaRPr>
                    </a:p>
                  </a:txBody>
                  <a:tcPr/>
                </a:tc>
                <a:extLst>
                  <a:ext uri="{0D108BD9-81ED-4DB2-BD59-A6C34878D82A}">
                    <a16:rowId xmlns:a16="http://schemas.microsoft.com/office/drawing/2014/main" val="2124716803"/>
                  </a:ext>
                </a:extLst>
              </a:tr>
              <a:tr h="290470">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b="1" u="none" dirty="0">
                          <a:solidFill>
                            <a:srgbClr val="002856"/>
                          </a:solidFill>
                        </a:rPr>
                        <a:t>D</a:t>
                      </a:r>
                      <a:endParaRPr lang="ko-KR" altLang="en-US" sz="1400" b="1" u="none" dirty="0">
                        <a:solidFill>
                          <a:srgbClr val="002856"/>
                        </a:solidFill>
                      </a:endParaRPr>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t>0</a:t>
                      </a:r>
                      <a:endParaRPr lang="ko-KR" altLang="en-US" sz="1400" dirty="0"/>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t>0</a:t>
                      </a:r>
                      <a:endParaRPr lang="ko-KR" altLang="en-US" sz="1400" dirty="0"/>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t>2</a:t>
                      </a:r>
                      <a:endParaRPr lang="ko-KR" altLang="en-US" sz="1400" dirty="0"/>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b="1" dirty="0">
                          <a:solidFill>
                            <a:srgbClr val="C00000"/>
                          </a:solidFill>
                        </a:rPr>
                        <a:t>9</a:t>
                      </a:r>
                      <a:endParaRPr lang="ko-KR" altLang="en-US" sz="1400" b="1" dirty="0">
                        <a:solidFill>
                          <a:srgbClr val="C00000"/>
                        </a:solidFill>
                      </a:endParaRPr>
                    </a:p>
                  </a:txBody>
                  <a:tcPr/>
                </a:tc>
                <a:extLst>
                  <a:ext uri="{0D108BD9-81ED-4DB2-BD59-A6C34878D82A}">
                    <a16:rowId xmlns:a16="http://schemas.microsoft.com/office/drawing/2014/main" val="1495751229"/>
                  </a:ext>
                </a:extLst>
              </a:tr>
              <a:tr h="290470">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b="1" u="none" dirty="0">
                          <a:solidFill>
                            <a:srgbClr val="002856"/>
                          </a:solidFill>
                        </a:rPr>
                        <a:t>E</a:t>
                      </a:r>
                      <a:endParaRPr lang="ko-KR" altLang="en-US" sz="1400" b="1" u="none" dirty="0">
                        <a:solidFill>
                          <a:srgbClr val="002856"/>
                        </a:solidFill>
                      </a:endParaRPr>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t>0</a:t>
                      </a:r>
                      <a:endParaRPr lang="ko-KR" altLang="en-US" sz="1400" dirty="0"/>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t>0</a:t>
                      </a:r>
                      <a:endParaRPr lang="ko-KR" altLang="en-US" sz="1400" dirty="0"/>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t>2</a:t>
                      </a:r>
                      <a:endParaRPr lang="ko-KR" altLang="en-US" sz="1400" dirty="0"/>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b="1" dirty="0">
                          <a:solidFill>
                            <a:srgbClr val="C00000"/>
                          </a:solidFill>
                        </a:rPr>
                        <a:t>9</a:t>
                      </a:r>
                      <a:endParaRPr lang="ko-KR" altLang="en-US" sz="1400" b="1" dirty="0">
                        <a:solidFill>
                          <a:srgbClr val="C00000"/>
                        </a:solidFill>
                      </a:endParaRPr>
                    </a:p>
                  </a:txBody>
                  <a:tcPr/>
                </a:tc>
                <a:extLst>
                  <a:ext uri="{0D108BD9-81ED-4DB2-BD59-A6C34878D82A}">
                    <a16:rowId xmlns:a16="http://schemas.microsoft.com/office/drawing/2014/main" val="4233957508"/>
                  </a:ext>
                </a:extLst>
              </a:tr>
              <a:tr h="290470">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b="1" u="none" dirty="0">
                          <a:solidFill>
                            <a:srgbClr val="002856"/>
                          </a:solidFill>
                        </a:rPr>
                        <a:t>F</a:t>
                      </a:r>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t>0</a:t>
                      </a:r>
                      <a:endParaRPr lang="ko-KR" altLang="en-US" sz="1400" dirty="0"/>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t>0</a:t>
                      </a:r>
                      <a:endParaRPr lang="ko-KR" altLang="en-US" sz="1400" dirty="0"/>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t>2</a:t>
                      </a:r>
                      <a:endParaRPr lang="ko-KR" altLang="en-US" sz="1400" dirty="0"/>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b="1" dirty="0">
                          <a:solidFill>
                            <a:srgbClr val="C00000"/>
                          </a:solidFill>
                        </a:rPr>
                        <a:t>5</a:t>
                      </a:r>
                      <a:endParaRPr lang="ko-KR" altLang="en-US" sz="1400" b="1" dirty="0">
                        <a:solidFill>
                          <a:srgbClr val="C00000"/>
                        </a:solidFill>
                      </a:endParaRPr>
                    </a:p>
                  </a:txBody>
                  <a:tcPr/>
                </a:tc>
                <a:extLst>
                  <a:ext uri="{0D108BD9-81ED-4DB2-BD59-A6C34878D82A}">
                    <a16:rowId xmlns:a16="http://schemas.microsoft.com/office/drawing/2014/main" val="2338321318"/>
                  </a:ext>
                </a:extLst>
              </a:tr>
              <a:tr h="290470">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b="1" u="none" dirty="0">
                          <a:solidFill>
                            <a:srgbClr val="002856"/>
                          </a:solidFill>
                        </a:rPr>
                        <a:t>…</a:t>
                      </a:r>
                      <a:endParaRPr lang="ko-KR" altLang="en-US" sz="1400" b="1" u="none" dirty="0">
                        <a:solidFill>
                          <a:srgbClr val="002856"/>
                        </a:solidFill>
                      </a:endParaRPr>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solidFill>
                            <a:srgbClr val="002856"/>
                          </a:solidFill>
                        </a:rPr>
                        <a:t>…</a:t>
                      </a:r>
                      <a:endParaRPr lang="ko-KR" altLang="en-US" sz="1400" dirty="0">
                        <a:solidFill>
                          <a:srgbClr val="002856"/>
                        </a:solidFill>
                      </a:endParaRPr>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solidFill>
                            <a:srgbClr val="002856"/>
                          </a:solidFill>
                        </a:rPr>
                        <a:t>…</a:t>
                      </a:r>
                      <a:endParaRPr lang="ko-KR" altLang="en-US" sz="1400" dirty="0">
                        <a:solidFill>
                          <a:srgbClr val="002856"/>
                        </a:solidFill>
                      </a:endParaRPr>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dirty="0">
                          <a:solidFill>
                            <a:srgbClr val="002856"/>
                          </a:solidFill>
                        </a:rPr>
                        <a:t>…</a:t>
                      </a:r>
                      <a:endParaRPr lang="ko-KR" altLang="en-US" sz="1400" dirty="0">
                        <a:solidFill>
                          <a:srgbClr val="002856"/>
                        </a:solidFill>
                      </a:endParaRPr>
                    </a:p>
                  </a:txBody>
                  <a:tcPr/>
                </a:tc>
                <a:tc>
                  <a:txBody>
                    <a:bodyPr/>
                    <a:lstStyle>
                      <a:lvl1pPr marL="0" marR="0" indent="381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1pPr>
                      <a:lvl2pPr marL="0" marR="0" indent="457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2pPr>
                      <a:lvl3pPr marL="0" marR="0" indent="914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3pPr>
                      <a:lvl4pPr marL="0" marR="0" indent="1371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4pPr>
                      <a:lvl5pPr marL="0" marR="0" indent="18288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5pPr>
                      <a:lvl6pPr marL="0" marR="0" indent="22860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6pPr>
                      <a:lvl7pPr marL="0" marR="0" indent="27432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7pPr>
                      <a:lvl8pPr marL="0" marR="0" indent="32004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8pPr>
                      <a:lvl9pPr marL="0" marR="0" indent="3657600" algn="l" defTabSz="914400" rtl="0" latinLnBrk="0">
                        <a:lnSpc>
                          <a:spcPts val="1800"/>
                        </a:lnSpc>
                        <a:spcBef>
                          <a:spcPts val="0"/>
                        </a:spcBef>
                        <a:spcAft>
                          <a:spcPts val="0"/>
                        </a:spcAft>
                        <a:buClrTx/>
                        <a:buSzTx/>
                        <a:buFontTx/>
                        <a:buNone/>
                        <a:tabLst/>
                        <a:defRPr sz="1600" b="0" i="0" u="none" strike="noStrike" cap="none" spc="-5" baseline="0">
                          <a:solidFill>
                            <a:schemeClr val="dk1"/>
                          </a:solidFill>
                          <a:uFillTx/>
                          <a:latin typeface="Calibri" panose="020F0502020204030204"/>
                          <a:sym typeface="Times New Roman"/>
                        </a:defRPr>
                      </a:lvl9pPr>
                    </a:lstStyle>
                    <a:p>
                      <a:pPr algn="ctr" latinLnBrk="1"/>
                      <a:r>
                        <a:rPr lang="en-US" altLang="ko-KR" sz="1400" b="1" dirty="0">
                          <a:solidFill>
                            <a:srgbClr val="C00000"/>
                          </a:solidFill>
                        </a:rPr>
                        <a:t>…</a:t>
                      </a:r>
                      <a:endParaRPr lang="ko-KR" altLang="en-US" sz="1400" b="1" dirty="0">
                        <a:solidFill>
                          <a:srgbClr val="C00000"/>
                        </a:solidFill>
                      </a:endParaRPr>
                    </a:p>
                  </a:txBody>
                  <a:tcPr/>
                </a:tc>
                <a:extLst>
                  <a:ext uri="{0D108BD9-81ED-4DB2-BD59-A6C34878D82A}">
                    <a16:rowId xmlns:a16="http://schemas.microsoft.com/office/drawing/2014/main" val="3681210945"/>
                  </a:ext>
                </a:extLst>
              </a:tr>
            </a:tbl>
          </a:graphicData>
        </a:graphic>
      </p:graphicFrame>
      <p:sp>
        <p:nvSpPr>
          <p:cNvPr id="48" name="TextBox 47">
            <a:extLst>
              <a:ext uri="{FF2B5EF4-FFF2-40B4-BE49-F238E27FC236}">
                <a16:creationId xmlns:a16="http://schemas.microsoft.com/office/drawing/2014/main" id="{353C78E2-071A-44A5-9F75-B2DBD7A5B478}"/>
              </a:ext>
            </a:extLst>
          </p:cNvPr>
          <p:cNvSpPr txBox="1"/>
          <p:nvPr/>
        </p:nvSpPr>
        <p:spPr>
          <a:xfrm>
            <a:off x="1254852" y="1856723"/>
            <a:ext cx="2856829"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ko-KR" sz="1800" dirty="0"/>
              <a:t>[dataset example for a user]</a:t>
            </a:r>
            <a:endParaRPr lang="ko-KR" altLang="en-US" dirty="0"/>
          </a:p>
        </p:txBody>
      </p:sp>
    </p:spTree>
    <p:extLst>
      <p:ext uri="{BB962C8B-B14F-4D97-AF65-F5344CB8AC3E}">
        <p14:creationId xmlns:p14="http://schemas.microsoft.com/office/powerpoint/2010/main" val="75563580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7" name="object 2">
            <a:extLst>
              <a:ext uri="{FF2B5EF4-FFF2-40B4-BE49-F238E27FC236}">
                <a16:creationId xmlns:a16="http://schemas.microsoft.com/office/drawing/2014/main" id="{3D064346-53AE-4A7B-809C-DA1003DD2BE8}"/>
              </a:ext>
            </a:extLst>
          </p:cNvPr>
          <p:cNvSpPr txBox="1"/>
          <p:nvPr/>
        </p:nvSpPr>
        <p:spPr>
          <a:xfrm>
            <a:off x="442414" y="1748947"/>
            <a:ext cx="5208373"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r>
              <a:rPr lang="en-US" altLang="ko-KR" sz="1400" b="1" spc="-5" dirty="0">
                <a:latin typeface="Times New Roman"/>
                <a:cs typeface="Times New Roman"/>
              </a:rPr>
              <a:t>Dataset</a:t>
            </a:r>
            <a:r>
              <a:rPr lang="en-US" altLang="ko-KR" sz="1400" spc="-5" dirty="0">
                <a:latin typeface="Times New Roman"/>
                <a:cs typeface="Times New Roman"/>
              </a:rPr>
              <a:t>: Anime recommendation database 2020</a:t>
            </a:r>
            <a:r>
              <a:rPr lang="en-US" altLang="ko-KR" sz="1400" b="1" spc="-5" dirty="0">
                <a:latin typeface="Times New Roman"/>
                <a:cs typeface="Times New Roman"/>
              </a:rPr>
              <a:t> </a:t>
            </a:r>
            <a:r>
              <a:rPr lang="en-US" altLang="ko-KR" sz="1400" spc="-5" dirty="0">
                <a:latin typeface="Times New Roman"/>
                <a:cs typeface="Times New Roman"/>
              </a:rPr>
              <a:t>(Kaggle)</a:t>
            </a:r>
          </a:p>
          <a:p>
            <a:pPr marL="342900" indent="-342900">
              <a:buFont typeface="Arial" panose="020B0604020202020204" pitchFamily="34" charset="0"/>
              <a:buChar char="•"/>
              <a:tabLst>
                <a:tab pos="355600" algn="l"/>
              </a:tabLst>
              <a:defRPr sz="2400" spc="-5">
                <a:latin typeface="Times New Roman"/>
                <a:ea typeface="Times New Roman"/>
                <a:cs typeface="Times New Roman"/>
                <a:sym typeface="Times New Roman"/>
              </a:defRPr>
            </a:pPr>
            <a:r>
              <a:rPr lang="en-US" sz="1400" spc="-5" dirty="0">
                <a:latin typeface="Times New Roman"/>
                <a:cs typeface="Times New Roman"/>
              </a:rPr>
              <a:t>16K </a:t>
            </a:r>
            <a:r>
              <a:rPr lang="en-US" sz="1400" b="1" spc="-5" dirty="0">
                <a:solidFill>
                  <a:srgbClr val="8CA950"/>
                </a:solidFill>
                <a:latin typeface="Times New Roman"/>
                <a:cs typeface="Times New Roman"/>
              </a:rPr>
              <a:t>animations</a:t>
            </a:r>
          </a:p>
          <a:p>
            <a:pPr marL="342900" indent="-342900">
              <a:buFont typeface="Arial" panose="020B0604020202020204" pitchFamily="34" charset="0"/>
              <a:buChar char="•"/>
              <a:tabLst>
                <a:tab pos="355600" algn="l"/>
              </a:tabLst>
              <a:defRPr sz="2400" spc="-5">
                <a:latin typeface="Times New Roman"/>
                <a:ea typeface="Times New Roman"/>
                <a:cs typeface="Times New Roman"/>
                <a:sym typeface="Times New Roman"/>
              </a:defRPr>
            </a:pPr>
            <a:r>
              <a:rPr lang="en-US" sz="1400" spc="-5" dirty="0">
                <a:latin typeface="Times New Roman"/>
                <a:cs typeface="Times New Roman"/>
              </a:rPr>
              <a:t>1.9M </a:t>
            </a:r>
            <a:r>
              <a:rPr lang="en-US" sz="1400" b="1" spc="-5" dirty="0">
                <a:solidFill>
                  <a:srgbClr val="4774AB"/>
                </a:solidFill>
                <a:latin typeface="Times New Roman"/>
                <a:cs typeface="Times New Roman"/>
              </a:rPr>
              <a:t>ratings</a:t>
            </a:r>
            <a:r>
              <a:rPr lang="en-US" sz="1400" spc="-5" dirty="0">
                <a:latin typeface="Times New Roman"/>
                <a:cs typeface="Times New Roman"/>
              </a:rPr>
              <a:t> from 320K users</a:t>
            </a:r>
            <a:endParaRPr sz="1400" dirty="0"/>
          </a:p>
        </p:txBody>
      </p:sp>
      <p:grpSp>
        <p:nvGrpSpPr>
          <p:cNvPr id="17" name="그룹 16">
            <a:extLst>
              <a:ext uri="{FF2B5EF4-FFF2-40B4-BE49-F238E27FC236}">
                <a16:creationId xmlns:a16="http://schemas.microsoft.com/office/drawing/2014/main" id="{B23B2925-14E9-42A8-8675-B142CD4E8774}"/>
              </a:ext>
            </a:extLst>
          </p:cNvPr>
          <p:cNvGrpSpPr/>
          <p:nvPr/>
        </p:nvGrpSpPr>
        <p:grpSpPr>
          <a:xfrm>
            <a:off x="108965" y="2832963"/>
            <a:ext cx="11964542" cy="3539868"/>
            <a:chOff x="108965" y="1977655"/>
            <a:chExt cx="11964542" cy="3539868"/>
          </a:xfrm>
        </p:grpSpPr>
        <p:pic>
          <p:nvPicPr>
            <p:cNvPr id="12" name="그림 11">
              <a:extLst>
                <a:ext uri="{FF2B5EF4-FFF2-40B4-BE49-F238E27FC236}">
                  <a16:creationId xmlns:a16="http://schemas.microsoft.com/office/drawing/2014/main" id="{860DD25B-1BD6-4146-9F68-7B4F0CBA5762}"/>
                </a:ext>
              </a:extLst>
            </p:cNvPr>
            <p:cNvPicPr>
              <a:picLocks noChangeAspect="1"/>
            </p:cNvPicPr>
            <p:nvPr/>
          </p:nvPicPr>
          <p:blipFill>
            <a:blip r:embed="rId3"/>
            <a:stretch>
              <a:fillRect/>
            </a:stretch>
          </p:blipFill>
          <p:spPr>
            <a:xfrm>
              <a:off x="118493" y="2434487"/>
              <a:ext cx="9840916" cy="3083036"/>
            </a:xfrm>
            <a:prstGeom prst="rect">
              <a:avLst/>
            </a:prstGeom>
            <a:ln w="38100">
              <a:solidFill>
                <a:srgbClr val="8CA950"/>
              </a:solidFill>
            </a:ln>
          </p:spPr>
        </p:pic>
        <p:pic>
          <p:nvPicPr>
            <p:cNvPr id="14" name="그림 13">
              <a:extLst>
                <a:ext uri="{FF2B5EF4-FFF2-40B4-BE49-F238E27FC236}">
                  <a16:creationId xmlns:a16="http://schemas.microsoft.com/office/drawing/2014/main" id="{CEDE6A60-9284-49EE-AEAF-D04B8235A0FD}"/>
                </a:ext>
              </a:extLst>
            </p:cNvPr>
            <p:cNvPicPr>
              <a:picLocks noChangeAspect="1"/>
            </p:cNvPicPr>
            <p:nvPr/>
          </p:nvPicPr>
          <p:blipFill>
            <a:blip r:embed="rId4"/>
            <a:stretch>
              <a:fillRect/>
            </a:stretch>
          </p:blipFill>
          <p:spPr>
            <a:xfrm>
              <a:off x="10119009" y="2434487"/>
              <a:ext cx="1954498" cy="3083036"/>
            </a:xfrm>
            <a:prstGeom prst="rect">
              <a:avLst/>
            </a:prstGeom>
            <a:ln w="38100">
              <a:solidFill>
                <a:srgbClr val="4774AB"/>
              </a:solidFill>
            </a:ln>
          </p:spPr>
        </p:pic>
        <p:sp>
          <p:nvSpPr>
            <p:cNvPr id="19" name="TextBox 18">
              <a:extLst>
                <a:ext uri="{FF2B5EF4-FFF2-40B4-BE49-F238E27FC236}">
                  <a16:creationId xmlns:a16="http://schemas.microsoft.com/office/drawing/2014/main" id="{D9F0338E-3ED9-4CF3-AA5E-775061E5258B}"/>
                </a:ext>
              </a:extLst>
            </p:cNvPr>
            <p:cNvSpPr txBox="1"/>
            <p:nvPr/>
          </p:nvSpPr>
          <p:spPr>
            <a:xfrm>
              <a:off x="108965" y="1977655"/>
              <a:ext cx="2489269"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ko-KR" sz="1800" b="1" spc="-5" dirty="0">
                  <a:solidFill>
                    <a:srgbClr val="8CA950"/>
                  </a:solidFill>
                  <a:latin typeface="Times New Roman"/>
                  <a:cs typeface="Times New Roman"/>
                </a:rPr>
                <a:t>Animations </a:t>
              </a:r>
              <a:endParaRPr lang="ko-KR" altLang="en-US" dirty="0"/>
            </a:p>
          </p:txBody>
        </p:sp>
        <p:sp>
          <p:nvSpPr>
            <p:cNvPr id="21" name="TextBox 20">
              <a:extLst>
                <a:ext uri="{FF2B5EF4-FFF2-40B4-BE49-F238E27FC236}">
                  <a16:creationId xmlns:a16="http://schemas.microsoft.com/office/drawing/2014/main" id="{EF82C390-9C3F-4AB7-881B-04DC1B99326F}"/>
                </a:ext>
              </a:extLst>
            </p:cNvPr>
            <p:cNvSpPr txBox="1"/>
            <p:nvPr/>
          </p:nvSpPr>
          <p:spPr>
            <a:xfrm>
              <a:off x="10048010" y="1977655"/>
              <a:ext cx="129055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ko-KR" sz="1800" b="1" spc="-5" dirty="0">
                  <a:solidFill>
                    <a:srgbClr val="4774AB"/>
                  </a:solidFill>
                  <a:latin typeface="Times New Roman"/>
                  <a:cs typeface="Times New Roman"/>
                </a:rPr>
                <a:t>ratings</a:t>
              </a:r>
              <a:endParaRPr lang="ko-KR" altLang="en-US" dirty="0"/>
            </a:p>
          </p:txBody>
        </p:sp>
      </p:grpSp>
      <p:pic>
        <p:nvPicPr>
          <p:cNvPr id="20" name="그림 19">
            <a:extLst>
              <a:ext uri="{FF2B5EF4-FFF2-40B4-BE49-F238E27FC236}">
                <a16:creationId xmlns:a16="http://schemas.microsoft.com/office/drawing/2014/main" id="{4A77E4BA-DF64-42E3-BBB8-13B3A8689C83}"/>
              </a:ext>
            </a:extLst>
          </p:cNvPr>
          <p:cNvPicPr>
            <a:picLocks noChangeAspect="1"/>
          </p:cNvPicPr>
          <p:nvPr/>
        </p:nvPicPr>
        <p:blipFill>
          <a:blip r:embed="rId5"/>
          <a:stretch>
            <a:fillRect/>
          </a:stretch>
        </p:blipFill>
        <p:spPr>
          <a:xfrm>
            <a:off x="4837693" y="1424243"/>
            <a:ext cx="7088917" cy="1214535"/>
          </a:xfrm>
          <a:prstGeom prst="rect">
            <a:avLst/>
          </a:prstGeom>
        </p:spPr>
      </p:pic>
      <p:sp>
        <p:nvSpPr>
          <p:cNvPr id="25" name="object 8">
            <a:extLst>
              <a:ext uri="{FF2B5EF4-FFF2-40B4-BE49-F238E27FC236}">
                <a16:creationId xmlns:a16="http://schemas.microsoft.com/office/drawing/2014/main" id="{A1E488E2-9A5D-453B-915F-070161EAE283}"/>
              </a:ext>
            </a:extLst>
          </p:cNvPr>
          <p:cNvSpPr txBox="1"/>
          <p:nvPr/>
        </p:nvSpPr>
        <p:spPr>
          <a:xfrm>
            <a:off x="267608" y="260505"/>
            <a:ext cx="349612" cy="677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3</a:t>
            </a:r>
            <a:endParaRPr dirty="0"/>
          </a:p>
        </p:txBody>
      </p:sp>
      <p:sp>
        <p:nvSpPr>
          <p:cNvPr id="26" name="Shape 96">
            <a:extLst>
              <a:ext uri="{FF2B5EF4-FFF2-40B4-BE49-F238E27FC236}">
                <a16:creationId xmlns:a16="http://schemas.microsoft.com/office/drawing/2014/main" id="{F1532BC4-2BFC-42A7-AEF6-5EE919BB444A}"/>
              </a:ext>
            </a:extLst>
          </p:cNvPr>
          <p:cNvSpPr txBox="1"/>
          <p:nvPr/>
        </p:nvSpPr>
        <p:spPr>
          <a:xfrm>
            <a:off x="617220" y="485169"/>
            <a:ext cx="214129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a:latin typeface="Carlito"/>
                <a:ea typeface="Carlito"/>
                <a:cs typeface="Carlito"/>
                <a:sym typeface="Carlito"/>
              </a:rPr>
              <a:t>Preprocessing</a:t>
            </a:r>
            <a:endParaRPr sz="3200" b="0" spc="-195" baseline="0" dirty="0">
              <a:latin typeface="Carlito"/>
              <a:ea typeface="Carlito"/>
              <a:cs typeface="Carlito"/>
              <a:sym typeface="Carlito"/>
            </a:endParaRPr>
          </a:p>
        </p:txBody>
      </p:sp>
    </p:spTree>
    <p:extLst>
      <p:ext uri="{BB962C8B-B14F-4D97-AF65-F5344CB8AC3E}">
        <p14:creationId xmlns:p14="http://schemas.microsoft.com/office/powerpoint/2010/main" val="893146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95" name="object 8"/>
          <p:cNvSpPr txBox="1"/>
          <p:nvPr/>
        </p:nvSpPr>
        <p:spPr>
          <a:xfrm>
            <a:off x="267608" y="260505"/>
            <a:ext cx="349612" cy="677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3</a:t>
            </a:r>
            <a:endParaRPr dirty="0"/>
          </a:p>
        </p:txBody>
      </p:sp>
      <p:sp>
        <p:nvSpPr>
          <p:cNvPr id="96" name="Shape 96"/>
          <p:cNvSpPr txBox="1"/>
          <p:nvPr/>
        </p:nvSpPr>
        <p:spPr>
          <a:xfrm>
            <a:off x="617220" y="485169"/>
            <a:ext cx="214129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a:latin typeface="Carlito"/>
                <a:ea typeface="Carlito"/>
                <a:cs typeface="Carlito"/>
                <a:sym typeface="Carlito"/>
              </a:rPr>
              <a:t>Preprocessing</a:t>
            </a:r>
            <a:endParaRPr sz="3200" b="0" spc="-195" baseline="0" dirty="0">
              <a:latin typeface="Carlito"/>
              <a:ea typeface="Carlito"/>
              <a:cs typeface="Carlito"/>
              <a:sym typeface="Carlito"/>
            </a:endParaRPr>
          </a:p>
        </p:txBody>
      </p:sp>
      <p:sp>
        <p:nvSpPr>
          <p:cNvPr id="14" name="object 2">
            <a:extLst>
              <a:ext uri="{FF2B5EF4-FFF2-40B4-BE49-F238E27FC236}">
                <a16:creationId xmlns:a16="http://schemas.microsoft.com/office/drawing/2014/main" id="{5ADAEED8-6FD2-4807-9807-B861CEE63BAB}"/>
              </a:ext>
            </a:extLst>
          </p:cNvPr>
          <p:cNvSpPr txBox="1"/>
          <p:nvPr/>
        </p:nvSpPr>
        <p:spPr>
          <a:xfrm>
            <a:off x="1397870" y="1381953"/>
            <a:ext cx="4187243" cy="1508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r>
              <a:rPr lang="en-US" altLang="ko-KR" sz="1400" b="1" spc="-5" dirty="0">
                <a:solidFill>
                  <a:srgbClr val="8CA950"/>
                </a:solidFill>
                <a:latin typeface="Times New Roman"/>
                <a:cs typeface="Times New Roman"/>
              </a:rPr>
              <a:t>1. Imputation of missing values</a:t>
            </a:r>
          </a:p>
          <a:p>
            <a:pPr marL="342900" indent="-342900">
              <a:buFont typeface="Arial" panose="020B0604020202020204" pitchFamily="34" charset="0"/>
              <a:buChar char="•"/>
              <a:tabLst>
                <a:tab pos="355600" algn="l"/>
              </a:tabLst>
              <a:defRPr sz="2400" spc="-5">
                <a:latin typeface="Times New Roman"/>
                <a:ea typeface="Times New Roman"/>
                <a:cs typeface="Times New Roman"/>
                <a:sym typeface="Times New Roman"/>
              </a:defRPr>
            </a:pPr>
            <a:r>
              <a:rPr lang="en-US" sz="1400" spc="-5" dirty="0">
                <a:latin typeface="Times New Roman"/>
                <a:cs typeface="Times New Roman"/>
              </a:rPr>
              <a:t>Naïve Bayes classifier: </a:t>
            </a:r>
            <a:r>
              <a:rPr lang="en-US" sz="1400" b="1" spc="-5" dirty="0">
                <a:latin typeface="Times New Roman"/>
                <a:cs typeface="Times New Roman"/>
              </a:rPr>
              <a:t>Source</a:t>
            </a:r>
            <a:r>
              <a:rPr lang="en-US" sz="1400" spc="-5" dirty="0">
                <a:latin typeface="Times New Roman"/>
                <a:cs typeface="Times New Roman"/>
              </a:rPr>
              <a:t> (20%)</a:t>
            </a:r>
          </a:p>
          <a:p>
            <a:pPr>
              <a:tabLst>
                <a:tab pos="355600" algn="l"/>
              </a:tabLst>
              <a:defRPr sz="2400" spc="-5">
                <a:latin typeface="Times New Roman"/>
                <a:ea typeface="Times New Roman"/>
                <a:cs typeface="Times New Roman"/>
                <a:sym typeface="Times New Roman"/>
              </a:defRPr>
            </a:pPr>
            <a:r>
              <a:rPr lang="en-US" sz="1400" b="1" spc="-5" dirty="0">
                <a:solidFill>
                  <a:srgbClr val="8CA950"/>
                </a:solidFill>
                <a:latin typeface="Times New Roman"/>
                <a:cs typeface="Times New Roman"/>
              </a:rPr>
              <a:t>2. Preprocessing </a:t>
            </a:r>
          </a:p>
          <a:p>
            <a:pPr marL="285750" indent="-285750">
              <a:buFont typeface="Arial" panose="020B0604020202020204" pitchFamily="34" charset="0"/>
              <a:buChar char="•"/>
              <a:tabLst>
                <a:tab pos="355600" algn="l"/>
              </a:tabLst>
              <a:defRPr sz="2400" spc="-5">
                <a:latin typeface="Times New Roman"/>
                <a:ea typeface="Times New Roman"/>
                <a:cs typeface="Times New Roman"/>
                <a:sym typeface="Times New Roman"/>
              </a:defRPr>
            </a:pPr>
            <a:r>
              <a:rPr lang="en-US" sz="1400" dirty="0"/>
              <a:t>Numeric: </a:t>
            </a:r>
            <a:r>
              <a:rPr lang="en-US" sz="1400" b="1" dirty="0"/>
              <a:t>Date</a:t>
            </a:r>
            <a:r>
              <a:rPr lang="en-US" sz="1400" dirty="0"/>
              <a:t>, </a:t>
            </a:r>
            <a:r>
              <a:rPr lang="en-US" sz="1400" b="1" dirty="0"/>
              <a:t>Duration</a:t>
            </a:r>
          </a:p>
          <a:p>
            <a:pPr marL="285750" indent="-285750">
              <a:buFont typeface="Arial" panose="020B0604020202020204" pitchFamily="34" charset="0"/>
              <a:buChar char="•"/>
              <a:tabLst>
                <a:tab pos="355600" algn="l"/>
              </a:tabLst>
              <a:defRPr sz="2400" spc="-5">
                <a:latin typeface="Times New Roman"/>
                <a:ea typeface="Times New Roman"/>
                <a:cs typeface="Times New Roman"/>
                <a:sym typeface="Times New Roman"/>
              </a:defRPr>
            </a:pPr>
            <a:r>
              <a:rPr lang="en-US" sz="1400" dirty="0"/>
              <a:t>Text: </a:t>
            </a:r>
            <a:r>
              <a:rPr lang="en-US" sz="1400" b="1" dirty="0"/>
              <a:t>Genres</a:t>
            </a:r>
            <a:r>
              <a:rPr lang="en-US" sz="1400" dirty="0"/>
              <a:t>, </a:t>
            </a:r>
            <a:r>
              <a:rPr lang="en-US" sz="1400" b="1" dirty="0"/>
              <a:t>Synopsis</a:t>
            </a:r>
            <a:r>
              <a:rPr lang="en-US" sz="1400" dirty="0"/>
              <a:t>, </a:t>
            </a:r>
            <a:r>
              <a:rPr lang="en-US" sz="1400" b="1" dirty="0"/>
              <a:t>Type</a:t>
            </a:r>
            <a:r>
              <a:rPr lang="en-US" sz="1400" dirty="0"/>
              <a:t>, </a:t>
            </a:r>
            <a:r>
              <a:rPr lang="en-US" sz="1400" b="1" dirty="0"/>
              <a:t>Source</a:t>
            </a:r>
            <a:r>
              <a:rPr lang="en-US" sz="1400" dirty="0"/>
              <a:t>, </a:t>
            </a:r>
            <a:r>
              <a:rPr lang="en-US" sz="1400" b="1" dirty="0"/>
              <a:t>Rating</a:t>
            </a:r>
          </a:p>
          <a:p>
            <a:pPr>
              <a:tabLst>
                <a:tab pos="355600" algn="l"/>
              </a:tabLst>
              <a:defRPr sz="2400" spc="-5">
                <a:latin typeface="Times New Roman"/>
                <a:ea typeface="Times New Roman"/>
                <a:cs typeface="Times New Roman"/>
                <a:sym typeface="Times New Roman"/>
              </a:defRPr>
            </a:pPr>
            <a:r>
              <a:rPr lang="en-US" sz="1400" b="1" dirty="0">
                <a:solidFill>
                  <a:srgbClr val="8CA950"/>
                </a:solidFill>
              </a:rPr>
              <a:t>3. Feature engineering</a:t>
            </a:r>
          </a:p>
          <a:p>
            <a:pPr marL="285750" indent="-285750">
              <a:buFont typeface="Arial" panose="020B0604020202020204" pitchFamily="34" charset="0"/>
              <a:buChar char="•"/>
              <a:tabLst>
                <a:tab pos="355600" algn="l"/>
              </a:tabLst>
              <a:defRPr sz="2400" spc="-5">
                <a:latin typeface="Times New Roman"/>
                <a:ea typeface="Times New Roman"/>
                <a:cs typeface="Times New Roman"/>
                <a:sym typeface="Times New Roman"/>
              </a:defRPr>
            </a:pPr>
            <a:r>
              <a:rPr lang="en-US" sz="1400" b="1" dirty="0" err="1"/>
              <a:t>N_votes</a:t>
            </a:r>
            <a:r>
              <a:rPr lang="en-US" sz="1400" dirty="0"/>
              <a:t>, </a:t>
            </a:r>
            <a:r>
              <a:rPr lang="en-US" sz="1400" b="1" dirty="0" err="1"/>
              <a:t>rating_reliability</a:t>
            </a:r>
            <a:r>
              <a:rPr lang="en-US" sz="1400" dirty="0"/>
              <a:t>, </a:t>
            </a:r>
            <a:r>
              <a:rPr lang="en-US" sz="1400" b="1" dirty="0" err="1"/>
              <a:t>expected_reliability</a:t>
            </a:r>
            <a:endParaRPr sz="1400" b="1" dirty="0"/>
          </a:p>
        </p:txBody>
      </p:sp>
      <p:grpSp>
        <p:nvGrpSpPr>
          <p:cNvPr id="15" name="그룹 14">
            <a:extLst>
              <a:ext uri="{FF2B5EF4-FFF2-40B4-BE49-F238E27FC236}">
                <a16:creationId xmlns:a16="http://schemas.microsoft.com/office/drawing/2014/main" id="{9301900C-AE36-4144-8563-812BD59BAC85}"/>
              </a:ext>
            </a:extLst>
          </p:cNvPr>
          <p:cNvGrpSpPr/>
          <p:nvPr/>
        </p:nvGrpSpPr>
        <p:grpSpPr>
          <a:xfrm>
            <a:off x="118493" y="2832963"/>
            <a:ext cx="11955014" cy="3539868"/>
            <a:chOff x="118493" y="1977655"/>
            <a:chExt cx="11955014" cy="3539868"/>
          </a:xfrm>
        </p:grpSpPr>
        <p:pic>
          <p:nvPicPr>
            <p:cNvPr id="16" name="그림 15">
              <a:extLst>
                <a:ext uri="{FF2B5EF4-FFF2-40B4-BE49-F238E27FC236}">
                  <a16:creationId xmlns:a16="http://schemas.microsoft.com/office/drawing/2014/main" id="{BB7ECF5B-30F6-4DEA-B2DD-0567289A4F17}"/>
                </a:ext>
              </a:extLst>
            </p:cNvPr>
            <p:cNvPicPr>
              <a:picLocks noChangeAspect="1"/>
            </p:cNvPicPr>
            <p:nvPr/>
          </p:nvPicPr>
          <p:blipFill>
            <a:blip r:embed="rId3"/>
            <a:stretch>
              <a:fillRect/>
            </a:stretch>
          </p:blipFill>
          <p:spPr>
            <a:xfrm>
              <a:off x="118493" y="2434487"/>
              <a:ext cx="9840916" cy="3083036"/>
            </a:xfrm>
            <a:prstGeom prst="rect">
              <a:avLst/>
            </a:prstGeom>
            <a:ln w="38100">
              <a:solidFill>
                <a:srgbClr val="8CA950"/>
              </a:solidFill>
            </a:ln>
          </p:spPr>
        </p:pic>
        <p:pic>
          <p:nvPicPr>
            <p:cNvPr id="17" name="그림 16">
              <a:extLst>
                <a:ext uri="{FF2B5EF4-FFF2-40B4-BE49-F238E27FC236}">
                  <a16:creationId xmlns:a16="http://schemas.microsoft.com/office/drawing/2014/main" id="{337EAF6E-3D94-4486-BBBB-47F513091492}"/>
                </a:ext>
              </a:extLst>
            </p:cNvPr>
            <p:cNvPicPr>
              <a:picLocks noChangeAspect="1"/>
            </p:cNvPicPr>
            <p:nvPr/>
          </p:nvPicPr>
          <p:blipFill>
            <a:blip r:embed="rId4"/>
            <a:stretch>
              <a:fillRect/>
            </a:stretch>
          </p:blipFill>
          <p:spPr>
            <a:xfrm>
              <a:off x="10119009" y="2434487"/>
              <a:ext cx="1954498" cy="3083036"/>
            </a:xfrm>
            <a:prstGeom prst="rect">
              <a:avLst/>
            </a:prstGeom>
            <a:ln w="38100">
              <a:solidFill>
                <a:srgbClr val="4774AB"/>
              </a:solidFill>
            </a:ln>
          </p:spPr>
        </p:pic>
        <p:sp>
          <p:nvSpPr>
            <p:cNvPr id="19" name="TextBox 18">
              <a:extLst>
                <a:ext uri="{FF2B5EF4-FFF2-40B4-BE49-F238E27FC236}">
                  <a16:creationId xmlns:a16="http://schemas.microsoft.com/office/drawing/2014/main" id="{C596C042-A19B-4AA4-9C7D-D195FDEDCA54}"/>
                </a:ext>
              </a:extLst>
            </p:cNvPr>
            <p:cNvSpPr txBox="1"/>
            <p:nvPr/>
          </p:nvSpPr>
          <p:spPr>
            <a:xfrm>
              <a:off x="10048010" y="1977655"/>
              <a:ext cx="129055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ko-KR" sz="1800" b="1" spc="-5" dirty="0">
                  <a:solidFill>
                    <a:srgbClr val="4774AB"/>
                  </a:solidFill>
                  <a:latin typeface="Times New Roman"/>
                  <a:cs typeface="Times New Roman"/>
                </a:rPr>
                <a:t>ratings</a:t>
              </a:r>
              <a:endParaRPr lang="ko-KR" altLang="en-US" dirty="0"/>
            </a:p>
          </p:txBody>
        </p:sp>
      </p:grpSp>
      <p:sp>
        <p:nvSpPr>
          <p:cNvPr id="12" name="object 2">
            <a:extLst>
              <a:ext uri="{FF2B5EF4-FFF2-40B4-BE49-F238E27FC236}">
                <a16:creationId xmlns:a16="http://schemas.microsoft.com/office/drawing/2014/main" id="{24E06972-FD54-48A1-AFD0-4BEFB536B461}"/>
              </a:ext>
            </a:extLst>
          </p:cNvPr>
          <p:cNvSpPr txBox="1"/>
          <p:nvPr/>
        </p:nvSpPr>
        <p:spPr>
          <a:xfrm>
            <a:off x="9828990" y="1920562"/>
            <a:ext cx="2363010" cy="430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r>
              <a:rPr lang="en-US" altLang="ko-KR" sz="1400" b="1" spc="-5" dirty="0">
                <a:solidFill>
                  <a:srgbClr val="4774AB"/>
                </a:solidFill>
                <a:latin typeface="Times New Roman"/>
                <a:cs typeface="Times New Roman"/>
              </a:rPr>
              <a:t>1. Select users</a:t>
            </a:r>
          </a:p>
          <a:p>
            <a:pPr marL="285750" indent="-285750" algn="just">
              <a:buFont typeface="Arial" panose="020B0604020202020204" pitchFamily="34" charset="0"/>
              <a:buChar char="•"/>
            </a:pPr>
            <a:r>
              <a:rPr lang="en-US" altLang="ko-KR" sz="1400" b="1" spc="-5" dirty="0">
                <a:latin typeface="Times New Roman"/>
                <a:cs typeface="Times New Roman"/>
              </a:rPr>
              <a:t>Who rated more than 5000 </a:t>
            </a:r>
            <a:endParaRPr sz="1400" dirty="0"/>
          </a:p>
        </p:txBody>
      </p:sp>
      <p:sp>
        <p:nvSpPr>
          <p:cNvPr id="13" name="TextBox 12">
            <a:extLst>
              <a:ext uri="{FF2B5EF4-FFF2-40B4-BE49-F238E27FC236}">
                <a16:creationId xmlns:a16="http://schemas.microsoft.com/office/drawing/2014/main" id="{B1DA399C-4711-4226-8144-B2D3F843AE50}"/>
              </a:ext>
            </a:extLst>
          </p:cNvPr>
          <p:cNvSpPr txBox="1"/>
          <p:nvPr/>
        </p:nvSpPr>
        <p:spPr>
          <a:xfrm>
            <a:off x="108965" y="2832963"/>
            <a:ext cx="2489269"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ko-KR" sz="1800" b="1" spc="-5" dirty="0">
                <a:solidFill>
                  <a:srgbClr val="8CA950"/>
                </a:solidFill>
                <a:latin typeface="Times New Roman"/>
                <a:cs typeface="Times New Roman"/>
              </a:rPr>
              <a:t>Animations </a:t>
            </a:r>
            <a:endParaRPr lang="ko-KR" altLang="en-US" dirty="0"/>
          </a:p>
        </p:txBody>
      </p:sp>
    </p:spTree>
    <p:extLst>
      <p:ext uri="{BB962C8B-B14F-4D97-AF65-F5344CB8AC3E}">
        <p14:creationId xmlns:p14="http://schemas.microsoft.com/office/powerpoint/2010/main" val="39596486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95" name="object 8"/>
          <p:cNvSpPr txBox="1"/>
          <p:nvPr/>
        </p:nvSpPr>
        <p:spPr>
          <a:xfrm>
            <a:off x="267608" y="260505"/>
            <a:ext cx="349612" cy="677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3</a:t>
            </a:r>
            <a:endParaRPr dirty="0"/>
          </a:p>
        </p:txBody>
      </p:sp>
      <p:sp>
        <p:nvSpPr>
          <p:cNvPr id="96" name="Shape 96"/>
          <p:cNvSpPr txBox="1"/>
          <p:nvPr/>
        </p:nvSpPr>
        <p:spPr>
          <a:xfrm>
            <a:off x="617220" y="485169"/>
            <a:ext cx="214129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a:latin typeface="Carlito"/>
                <a:ea typeface="Carlito"/>
                <a:cs typeface="Carlito"/>
                <a:sym typeface="Carlito"/>
              </a:rPr>
              <a:t>Preprocessing</a:t>
            </a:r>
            <a:endParaRPr sz="3200" b="0" spc="-195" baseline="0" dirty="0">
              <a:latin typeface="Carlito"/>
              <a:ea typeface="Carlito"/>
              <a:cs typeface="Carlito"/>
              <a:sym typeface="Carlito"/>
            </a:endParaRPr>
          </a:p>
        </p:txBody>
      </p:sp>
      <p:grpSp>
        <p:nvGrpSpPr>
          <p:cNvPr id="6" name="그룹 5">
            <a:extLst>
              <a:ext uri="{FF2B5EF4-FFF2-40B4-BE49-F238E27FC236}">
                <a16:creationId xmlns:a16="http://schemas.microsoft.com/office/drawing/2014/main" id="{D4BDBC52-1132-444F-B84C-A52E85844FA7}"/>
              </a:ext>
            </a:extLst>
          </p:cNvPr>
          <p:cNvGrpSpPr/>
          <p:nvPr/>
        </p:nvGrpSpPr>
        <p:grpSpPr>
          <a:xfrm>
            <a:off x="192298" y="2535937"/>
            <a:ext cx="11141873" cy="3836894"/>
            <a:chOff x="192298" y="2535937"/>
            <a:chExt cx="11141873" cy="3836894"/>
          </a:xfrm>
        </p:grpSpPr>
        <p:sp>
          <p:nvSpPr>
            <p:cNvPr id="10" name="TextBox 9">
              <a:extLst>
                <a:ext uri="{FF2B5EF4-FFF2-40B4-BE49-F238E27FC236}">
                  <a16:creationId xmlns:a16="http://schemas.microsoft.com/office/drawing/2014/main" id="{447AFBB1-26BF-4B67-AB2E-4F7840D420C5}"/>
                </a:ext>
              </a:extLst>
            </p:cNvPr>
            <p:cNvSpPr txBox="1"/>
            <p:nvPr/>
          </p:nvSpPr>
          <p:spPr>
            <a:xfrm>
              <a:off x="192298" y="2535937"/>
              <a:ext cx="375624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ko-KR" b="1" spc="-5" dirty="0">
                  <a:solidFill>
                    <a:srgbClr val="C0504D"/>
                  </a:solidFill>
                  <a:latin typeface="Times New Roman"/>
                  <a:cs typeface="Times New Roman"/>
                </a:rPr>
                <a:t>1) Vector Space model</a:t>
              </a:r>
              <a:endParaRPr lang="ko-KR" altLang="en-US" dirty="0">
                <a:solidFill>
                  <a:srgbClr val="C0504D"/>
                </a:solidFill>
              </a:endParaRPr>
            </a:p>
          </p:txBody>
        </p:sp>
        <p:pic>
          <p:nvPicPr>
            <p:cNvPr id="3" name="그림 2" descr="테이블이(가) 표시된 사진&#10;&#10;자동 생성된 설명">
              <a:extLst>
                <a:ext uri="{FF2B5EF4-FFF2-40B4-BE49-F238E27FC236}">
                  <a16:creationId xmlns:a16="http://schemas.microsoft.com/office/drawing/2014/main" id="{51E4F301-AA01-40F3-80FE-DC644B7FC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179" y="2939342"/>
              <a:ext cx="10247992" cy="3433489"/>
            </a:xfrm>
            <a:prstGeom prst="rect">
              <a:avLst/>
            </a:prstGeom>
            <a:ln w="38100">
              <a:solidFill>
                <a:srgbClr val="C0504D"/>
              </a:solidFill>
            </a:ln>
          </p:spPr>
        </p:pic>
      </p:grpSp>
      <mc:AlternateContent xmlns:mc="http://schemas.openxmlformats.org/markup-compatibility/2006" xmlns:p14="http://schemas.microsoft.com/office/powerpoint/2010/main">
        <mc:Choice Requires="p14">
          <p:contentPart p14:bwMode="auto" r:id="rId4">
            <p14:nvContentPartPr>
              <p14:cNvPr id="5" name="잉크 4">
                <a:extLst>
                  <a:ext uri="{FF2B5EF4-FFF2-40B4-BE49-F238E27FC236}">
                    <a16:creationId xmlns:a16="http://schemas.microsoft.com/office/drawing/2014/main" id="{148F800E-FD74-4765-8C6C-97D9C8E532F9}"/>
                  </a:ext>
                </a:extLst>
              </p14:cNvPr>
              <p14:cNvContentPartPr/>
              <p14:nvPr/>
            </p14:nvContentPartPr>
            <p14:xfrm>
              <a:off x="10209063" y="3079311"/>
              <a:ext cx="1044000" cy="18000"/>
            </p14:xfrm>
          </p:contentPart>
        </mc:Choice>
        <mc:Fallback xmlns="">
          <p:pic>
            <p:nvPicPr>
              <p:cNvPr id="5" name="잉크 4">
                <a:extLst>
                  <a:ext uri="{FF2B5EF4-FFF2-40B4-BE49-F238E27FC236}">
                    <a16:creationId xmlns:a16="http://schemas.microsoft.com/office/drawing/2014/main" id="{148F800E-FD74-4765-8C6C-97D9C8E532F9}"/>
                  </a:ext>
                </a:extLst>
              </p:cNvPr>
              <p:cNvPicPr/>
              <p:nvPr/>
            </p:nvPicPr>
            <p:blipFill>
              <a:blip r:embed="rId5"/>
              <a:stretch>
                <a:fillRect/>
              </a:stretch>
            </p:blipFill>
            <p:spPr>
              <a:xfrm>
                <a:off x="10137063" y="2935311"/>
                <a:ext cx="1187640" cy="305640"/>
              </a:xfrm>
              <a:prstGeom prst="rect">
                <a:avLst/>
              </a:prstGeom>
            </p:spPr>
          </p:pic>
        </mc:Fallback>
      </mc:AlternateContent>
      <p:cxnSp>
        <p:nvCxnSpPr>
          <p:cNvPr id="7" name="직선 화살표 연결선 6">
            <a:extLst>
              <a:ext uri="{FF2B5EF4-FFF2-40B4-BE49-F238E27FC236}">
                <a16:creationId xmlns:a16="http://schemas.microsoft.com/office/drawing/2014/main" id="{C63F1749-2A61-4572-B5D9-81D3F422E680}"/>
              </a:ext>
            </a:extLst>
          </p:cNvPr>
          <p:cNvCxnSpPr>
            <a:cxnSpLocks/>
            <a:stCxn id="2" idx="2"/>
            <a:endCxn id="27" idx="0"/>
          </p:cNvCxnSpPr>
          <p:nvPr/>
        </p:nvCxnSpPr>
        <p:spPr>
          <a:xfrm>
            <a:off x="4195482" y="2477338"/>
            <a:ext cx="0" cy="462004"/>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sp>
        <p:nvSpPr>
          <p:cNvPr id="27" name="직사각형 26">
            <a:extLst>
              <a:ext uri="{FF2B5EF4-FFF2-40B4-BE49-F238E27FC236}">
                <a16:creationId xmlns:a16="http://schemas.microsoft.com/office/drawing/2014/main" id="{6FB62849-9CD6-4255-A42D-391CF5FE3AED}"/>
              </a:ext>
            </a:extLst>
          </p:cNvPr>
          <p:cNvSpPr/>
          <p:nvPr/>
        </p:nvSpPr>
        <p:spPr>
          <a:xfrm>
            <a:off x="2076225" y="2939342"/>
            <a:ext cx="4238513" cy="3178023"/>
          </a:xfrm>
          <a:prstGeom prst="rect">
            <a:avLst/>
          </a:prstGeom>
          <a:noFill/>
          <a:ln w="38100"/>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35" name="직사각형 34">
            <a:extLst>
              <a:ext uri="{FF2B5EF4-FFF2-40B4-BE49-F238E27FC236}">
                <a16:creationId xmlns:a16="http://schemas.microsoft.com/office/drawing/2014/main" id="{C83A6784-217E-4EE0-A00B-8889135EC7F0}"/>
              </a:ext>
            </a:extLst>
          </p:cNvPr>
          <p:cNvSpPr/>
          <p:nvPr/>
        </p:nvSpPr>
        <p:spPr>
          <a:xfrm>
            <a:off x="6466498" y="2954916"/>
            <a:ext cx="3661457" cy="3178023"/>
          </a:xfrm>
          <a:prstGeom prst="rect">
            <a:avLst/>
          </a:prstGeom>
          <a:noFill/>
          <a:ln w="38100">
            <a:solidFill>
              <a:srgbClr val="00B050"/>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1" name="object 2">
            <a:extLst>
              <a:ext uri="{FF2B5EF4-FFF2-40B4-BE49-F238E27FC236}">
                <a16:creationId xmlns:a16="http://schemas.microsoft.com/office/drawing/2014/main" id="{7EE01BD8-7E79-4886-8B7C-966D03F0EB38}"/>
              </a:ext>
            </a:extLst>
          </p:cNvPr>
          <p:cNvSpPr txBox="1"/>
          <p:nvPr/>
        </p:nvSpPr>
        <p:spPr>
          <a:xfrm>
            <a:off x="3189851" y="1619136"/>
            <a:ext cx="243151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r>
              <a:rPr lang="en-US" sz="1400" b="1" dirty="0"/>
              <a:t>Genres</a:t>
            </a:r>
          </a:p>
          <a:p>
            <a:pPr marL="285750" indent="-285750" algn="just">
              <a:buFont typeface="Arial" panose="020B0604020202020204" pitchFamily="34" charset="0"/>
              <a:buChar char="•"/>
            </a:pPr>
            <a:r>
              <a:rPr lang="en-US" sz="1400" dirty="0"/>
              <a:t>36 genres </a:t>
            </a:r>
          </a:p>
          <a:p>
            <a:pPr marL="285750" lvl="2" indent="-285750" algn="just">
              <a:buFont typeface="Arial" panose="020B0604020202020204" pitchFamily="34" charset="0"/>
              <a:buChar char="•"/>
            </a:pPr>
            <a:r>
              <a:rPr lang="en-US" sz="1400" dirty="0"/>
              <a:t>Frequency matrix (</a:t>
            </a:r>
            <a:r>
              <a:rPr lang="en-US" sz="1400" dirty="0" err="1"/>
              <a:t>BoW</a:t>
            </a:r>
            <a:r>
              <a:rPr lang="en-US" sz="1400" dirty="0"/>
              <a:t>)</a:t>
            </a:r>
            <a:endParaRPr sz="1400" dirty="0"/>
          </a:p>
        </p:txBody>
      </p:sp>
      <p:sp>
        <p:nvSpPr>
          <p:cNvPr id="2" name="사각형: 둥근 모서리 1">
            <a:extLst>
              <a:ext uri="{FF2B5EF4-FFF2-40B4-BE49-F238E27FC236}">
                <a16:creationId xmlns:a16="http://schemas.microsoft.com/office/drawing/2014/main" id="{52081BCC-DF0B-44DA-9F30-EA853DF8DD2D}"/>
              </a:ext>
            </a:extLst>
          </p:cNvPr>
          <p:cNvSpPr/>
          <p:nvPr/>
        </p:nvSpPr>
        <p:spPr>
          <a:xfrm>
            <a:off x="3013934" y="1450312"/>
            <a:ext cx="2363096" cy="1027026"/>
          </a:xfrm>
          <a:prstGeom prst="roundRect">
            <a:avLst/>
          </a:prstGeom>
          <a:noFill/>
          <a:ln w="25400" cap="flat">
            <a:solidFill>
              <a:schemeClr val="accent4"/>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Calibri"/>
              <a:ea typeface="Calibri"/>
              <a:cs typeface="Calibri"/>
              <a:sym typeface="Calibri"/>
            </a:endParaRPr>
          </a:p>
        </p:txBody>
      </p:sp>
      <p:cxnSp>
        <p:nvCxnSpPr>
          <p:cNvPr id="25" name="직선 화살표 연결선 24">
            <a:extLst>
              <a:ext uri="{FF2B5EF4-FFF2-40B4-BE49-F238E27FC236}">
                <a16:creationId xmlns:a16="http://schemas.microsoft.com/office/drawing/2014/main" id="{4F4E0434-9BCC-48FC-951C-DC7311A9DD45}"/>
              </a:ext>
            </a:extLst>
          </p:cNvPr>
          <p:cNvCxnSpPr>
            <a:cxnSpLocks/>
            <a:stCxn id="23" idx="2"/>
            <a:endCxn id="35" idx="0"/>
          </p:cNvCxnSpPr>
          <p:nvPr/>
        </p:nvCxnSpPr>
        <p:spPr>
          <a:xfrm flipH="1">
            <a:off x="8297227" y="2537844"/>
            <a:ext cx="6148" cy="417072"/>
          </a:xfrm>
          <a:prstGeom prst="straightConnector1">
            <a:avLst/>
          </a:prstGeom>
          <a:ln w="76200">
            <a:solidFill>
              <a:srgbClr val="00B050"/>
            </a:solidFill>
            <a:tailEnd type="triangle"/>
          </a:ln>
        </p:spPr>
        <p:style>
          <a:lnRef idx="1">
            <a:schemeClr val="accent4"/>
          </a:lnRef>
          <a:fillRef idx="0">
            <a:schemeClr val="accent4"/>
          </a:fillRef>
          <a:effectRef idx="0">
            <a:schemeClr val="accent4"/>
          </a:effectRef>
          <a:fontRef idx="minor">
            <a:schemeClr val="tx1"/>
          </a:fontRef>
        </p:style>
      </p:cxnSp>
      <p:sp>
        <p:nvSpPr>
          <p:cNvPr id="13" name="object 2">
            <a:extLst>
              <a:ext uri="{FF2B5EF4-FFF2-40B4-BE49-F238E27FC236}">
                <a16:creationId xmlns:a16="http://schemas.microsoft.com/office/drawing/2014/main" id="{BD2723CD-AF56-44F4-A881-31BE68C67F41}"/>
              </a:ext>
            </a:extLst>
          </p:cNvPr>
          <p:cNvSpPr txBox="1"/>
          <p:nvPr/>
        </p:nvSpPr>
        <p:spPr>
          <a:xfrm>
            <a:off x="6883580" y="1562905"/>
            <a:ext cx="2933588"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r>
              <a:rPr lang="en-US" sz="1400" b="1" dirty="0"/>
              <a:t>Synopsis</a:t>
            </a:r>
            <a:r>
              <a:rPr lang="en-US" sz="1400" dirty="0"/>
              <a:t> </a:t>
            </a:r>
          </a:p>
          <a:p>
            <a:pPr marL="285750" indent="-285750" algn="just">
              <a:buFont typeface="Arial" panose="020B0604020202020204" pitchFamily="34" charset="0"/>
              <a:buChar char="•"/>
            </a:pPr>
            <a:r>
              <a:rPr lang="en-US" sz="1400" dirty="0"/>
              <a:t>100 TF-IDFs (</a:t>
            </a:r>
            <a:r>
              <a:rPr lang="en-US" sz="1400" dirty="0" err="1"/>
              <a:t>max_features</a:t>
            </a:r>
            <a:r>
              <a:rPr lang="en-US" sz="1400" dirty="0"/>
              <a:t>=100)</a:t>
            </a:r>
          </a:p>
          <a:p>
            <a:pPr marL="285750" indent="-285750" algn="just">
              <a:buFont typeface="Arial" panose="020B0604020202020204" pitchFamily="34" charset="0"/>
              <a:buChar char="•"/>
            </a:pPr>
            <a:r>
              <a:rPr lang="en-US" sz="1400" dirty="0"/>
              <a:t>Range [0.1]</a:t>
            </a:r>
          </a:p>
          <a:p>
            <a:pPr marL="285750" indent="-285750" algn="just">
              <a:buFont typeface="Arial" panose="020B0604020202020204" pitchFamily="34" charset="0"/>
              <a:buChar char="•"/>
            </a:pPr>
            <a:r>
              <a:rPr lang="en-US" sz="1400" dirty="0"/>
              <a:t>More important as value goes to 1</a:t>
            </a:r>
          </a:p>
        </p:txBody>
      </p:sp>
      <p:sp>
        <p:nvSpPr>
          <p:cNvPr id="23" name="사각형: 둥근 모서리 22">
            <a:extLst>
              <a:ext uri="{FF2B5EF4-FFF2-40B4-BE49-F238E27FC236}">
                <a16:creationId xmlns:a16="http://schemas.microsoft.com/office/drawing/2014/main" id="{C2A42D5B-6CB0-463F-9A7A-86FE0449AED5}"/>
              </a:ext>
            </a:extLst>
          </p:cNvPr>
          <p:cNvSpPr/>
          <p:nvPr/>
        </p:nvSpPr>
        <p:spPr>
          <a:xfrm>
            <a:off x="6626689" y="1510818"/>
            <a:ext cx="3353371" cy="1027026"/>
          </a:xfrm>
          <a:prstGeom prst="roundRect">
            <a:avLst/>
          </a:prstGeom>
          <a:noFill/>
          <a:ln w="25400" cap="flat">
            <a:solidFill>
              <a:srgbClr val="00B05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7407293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95" name="object 8"/>
          <p:cNvSpPr txBox="1"/>
          <p:nvPr/>
        </p:nvSpPr>
        <p:spPr>
          <a:xfrm>
            <a:off x="267608" y="260505"/>
            <a:ext cx="349612" cy="677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3</a:t>
            </a:r>
            <a:endParaRPr dirty="0"/>
          </a:p>
        </p:txBody>
      </p:sp>
      <p:sp>
        <p:nvSpPr>
          <p:cNvPr id="96" name="Shape 96"/>
          <p:cNvSpPr txBox="1"/>
          <p:nvPr/>
        </p:nvSpPr>
        <p:spPr>
          <a:xfrm>
            <a:off x="617220" y="485169"/>
            <a:ext cx="214129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a:latin typeface="Carlito"/>
                <a:ea typeface="Carlito"/>
                <a:cs typeface="Carlito"/>
                <a:sym typeface="Carlito"/>
              </a:rPr>
              <a:t>Preprocessing</a:t>
            </a:r>
            <a:endParaRPr sz="3200" b="0" spc="-195" baseline="0" dirty="0">
              <a:latin typeface="Carlito"/>
              <a:ea typeface="Carlito"/>
              <a:cs typeface="Carlito"/>
              <a:sym typeface="Carlito"/>
            </a:endParaRPr>
          </a:p>
        </p:txBody>
      </p:sp>
      <p:grpSp>
        <p:nvGrpSpPr>
          <p:cNvPr id="4" name="그룹 3">
            <a:extLst>
              <a:ext uri="{FF2B5EF4-FFF2-40B4-BE49-F238E27FC236}">
                <a16:creationId xmlns:a16="http://schemas.microsoft.com/office/drawing/2014/main" id="{9357AD39-200F-4808-88C6-F56BA8296DB1}"/>
              </a:ext>
            </a:extLst>
          </p:cNvPr>
          <p:cNvGrpSpPr/>
          <p:nvPr/>
        </p:nvGrpSpPr>
        <p:grpSpPr>
          <a:xfrm>
            <a:off x="192298" y="2535937"/>
            <a:ext cx="11797875" cy="3760237"/>
            <a:chOff x="192298" y="2572378"/>
            <a:chExt cx="11797875" cy="3760237"/>
          </a:xfrm>
        </p:grpSpPr>
        <p:pic>
          <p:nvPicPr>
            <p:cNvPr id="3" name="그림 2">
              <a:extLst>
                <a:ext uri="{FF2B5EF4-FFF2-40B4-BE49-F238E27FC236}">
                  <a16:creationId xmlns:a16="http://schemas.microsoft.com/office/drawing/2014/main" id="{E38C5857-0D50-43D5-BFB0-8BE8F0CD2BA5}"/>
                </a:ext>
              </a:extLst>
            </p:cNvPr>
            <p:cNvPicPr>
              <a:picLocks noChangeAspect="1"/>
            </p:cNvPicPr>
            <p:nvPr/>
          </p:nvPicPr>
          <p:blipFill>
            <a:blip r:embed="rId3"/>
            <a:stretch>
              <a:fillRect/>
            </a:stretch>
          </p:blipFill>
          <p:spPr>
            <a:xfrm>
              <a:off x="192298" y="3029210"/>
              <a:ext cx="11797875" cy="3303405"/>
            </a:xfrm>
            <a:prstGeom prst="rect">
              <a:avLst/>
            </a:prstGeom>
            <a:ln w="38100">
              <a:solidFill>
                <a:schemeClr val="accent2"/>
              </a:solidFill>
            </a:ln>
          </p:spPr>
        </p:pic>
        <p:sp>
          <p:nvSpPr>
            <p:cNvPr id="13" name="TextBox 12">
              <a:extLst>
                <a:ext uri="{FF2B5EF4-FFF2-40B4-BE49-F238E27FC236}">
                  <a16:creationId xmlns:a16="http://schemas.microsoft.com/office/drawing/2014/main" id="{512A7A64-A85C-429F-AEE8-40684BE1949A}"/>
                </a:ext>
              </a:extLst>
            </p:cNvPr>
            <p:cNvSpPr txBox="1"/>
            <p:nvPr/>
          </p:nvSpPr>
          <p:spPr>
            <a:xfrm>
              <a:off x="192298" y="2572378"/>
              <a:ext cx="375624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ko-KR" b="1" spc="-5" dirty="0">
                  <a:solidFill>
                    <a:srgbClr val="C0504D"/>
                  </a:solidFill>
                  <a:latin typeface="Times New Roman"/>
                  <a:cs typeface="Times New Roman"/>
                </a:rPr>
                <a:t>2) Regression model</a:t>
              </a:r>
              <a:endParaRPr lang="ko-KR" altLang="en-US" dirty="0">
                <a:solidFill>
                  <a:srgbClr val="C0504D"/>
                </a:solidFill>
              </a:endParaRPr>
            </a:p>
          </p:txBody>
        </p:sp>
      </p:grpSp>
      <mc:AlternateContent xmlns:mc="http://schemas.openxmlformats.org/markup-compatibility/2006" xmlns:p14="http://schemas.microsoft.com/office/powerpoint/2010/main">
        <mc:Choice Requires="p14">
          <p:contentPart p14:bwMode="auto" r:id="rId4">
            <p14:nvContentPartPr>
              <p14:cNvPr id="2" name="잉크 1">
                <a:extLst>
                  <a:ext uri="{FF2B5EF4-FFF2-40B4-BE49-F238E27FC236}">
                    <a16:creationId xmlns:a16="http://schemas.microsoft.com/office/drawing/2014/main" id="{4E2F007F-736D-40E1-B8B0-030FB257F71F}"/>
                  </a:ext>
                </a:extLst>
              </p14:cNvPr>
              <p14:cNvContentPartPr/>
              <p14:nvPr/>
            </p14:nvContentPartPr>
            <p14:xfrm>
              <a:off x="10852023" y="3131151"/>
              <a:ext cx="1077480" cy="360"/>
            </p14:xfrm>
          </p:contentPart>
        </mc:Choice>
        <mc:Fallback xmlns="">
          <p:pic>
            <p:nvPicPr>
              <p:cNvPr id="2" name="잉크 1">
                <a:extLst>
                  <a:ext uri="{FF2B5EF4-FFF2-40B4-BE49-F238E27FC236}">
                    <a16:creationId xmlns:a16="http://schemas.microsoft.com/office/drawing/2014/main" id="{4E2F007F-736D-40E1-B8B0-030FB257F71F}"/>
                  </a:ext>
                </a:extLst>
              </p:cNvPr>
              <p:cNvPicPr/>
              <p:nvPr/>
            </p:nvPicPr>
            <p:blipFill>
              <a:blip r:embed="rId5"/>
              <a:stretch>
                <a:fillRect/>
              </a:stretch>
            </p:blipFill>
            <p:spPr>
              <a:xfrm>
                <a:off x="10780023" y="2987151"/>
                <a:ext cx="1221120" cy="288000"/>
              </a:xfrm>
              <a:prstGeom prst="rect">
                <a:avLst/>
              </a:prstGeom>
            </p:spPr>
          </p:pic>
        </mc:Fallback>
      </mc:AlternateContent>
      <p:sp>
        <p:nvSpPr>
          <p:cNvPr id="12" name="object 2">
            <a:extLst>
              <a:ext uri="{FF2B5EF4-FFF2-40B4-BE49-F238E27FC236}">
                <a16:creationId xmlns:a16="http://schemas.microsoft.com/office/drawing/2014/main" id="{B069CC6F-5B3F-4848-AA9A-A5E3CC01E884}"/>
              </a:ext>
            </a:extLst>
          </p:cNvPr>
          <p:cNvSpPr txBox="1"/>
          <p:nvPr/>
        </p:nvSpPr>
        <p:spPr>
          <a:xfrm>
            <a:off x="2591569" y="1551863"/>
            <a:ext cx="243151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r>
              <a:rPr lang="en-US" sz="1400" b="1" dirty="0"/>
              <a:t>Meta features</a:t>
            </a:r>
          </a:p>
          <a:p>
            <a:pPr marL="285750" indent="-285750" algn="just">
              <a:buFont typeface="Arial" panose="020B0604020202020204" pitchFamily="34" charset="0"/>
              <a:buChar char="•"/>
            </a:pPr>
            <a:r>
              <a:rPr lang="en-US" sz="1400" dirty="0"/>
              <a:t>33 features </a:t>
            </a:r>
          </a:p>
          <a:p>
            <a:pPr marL="285750" lvl="2" indent="-285750" algn="just">
              <a:buFont typeface="Arial" panose="020B0604020202020204" pitchFamily="34" charset="0"/>
              <a:buChar char="•"/>
            </a:pPr>
            <a:r>
              <a:rPr lang="en-US" sz="1400" dirty="0"/>
              <a:t>E.g., Episodes, Rank, …</a:t>
            </a:r>
            <a:endParaRPr sz="1400" dirty="0"/>
          </a:p>
        </p:txBody>
      </p:sp>
      <p:sp>
        <p:nvSpPr>
          <p:cNvPr id="15" name="object 2">
            <a:extLst>
              <a:ext uri="{FF2B5EF4-FFF2-40B4-BE49-F238E27FC236}">
                <a16:creationId xmlns:a16="http://schemas.microsoft.com/office/drawing/2014/main" id="{E7ECD12E-6867-4866-935B-ADDAF4217E2C}"/>
              </a:ext>
            </a:extLst>
          </p:cNvPr>
          <p:cNvSpPr txBox="1"/>
          <p:nvPr/>
        </p:nvSpPr>
        <p:spPr>
          <a:xfrm>
            <a:off x="5988608" y="1551863"/>
            <a:ext cx="243151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r>
              <a:rPr lang="en-US" sz="1400" b="1" dirty="0"/>
              <a:t>Genres</a:t>
            </a:r>
          </a:p>
          <a:p>
            <a:pPr marL="285750" indent="-285750" algn="just">
              <a:buFont typeface="Arial" panose="020B0604020202020204" pitchFamily="34" charset="0"/>
              <a:buChar char="•"/>
            </a:pPr>
            <a:r>
              <a:rPr lang="en-US" sz="1400" dirty="0"/>
              <a:t>36 genres </a:t>
            </a:r>
          </a:p>
          <a:p>
            <a:pPr marL="285750" lvl="2" indent="-285750" algn="just">
              <a:buFont typeface="Arial" panose="020B0604020202020204" pitchFamily="34" charset="0"/>
              <a:buChar char="•"/>
            </a:pPr>
            <a:r>
              <a:rPr lang="en-US" sz="1400" dirty="0"/>
              <a:t>Frequency matrix (</a:t>
            </a:r>
            <a:r>
              <a:rPr lang="en-US" sz="1400" dirty="0" err="1"/>
              <a:t>BoW</a:t>
            </a:r>
            <a:r>
              <a:rPr lang="en-US" sz="1400" dirty="0"/>
              <a:t>)</a:t>
            </a:r>
            <a:endParaRPr sz="1400" dirty="0"/>
          </a:p>
        </p:txBody>
      </p:sp>
      <p:sp>
        <p:nvSpPr>
          <p:cNvPr id="16" name="사각형: 둥근 모서리 15">
            <a:extLst>
              <a:ext uri="{FF2B5EF4-FFF2-40B4-BE49-F238E27FC236}">
                <a16:creationId xmlns:a16="http://schemas.microsoft.com/office/drawing/2014/main" id="{525F11A3-BC48-4D7D-99E6-59CAB26CAAF9}"/>
              </a:ext>
            </a:extLst>
          </p:cNvPr>
          <p:cNvSpPr/>
          <p:nvPr/>
        </p:nvSpPr>
        <p:spPr>
          <a:xfrm>
            <a:off x="5812691" y="1383039"/>
            <a:ext cx="2363096" cy="1027026"/>
          </a:xfrm>
          <a:prstGeom prst="roundRect">
            <a:avLst/>
          </a:prstGeom>
          <a:noFill/>
          <a:ln w="25400" cap="flat">
            <a:solidFill>
              <a:schemeClr val="accent4"/>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7" name="object 2">
            <a:extLst>
              <a:ext uri="{FF2B5EF4-FFF2-40B4-BE49-F238E27FC236}">
                <a16:creationId xmlns:a16="http://schemas.microsoft.com/office/drawing/2014/main" id="{13D4E3F1-1143-42D2-9668-9CD8D24F3540}"/>
              </a:ext>
            </a:extLst>
          </p:cNvPr>
          <p:cNvSpPr txBox="1"/>
          <p:nvPr/>
        </p:nvSpPr>
        <p:spPr>
          <a:xfrm>
            <a:off x="8567925" y="1435126"/>
            <a:ext cx="2933588"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r>
              <a:rPr lang="en-US" sz="1400" b="1" dirty="0"/>
              <a:t>Synopsis</a:t>
            </a:r>
            <a:r>
              <a:rPr lang="en-US" sz="1400" dirty="0"/>
              <a:t> </a:t>
            </a:r>
          </a:p>
          <a:p>
            <a:pPr marL="285750" indent="-285750" algn="just">
              <a:buFont typeface="Arial" panose="020B0604020202020204" pitchFamily="34" charset="0"/>
              <a:buChar char="•"/>
            </a:pPr>
            <a:r>
              <a:rPr lang="en-US" sz="1400" dirty="0"/>
              <a:t>100 TF-IDFs (</a:t>
            </a:r>
            <a:r>
              <a:rPr lang="en-US" sz="1400" dirty="0" err="1"/>
              <a:t>max_features</a:t>
            </a:r>
            <a:r>
              <a:rPr lang="en-US" sz="1400" dirty="0"/>
              <a:t>=100)</a:t>
            </a:r>
          </a:p>
          <a:p>
            <a:pPr marL="285750" indent="-285750" algn="just">
              <a:buFont typeface="Arial" panose="020B0604020202020204" pitchFamily="34" charset="0"/>
              <a:buChar char="•"/>
            </a:pPr>
            <a:r>
              <a:rPr lang="en-US" sz="1400" dirty="0"/>
              <a:t>Range [0.1]</a:t>
            </a:r>
          </a:p>
          <a:p>
            <a:pPr marL="285750" indent="-285750" algn="just">
              <a:buFont typeface="Arial" panose="020B0604020202020204" pitchFamily="34" charset="0"/>
              <a:buChar char="•"/>
            </a:pPr>
            <a:r>
              <a:rPr lang="en-US" sz="1400" dirty="0"/>
              <a:t>More important as value goes to 1</a:t>
            </a:r>
          </a:p>
        </p:txBody>
      </p:sp>
      <p:sp>
        <p:nvSpPr>
          <p:cNvPr id="18" name="사각형: 둥근 모서리 17">
            <a:extLst>
              <a:ext uri="{FF2B5EF4-FFF2-40B4-BE49-F238E27FC236}">
                <a16:creationId xmlns:a16="http://schemas.microsoft.com/office/drawing/2014/main" id="{29C747D3-0628-448F-AB50-AC64730CBF83}"/>
              </a:ext>
            </a:extLst>
          </p:cNvPr>
          <p:cNvSpPr/>
          <p:nvPr/>
        </p:nvSpPr>
        <p:spPr>
          <a:xfrm>
            <a:off x="8311034" y="1383039"/>
            <a:ext cx="3353371" cy="1027026"/>
          </a:xfrm>
          <a:prstGeom prst="roundRect">
            <a:avLst/>
          </a:prstGeom>
          <a:noFill/>
          <a:ln w="25400" cap="flat">
            <a:solidFill>
              <a:srgbClr val="00B05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9" name="사각형: 둥근 모서리 18">
            <a:extLst>
              <a:ext uri="{FF2B5EF4-FFF2-40B4-BE49-F238E27FC236}">
                <a16:creationId xmlns:a16="http://schemas.microsoft.com/office/drawing/2014/main" id="{DE6D2042-F8F5-4D05-9A8B-9A480295B22E}"/>
              </a:ext>
            </a:extLst>
          </p:cNvPr>
          <p:cNvSpPr/>
          <p:nvPr/>
        </p:nvSpPr>
        <p:spPr>
          <a:xfrm>
            <a:off x="2356006" y="1351006"/>
            <a:ext cx="2363096" cy="1027026"/>
          </a:xfrm>
          <a:prstGeom prst="roundRect">
            <a:avLst/>
          </a:prstGeom>
          <a:noFill/>
          <a:ln w="25400" cap="flat">
            <a:solidFill>
              <a:schemeClr val="accent5"/>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0" name="직사각형 19">
            <a:extLst>
              <a:ext uri="{FF2B5EF4-FFF2-40B4-BE49-F238E27FC236}">
                <a16:creationId xmlns:a16="http://schemas.microsoft.com/office/drawing/2014/main" id="{6976205F-9B2F-42DC-9363-20C9F64B8E1A}"/>
              </a:ext>
            </a:extLst>
          </p:cNvPr>
          <p:cNvSpPr/>
          <p:nvPr/>
        </p:nvSpPr>
        <p:spPr>
          <a:xfrm>
            <a:off x="753035" y="3052665"/>
            <a:ext cx="5561703" cy="3064700"/>
          </a:xfrm>
          <a:prstGeom prst="rect">
            <a:avLst/>
          </a:prstGeom>
          <a:noFill/>
          <a:ln w="38100">
            <a:solidFill>
              <a:schemeClr val="accent5"/>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Calibri"/>
              <a:ea typeface="Calibri"/>
              <a:cs typeface="Calibri"/>
              <a:sym typeface="Calibri"/>
            </a:endParaRPr>
          </a:p>
        </p:txBody>
      </p:sp>
      <p:cxnSp>
        <p:nvCxnSpPr>
          <p:cNvPr id="21" name="직선 화살표 연결선 20">
            <a:extLst>
              <a:ext uri="{FF2B5EF4-FFF2-40B4-BE49-F238E27FC236}">
                <a16:creationId xmlns:a16="http://schemas.microsoft.com/office/drawing/2014/main" id="{100C0513-3299-4594-9F2F-DD8BF2D8AB0B}"/>
              </a:ext>
            </a:extLst>
          </p:cNvPr>
          <p:cNvCxnSpPr>
            <a:cxnSpLocks/>
            <a:stCxn id="19" idx="2"/>
            <a:endCxn id="20" idx="0"/>
          </p:cNvCxnSpPr>
          <p:nvPr/>
        </p:nvCxnSpPr>
        <p:spPr>
          <a:xfrm flipH="1">
            <a:off x="3533887" y="2378032"/>
            <a:ext cx="3667" cy="674633"/>
          </a:xfrm>
          <a:prstGeom prst="straightConnector1">
            <a:avLst/>
          </a:prstGeom>
          <a:ln w="76200">
            <a:solidFill>
              <a:schemeClr val="accent5"/>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6779944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08965" y="982216"/>
            <a:ext cx="11964542" cy="1"/>
          </a:xfrm>
          <a:prstGeom prst="line">
            <a:avLst/>
          </a:prstGeom>
          <a:ln w="28956">
            <a:solidFill>
              <a:srgbClr val="001F5F"/>
            </a:solidFill>
          </a:ln>
        </p:spPr>
        <p:txBody>
          <a:bodyPr lIns="45719" rIns="45719"/>
          <a:lstStyle/>
          <a:p>
            <a:endParaRPr/>
          </a:p>
        </p:txBody>
      </p:sp>
      <p:sp>
        <p:nvSpPr>
          <p:cNvPr id="95" name="object 8"/>
          <p:cNvSpPr txBox="1"/>
          <p:nvPr/>
        </p:nvSpPr>
        <p:spPr>
          <a:xfrm>
            <a:off x="267607" y="260505"/>
            <a:ext cx="980747" cy="6771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indent="38100">
              <a:spcBef>
                <a:spcPts val="100"/>
              </a:spcBef>
              <a:defRPr sz="4400" spc="-195">
                <a:solidFill>
                  <a:srgbClr val="08084A"/>
                </a:solidFill>
                <a:latin typeface="Carlito"/>
                <a:ea typeface="Carlito"/>
                <a:cs typeface="Carlito"/>
                <a:sym typeface="Carlito"/>
              </a:defRPr>
            </a:lvl1pPr>
          </a:lstStyle>
          <a:p>
            <a:r>
              <a:rPr lang="en-US" dirty="0"/>
              <a:t>4-1</a:t>
            </a:r>
            <a:endParaRPr dirty="0"/>
          </a:p>
        </p:txBody>
      </p:sp>
      <p:sp>
        <p:nvSpPr>
          <p:cNvPr id="97" name="object 2"/>
          <p:cNvSpPr txBox="1"/>
          <p:nvPr/>
        </p:nvSpPr>
        <p:spPr>
          <a:xfrm>
            <a:off x="267607" y="1294608"/>
            <a:ext cx="11576049" cy="33855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just"/>
            <a:r>
              <a:rPr lang="en-US" altLang="ko-KR" sz="2800" b="1" i="1" spc="-5" dirty="0">
                <a:solidFill>
                  <a:srgbClr val="08084A"/>
                </a:solidFill>
                <a:latin typeface="Times New Roman"/>
                <a:cs typeface="Times New Roman"/>
              </a:rPr>
              <a:t>- Approach and assumption</a:t>
            </a:r>
          </a:p>
          <a:p>
            <a:pPr algn="just"/>
            <a:endParaRPr lang="en-US" altLang="ko-KR" sz="2400" spc="-5" dirty="0">
              <a:latin typeface="Times New Roman"/>
              <a:cs typeface="Times New Roman"/>
            </a:endParaRPr>
          </a:p>
          <a:p>
            <a:pPr marL="457200" indent="-457200" algn="just">
              <a:buAutoNum type="arabicPeriod"/>
            </a:pPr>
            <a:r>
              <a:rPr lang="en-US" altLang="ko-KR" sz="2400" spc="-5" dirty="0">
                <a:latin typeface="Times New Roman"/>
                <a:cs typeface="Times New Roman"/>
              </a:rPr>
              <a:t>User’s preference to new animation will be close to other </a:t>
            </a:r>
            <a:r>
              <a:rPr lang="en-US" altLang="ko-KR" sz="2400" b="1" spc="-5" dirty="0">
                <a:solidFill>
                  <a:srgbClr val="4664BA"/>
                </a:solidFill>
                <a:latin typeface="Times New Roman"/>
                <a:cs typeface="Times New Roman"/>
              </a:rPr>
              <a:t>similar animation’s preference</a:t>
            </a:r>
            <a:r>
              <a:rPr lang="en-US" altLang="ko-KR" sz="2400" spc="-5" dirty="0">
                <a:latin typeface="Times New Roman"/>
                <a:cs typeface="Times New Roman"/>
              </a:rPr>
              <a:t>.</a:t>
            </a:r>
          </a:p>
          <a:p>
            <a:pPr marL="457200" indent="-457200" algn="just">
              <a:buAutoNum type="arabicPeriod"/>
            </a:pPr>
            <a:r>
              <a:rPr lang="en-US" altLang="ko-KR" sz="2400" spc="-5" dirty="0">
                <a:latin typeface="Times New Roman"/>
                <a:cs typeface="Times New Roman"/>
              </a:rPr>
              <a:t>Similarity of animation is mostly determined by </a:t>
            </a:r>
            <a:r>
              <a:rPr lang="en-US" altLang="ko-KR" sz="2400" b="1" spc="-5" dirty="0">
                <a:solidFill>
                  <a:srgbClr val="4664BA"/>
                </a:solidFill>
                <a:latin typeface="Times New Roman"/>
                <a:cs typeface="Times New Roman"/>
              </a:rPr>
              <a:t>genre and synopsis </a:t>
            </a:r>
            <a:r>
              <a:rPr lang="en-US" altLang="ko-KR" sz="2400" spc="-5" dirty="0">
                <a:latin typeface="Times New Roman"/>
                <a:cs typeface="Times New Roman"/>
              </a:rPr>
              <a:t>of it.</a:t>
            </a:r>
          </a:p>
          <a:p>
            <a:pPr algn="just"/>
            <a:endParaRPr lang="en-US" altLang="ko-KR" sz="2400" spc="-5" dirty="0">
              <a:latin typeface="Times New Roman"/>
              <a:cs typeface="Times New Roman"/>
            </a:endParaRPr>
          </a:p>
          <a:p>
            <a:pPr algn="just"/>
            <a:r>
              <a:rPr lang="en-US" altLang="ko-KR" sz="2400" spc="-5" dirty="0">
                <a:latin typeface="Times New Roman"/>
                <a:cs typeface="Times New Roman"/>
              </a:rPr>
              <a:t>→ Can predict </a:t>
            </a:r>
            <a:r>
              <a:rPr lang="en-US" altLang="ko-KR" sz="2400" b="1" spc="-5" dirty="0">
                <a:solidFill>
                  <a:srgbClr val="4664BA"/>
                </a:solidFill>
                <a:latin typeface="Times New Roman"/>
                <a:cs typeface="Times New Roman"/>
              </a:rPr>
              <a:t>rating</a:t>
            </a:r>
            <a:r>
              <a:rPr lang="en-US" altLang="ko-KR" sz="2400" spc="-5" dirty="0">
                <a:latin typeface="Times New Roman"/>
                <a:cs typeface="Times New Roman"/>
              </a:rPr>
              <a:t> to new animation from other animations’ rating based on similarity of </a:t>
            </a:r>
            <a:r>
              <a:rPr lang="en-US" altLang="ko-KR" sz="2400" b="1" spc="-5" dirty="0">
                <a:solidFill>
                  <a:srgbClr val="4664BA"/>
                </a:solidFill>
                <a:latin typeface="Times New Roman"/>
                <a:cs typeface="Times New Roman"/>
              </a:rPr>
              <a:t>genre and synopsis</a:t>
            </a:r>
            <a:r>
              <a:rPr lang="en-US" altLang="ko-KR" sz="2400" spc="-5" dirty="0">
                <a:latin typeface="Times New Roman"/>
                <a:cs typeface="Times New Roman"/>
              </a:rPr>
              <a:t>.</a:t>
            </a:r>
          </a:p>
          <a:p>
            <a:pPr algn="just"/>
            <a:endParaRPr lang="en-US" altLang="ko-KR" sz="2400" spc="-5" dirty="0">
              <a:latin typeface="Times New Roman"/>
              <a:cs typeface="Times New Roman"/>
            </a:endParaRPr>
          </a:p>
          <a:p>
            <a:pPr indent="12700">
              <a:tabLst>
                <a:tab pos="355600" algn="l"/>
              </a:tabLst>
              <a:defRPr sz="2400" spc="-5">
                <a:latin typeface="Times New Roman"/>
                <a:ea typeface="Times New Roman"/>
                <a:cs typeface="Times New Roman"/>
                <a:sym typeface="Times New Roman"/>
              </a:defRPr>
            </a:pPr>
            <a:endParaRPr dirty="0"/>
          </a:p>
        </p:txBody>
      </p:sp>
      <p:sp>
        <p:nvSpPr>
          <p:cNvPr id="16" name="Shape 96">
            <a:extLst>
              <a:ext uri="{FF2B5EF4-FFF2-40B4-BE49-F238E27FC236}">
                <a16:creationId xmlns:a16="http://schemas.microsoft.com/office/drawing/2014/main" id="{CF67F98B-0EF5-4210-B0B3-DCCA3F43200E}"/>
              </a:ext>
            </a:extLst>
          </p:cNvPr>
          <p:cNvSpPr txBox="1"/>
          <p:nvPr/>
        </p:nvSpPr>
        <p:spPr>
          <a:xfrm>
            <a:off x="1014785" y="392592"/>
            <a:ext cx="3011720" cy="10900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indent="38100">
              <a:spcBef>
                <a:spcPts val="100"/>
              </a:spcBef>
              <a:defRPr sz="3200" spc="-195">
                <a:solidFill>
                  <a:srgbClr val="08084A"/>
                </a:solidFill>
                <a:latin typeface="Carlito"/>
                <a:ea typeface="Carlito"/>
                <a:cs typeface="Carlito"/>
                <a:sym typeface="Carlito"/>
              </a:defRPr>
            </a:lvl1pPr>
          </a:lstStyle>
          <a:p>
            <a:pPr>
              <a:defRPr sz="6600" b="1" spc="0" baseline="10100">
                <a:latin typeface="Trebuchet MS"/>
                <a:ea typeface="Trebuchet MS"/>
                <a:cs typeface="Trebuchet MS"/>
                <a:sym typeface="Trebuchet MS"/>
              </a:defRPr>
            </a:pPr>
            <a:r>
              <a:rPr lang="en-US" sz="3200" b="0" spc="-195" baseline="0" dirty="0">
                <a:latin typeface="Carlito"/>
                <a:ea typeface="Carlito"/>
                <a:cs typeface="Carlito"/>
                <a:sym typeface="Carlito"/>
              </a:rPr>
              <a:t>Vector Space model</a:t>
            </a:r>
          </a:p>
          <a:p>
            <a:pPr>
              <a:defRPr sz="6600" b="1" spc="0" baseline="10100">
                <a:latin typeface="Trebuchet MS"/>
                <a:ea typeface="Trebuchet MS"/>
                <a:cs typeface="Trebuchet MS"/>
                <a:sym typeface="Trebuchet MS"/>
              </a:defRPr>
            </a:pPr>
            <a:endParaRPr lang="en-US" sz="3200" b="0" spc="-195" baseline="0" dirty="0">
              <a:latin typeface="Carlito"/>
              <a:ea typeface="Carlito"/>
              <a:cs typeface="Carlito"/>
              <a:sym typeface="Carlito"/>
            </a:endParaRPr>
          </a:p>
        </p:txBody>
      </p:sp>
      <p:graphicFrame>
        <p:nvGraphicFramePr>
          <p:cNvPr id="2" name="표 2">
            <a:extLst>
              <a:ext uri="{FF2B5EF4-FFF2-40B4-BE49-F238E27FC236}">
                <a16:creationId xmlns:a16="http://schemas.microsoft.com/office/drawing/2014/main" id="{A53EFECC-3399-4BF2-9E1E-DAF77B4B7703}"/>
              </a:ext>
            </a:extLst>
          </p:cNvPr>
          <p:cNvGraphicFramePr>
            <a:graphicFrameLocks noGrp="1"/>
          </p:cNvGraphicFramePr>
          <p:nvPr/>
        </p:nvGraphicFramePr>
        <p:xfrm>
          <a:off x="1991631" y="4407664"/>
          <a:ext cx="8128000" cy="1468120"/>
        </p:xfrm>
        <a:graphic>
          <a:graphicData uri="http://schemas.openxmlformats.org/drawingml/2006/table">
            <a:tbl>
              <a:tblPr firstRow="1" bandRow="1">
                <a:tableStyleId>{3B4B98B0-60AC-42C2-AFA5-B58CD77FA1E5}</a:tableStyleId>
              </a:tblPr>
              <a:tblGrid>
                <a:gridCol w="2032000">
                  <a:extLst>
                    <a:ext uri="{9D8B030D-6E8A-4147-A177-3AD203B41FA5}">
                      <a16:colId xmlns:a16="http://schemas.microsoft.com/office/drawing/2014/main" val="3070132875"/>
                    </a:ext>
                  </a:extLst>
                </a:gridCol>
                <a:gridCol w="2032000">
                  <a:extLst>
                    <a:ext uri="{9D8B030D-6E8A-4147-A177-3AD203B41FA5}">
                      <a16:colId xmlns:a16="http://schemas.microsoft.com/office/drawing/2014/main" val="2603275134"/>
                    </a:ext>
                  </a:extLst>
                </a:gridCol>
                <a:gridCol w="2032000">
                  <a:extLst>
                    <a:ext uri="{9D8B030D-6E8A-4147-A177-3AD203B41FA5}">
                      <a16:colId xmlns:a16="http://schemas.microsoft.com/office/drawing/2014/main" val="2462075365"/>
                    </a:ext>
                  </a:extLst>
                </a:gridCol>
                <a:gridCol w="2032000">
                  <a:extLst>
                    <a:ext uri="{9D8B030D-6E8A-4147-A177-3AD203B41FA5}">
                      <a16:colId xmlns:a16="http://schemas.microsoft.com/office/drawing/2014/main" val="212891464"/>
                    </a:ext>
                  </a:extLst>
                </a:gridCol>
              </a:tblGrid>
              <a:tr h="370840">
                <a:tc>
                  <a:txBody>
                    <a:bodyPr/>
                    <a:lstStyle/>
                    <a:p>
                      <a:pPr latinLnBrk="1"/>
                      <a:r>
                        <a:rPr lang="en-US" altLang="ko-KR" dirty="0"/>
                        <a:t>Animation</a:t>
                      </a:r>
                      <a:endParaRPr lang="ko-KR" altLang="en-US" dirty="0"/>
                    </a:p>
                  </a:txBody>
                  <a:tcPr/>
                </a:tc>
                <a:tc>
                  <a:txBody>
                    <a:bodyPr/>
                    <a:lstStyle/>
                    <a:p>
                      <a:pPr latinLnBrk="1"/>
                      <a:r>
                        <a:rPr lang="en-US" altLang="ko-KR" dirty="0"/>
                        <a:t>genre</a:t>
                      </a:r>
                      <a:endParaRPr lang="ko-KR" altLang="en-US" dirty="0"/>
                    </a:p>
                  </a:txBody>
                  <a:tcPr/>
                </a:tc>
                <a:tc>
                  <a:txBody>
                    <a:bodyPr/>
                    <a:lstStyle/>
                    <a:p>
                      <a:pPr latinLnBrk="1"/>
                      <a:r>
                        <a:rPr lang="en-US" altLang="ko-KR" dirty="0"/>
                        <a:t>synopsis</a:t>
                      </a:r>
                      <a:endParaRPr lang="ko-KR" altLang="en-US" dirty="0"/>
                    </a:p>
                  </a:txBody>
                  <a:tcPr/>
                </a:tc>
                <a:tc>
                  <a:txBody>
                    <a:bodyPr/>
                    <a:lstStyle/>
                    <a:p>
                      <a:pPr latinLnBrk="1"/>
                      <a:r>
                        <a:rPr lang="en-US" altLang="ko-KR" dirty="0"/>
                        <a:t>Rating</a:t>
                      </a:r>
                      <a:endParaRPr lang="ko-KR" altLang="en-US" dirty="0"/>
                    </a:p>
                  </a:txBody>
                  <a:tcPr/>
                </a:tc>
                <a:extLst>
                  <a:ext uri="{0D108BD9-81ED-4DB2-BD59-A6C34878D82A}">
                    <a16:rowId xmlns:a16="http://schemas.microsoft.com/office/drawing/2014/main" val="1375453166"/>
                  </a:ext>
                </a:extLst>
              </a:tr>
              <a:tr h="370840">
                <a:tc>
                  <a:txBody>
                    <a:bodyPr/>
                    <a:lstStyle/>
                    <a:p>
                      <a:pPr latinLnBrk="1"/>
                      <a:r>
                        <a:rPr lang="en-US" altLang="ko-KR" dirty="0"/>
                        <a:t>Frozen 1</a:t>
                      </a:r>
                      <a:endParaRPr lang="ko-KR" altLang="en-US" dirty="0"/>
                    </a:p>
                  </a:txBody>
                  <a:tcPr/>
                </a:tc>
                <a:tc>
                  <a:txBody>
                    <a:bodyPr/>
                    <a:lstStyle/>
                    <a:p>
                      <a:pPr latinLnBrk="1"/>
                      <a:r>
                        <a:rPr lang="en-US" altLang="ko-KR" dirty="0"/>
                        <a:t>Musical/fantasy</a:t>
                      </a:r>
                      <a:endParaRPr lang="ko-KR" altLang="en-US" dirty="0"/>
                    </a:p>
                  </a:txBody>
                  <a:tcPr/>
                </a:tc>
                <a:tc>
                  <a:txBody>
                    <a:bodyPr/>
                    <a:lstStyle/>
                    <a:p>
                      <a:pPr latinLnBrk="1"/>
                      <a:r>
                        <a:rPr lang="en-US" altLang="ko-KR" sz="1600" b="0" u="none" strike="noStrike" cap="none" spc="-5" baseline="0" dirty="0">
                          <a:solidFill>
                            <a:schemeClr val="tx1"/>
                          </a:solidFill>
                          <a:effectLst/>
                          <a:uFillTx/>
                          <a:sym typeface="Times New Roman"/>
                        </a:rPr>
                        <a:t>Princess Elsa of Arendelle …</a:t>
                      </a:r>
                      <a:endParaRPr lang="ko-KR" altLang="en-US" dirty="0"/>
                    </a:p>
                  </a:txBody>
                  <a:tcPr/>
                </a:tc>
                <a:tc>
                  <a:txBody>
                    <a:bodyPr/>
                    <a:lstStyle/>
                    <a:p>
                      <a:pPr latinLnBrk="1"/>
                      <a:r>
                        <a:rPr lang="en-US" altLang="ko-KR" dirty="0"/>
                        <a:t>10</a:t>
                      </a:r>
                      <a:endParaRPr lang="ko-KR" altLang="en-US" dirty="0"/>
                    </a:p>
                  </a:txBody>
                  <a:tcPr/>
                </a:tc>
                <a:extLst>
                  <a:ext uri="{0D108BD9-81ED-4DB2-BD59-A6C34878D82A}">
                    <a16:rowId xmlns:a16="http://schemas.microsoft.com/office/drawing/2014/main" val="3459986721"/>
                  </a:ext>
                </a:extLst>
              </a:tr>
              <a:tr h="370840">
                <a:tc>
                  <a:txBody>
                    <a:bodyPr/>
                    <a:lstStyle/>
                    <a:p>
                      <a:pPr latinLnBrk="1"/>
                      <a:r>
                        <a:rPr lang="en-US" altLang="ko-KR" dirty="0"/>
                        <a:t>Frozen 2</a:t>
                      </a:r>
                      <a:endParaRPr lang="ko-KR" altLang="en-US" dirty="0"/>
                    </a:p>
                  </a:txBody>
                  <a:tcPr/>
                </a:tc>
                <a:tc>
                  <a:txBody>
                    <a:bodyPr/>
                    <a:lstStyle/>
                    <a:p>
                      <a:pPr latinLnBrk="1"/>
                      <a:r>
                        <a:rPr lang="en-US" altLang="ko-KR" dirty="0"/>
                        <a:t>Musical/fantasy</a:t>
                      </a:r>
                      <a:endParaRPr lang="ko-KR" altLang="en-US" dirty="0"/>
                    </a:p>
                  </a:txBody>
                  <a:tcPr/>
                </a:tc>
                <a:tc>
                  <a:txBody>
                    <a:bodyPr/>
                    <a:lstStyle/>
                    <a:p>
                      <a:pPr latinLnBrk="1"/>
                      <a:r>
                        <a:rPr lang="en-US" altLang="ko-KR" sz="1600" b="0" u="none" strike="noStrike" cap="none" spc="-5" baseline="0" dirty="0">
                          <a:solidFill>
                            <a:schemeClr val="tx1"/>
                          </a:solidFill>
                          <a:effectLst/>
                          <a:uFillTx/>
                          <a:sym typeface="Times New Roman"/>
                        </a:rPr>
                        <a:t>King </a:t>
                      </a:r>
                      <a:r>
                        <a:rPr lang="en-US" altLang="ko-KR" sz="1600" b="0" u="none" strike="noStrike" cap="none" spc="-5" baseline="0" dirty="0" err="1">
                          <a:solidFill>
                            <a:schemeClr val="tx1"/>
                          </a:solidFill>
                          <a:effectLst/>
                          <a:uFillTx/>
                          <a:sym typeface="Times New Roman"/>
                        </a:rPr>
                        <a:t>Agnarr</a:t>
                      </a:r>
                      <a:r>
                        <a:rPr lang="en-US" altLang="ko-KR" sz="1600" b="0" u="none" strike="noStrike" cap="none" spc="-5" baseline="0" dirty="0">
                          <a:solidFill>
                            <a:schemeClr val="tx1"/>
                          </a:solidFill>
                          <a:effectLst/>
                          <a:uFillTx/>
                          <a:sym typeface="Times New Roman"/>
                        </a:rPr>
                        <a:t> of Arendelle …</a:t>
                      </a:r>
                      <a:endParaRPr lang="ko-KR" altLang="en-US" dirty="0"/>
                    </a:p>
                  </a:txBody>
                  <a:tcPr/>
                </a:tc>
                <a:tc>
                  <a:txBody>
                    <a:bodyPr/>
                    <a:lstStyle/>
                    <a:p>
                      <a:pPr latinLnBrk="1"/>
                      <a:r>
                        <a:rPr lang="en-US" altLang="ko-KR" b="1" i="1" dirty="0"/>
                        <a:t>?</a:t>
                      </a:r>
                      <a:endParaRPr lang="ko-KR" altLang="en-US" b="1" i="1" dirty="0"/>
                    </a:p>
                  </a:txBody>
                  <a:tcPr/>
                </a:tc>
                <a:extLst>
                  <a:ext uri="{0D108BD9-81ED-4DB2-BD59-A6C34878D82A}">
                    <a16:rowId xmlns:a16="http://schemas.microsoft.com/office/drawing/2014/main" val="3690939376"/>
                  </a:ext>
                </a:extLst>
              </a:tr>
            </a:tbl>
          </a:graphicData>
        </a:graphic>
      </p:graphicFrame>
    </p:spTree>
    <p:extLst>
      <p:ext uri="{BB962C8B-B14F-4D97-AF65-F5344CB8AC3E}">
        <p14:creationId xmlns:p14="http://schemas.microsoft.com/office/powerpoint/2010/main" val="957274459"/>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맑은 고딕"/>
        <a:ea typeface="맑은 고딕"/>
        <a:cs typeface="맑은 고딕"/>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맑은 고딕"/>
        <a:ea typeface="맑은 고딕"/>
        <a:cs typeface="맑은 고딕"/>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문서" ma:contentTypeID="0x01010082D857E1DFE090438B095FCF166C2136" ma:contentTypeVersion="9" ma:contentTypeDescription="새 문서를 만듭니다." ma:contentTypeScope="" ma:versionID="d2fdf207e44af9141a71fd97de9c3468">
  <xsd:schema xmlns:xsd="http://www.w3.org/2001/XMLSchema" xmlns:xs="http://www.w3.org/2001/XMLSchema" xmlns:p="http://schemas.microsoft.com/office/2006/metadata/properties" xmlns:ns3="e50cbf4e-9eef-43a3-b868-63eb43fed2c8" targetNamespace="http://schemas.microsoft.com/office/2006/metadata/properties" ma:root="true" ma:fieldsID="155611dfa74f0ed2881cbcee1fb6d907" ns3:_="">
    <xsd:import namespace="e50cbf4e-9eef-43a3-b868-63eb43fed2c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0cbf4e-9eef-43a3-b868-63eb43fed2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544CCF-B164-44FF-A917-FBB5CA0C0C88}">
  <ds:schemaRefs>
    <ds:schemaRef ds:uri="http://schemas.microsoft.com/office/2006/documentManagement/types"/>
    <ds:schemaRef ds:uri="e50cbf4e-9eef-43a3-b868-63eb43fed2c8"/>
    <ds:schemaRef ds:uri="http://schemas.microsoft.com/office/2006/metadata/properties"/>
    <ds:schemaRef ds:uri="http://www.w3.org/XML/1998/namespace"/>
    <ds:schemaRef ds:uri="http://schemas.openxmlformats.org/package/2006/metadata/core-properties"/>
    <ds:schemaRef ds:uri="http://purl.org/dc/elements/1.1/"/>
    <ds:schemaRef ds:uri="http://purl.org/dc/terms/"/>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8D8B08E8-44A3-422D-AE61-14CDDB3DF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0cbf4e-9eef-43a3-b868-63eb43fed2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A6A916-B543-4028-87D5-2F6AA1CE85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2243</TotalTime>
  <Words>1904</Words>
  <Application>Microsoft Office PowerPoint</Application>
  <PresentationFormat>와이드스크린</PresentationFormat>
  <Paragraphs>314</Paragraphs>
  <Slides>23</Slides>
  <Notes>23</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23</vt:i4>
      </vt:variant>
    </vt:vector>
  </HeadingPairs>
  <TitlesOfParts>
    <vt:vector size="34" baseType="lpstr">
      <vt:lpstr>Apple SD Gothic Neo</vt:lpstr>
      <vt:lpstr>Carlito</vt:lpstr>
      <vt:lpstr>Noto Sans</vt:lpstr>
      <vt:lpstr>UKIJ CJK</vt:lpstr>
      <vt:lpstr>맑은 고딕</vt:lpstr>
      <vt:lpstr>Arial</vt:lpstr>
      <vt:lpstr>Calibri</vt:lpstr>
      <vt:lpstr>Open Sans</vt:lpstr>
      <vt:lpstr>Times New Roman</vt:lpstr>
      <vt:lpstr>Trebuchet MS</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Thank you</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ADAM : A METHOD FOR STOCHASTIC OPTIMIZATION</dc:title>
  <dc:creator>User</dc:creator>
  <cp:lastModifiedBy>(학생) 이영호 (경영공학부)</cp:lastModifiedBy>
  <cp:revision>139</cp:revision>
  <dcterms:modified xsi:type="dcterms:W3CDTF">2021-06-07T04:58:52Z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0x01010082D857E1DFE090438B095FCF166C2136</vt:lpwstr>
  </property>
</Properties>
</file>