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130" r:id="rId2"/>
    <p:sldId id="2200" r:id="rId3"/>
    <p:sldId id="2197" r:id="rId4"/>
    <p:sldId id="2201" r:id="rId5"/>
    <p:sldId id="2203" r:id="rId6"/>
    <p:sldId id="2202" r:id="rId7"/>
    <p:sldId id="2205" r:id="rId8"/>
    <p:sldId id="2206" r:id="rId9"/>
    <p:sldId id="2207" r:id="rId10"/>
    <p:sldId id="2195" r:id="rId11"/>
    <p:sldId id="2196" r:id="rId12"/>
    <p:sldId id="2198" r:id="rId13"/>
    <p:sldId id="260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0D6"/>
    <a:srgbClr val="9966FF"/>
    <a:srgbClr val="DDD6EA"/>
    <a:srgbClr val="8C73C3"/>
    <a:srgbClr val="50DEC8"/>
    <a:srgbClr val="F7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19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-3</c:v>
                </c:pt>
                <c:pt idx="1">
                  <c:v>-2</c:v>
                </c:pt>
                <c:pt idx="2">
                  <c:v>-3.5</c:v>
                </c:pt>
                <c:pt idx="3">
                  <c:v>-10</c:v>
                </c:pt>
                <c:pt idx="4">
                  <c:v>-8</c:v>
                </c:pt>
                <c:pt idx="5">
                  <c:v>-6.2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0-4BEE-AEAB-C9FD376D28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0DEC8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12</c:v>
                </c:pt>
                <c:pt idx="4">
                  <c:v>4</c:v>
                </c:pt>
                <c:pt idx="5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40-4BEE-AEAB-C9FD376D2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511632"/>
        <c:axId val="532497488"/>
      </c:barChart>
      <c:catAx>
        <c:axId val="53251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1A275B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2497488"/>
        <c:crosses val="autoZero"/>
        <c:auto val="1"/>
        <c:lblAlgn val="ctr"/>
        <c:lblOffset val="0"/>
        <c:tickMarkSkip val="1"/>
        <c:noMultiLvlLbl val="0"/>
      </c:catAx>
      <c:valAx>
        <c:axId val="532497488"/>
        <c:scaling>
          <c:orientation val="minMax"/>
          <c:min val="-1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1A275B"/>
            </a:solidFill>
          </a:ln>
        </c:spPr>
        <c:txPr>
          <a:bodyPr/>
          <a:lstStyle/>
          <a:p>
            <a:pPr>
              <a:defRPr sz="800">
                <a:solidFill>
                  <a:schemeClr val="bg1">
                    <a:lumMod val="85000"/>
                  </a:schemeClr>
                </a:solidFill>
              </a:defRPr>
            </a:pPr>
            <a:endParaRPr lang="ko-KR"/>
          </a:p>
        </c:txPr>
        <c:crossAx val="53251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71E7-9FEC-4847-B64B-F137976CC6BA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D22D3-66EC-4D2A-AB43-484B1644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8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https://noonnu.cc/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2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3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4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2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2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CB3F52F-83B7-2319-A30B-C398DC7CD14D}"/>
              </a:ext>
            </a:extLst>
          </p:cNvPr>
          <p:cNvCxnSpPr>
            <a:cxnSpLocks/>
          </p:cNvCxnSpPr>
          <p:nvPr/>
        </p:nvCxnSpPr>
        <p:spPr>
          <a:xfrm flipH="1">
            <a:off x="939800" y="18895"/>
            <a:ext cx="6839105" cy="6839105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D1059F-CB90-CCAF-D02D-EA7580A4C03C}"/>
              </a:ext>
            </a:extLst>
          </p:cNvPr>
          <p:cNvSpPr/>
          <p:nvPr/>
        </p:nvSpPr>
        <p:spPr>
          <a:xfrm>
            <a:off x="3187700" y="2744870"/>
            <a:ext cx="9004300" cy="4088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8D537-7C06-E10C-67E7-BB7B52F2E9FC}"/>
              </a:ext>
            </a:extLst>
          </p:cNvPr>
          <p:cNvSpPr txBox="1"/>
          <p:nvPr/>
        </p:nvSpPr>
        <p:spPr>
          <a:xfrm>
            <a:off x="3401287" y="3609946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       </a:t>
            </a:r>
            <a:r>
              <a:rPr kumimoji="0" lang="en-US" altLang="ko-KR" sz="3200" b="0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Boyage</a:t>
            </a:r>
            <a:endParaRPr kumimoji="0" lang="en-US" altLang="ko-KR" sz="3200" b="0" u="none" strike="noStrike" kern="0" cap="none" spc="0" normalizeH="0" baseline="0" noProof="0">
              <a:ln w="1079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F0B7255F-336E-643F-034D-D22FB1310177}"/>
              </a:ext>
            </a:extLst>
          </p:cNvPr>
          <p:cNvSpPr/>
          <p:nvPr/>
        </p:nvSpPr>
        <p:spPr>
          <a:xfrm>
            <a:off x="3704028" y="3706446"/>
            <a:ext cx="829128" cy="42672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9966FF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>
                <a:ln w="107950">
                  <a:noFill/>
                </a:ln>
                <a:solidFill>
                  <a:prstClr val="white"/>
                </a:solidFill>
                <a:latin typeface="맑은 고딕" panose="020F0502020204030204"/>
                <a:ea typeface="Tmon몬소리 Black" panose="02000A03000000000000" pitchFamily="2" charset="-127"/>
              </a:rPr>
              <a:t>1</a:t>
            </a:r>
            <a:r>
              <a:rPr lang="ko-KR" altLang="en-US" sz="2000" kern="0">
                <a:ln w="107950">
                  <a:noFill/>
                </a:ln>
                <a:solidFill>
                  <a:prstClr val="white"/>
                </a:solidFill>
                <a:latin typeface="맑은 고딕" panose="020F0502020204030204"/>
                <a:ea typeface="Tmon몬소리 Black" panose="02000A03000000000000" pitchFamily="2" charset="-127"/>
              </a:rPr>
              <a:t>조</a:t>
            </a:r>
            <a:endParaRPr kumimoji="0" lang="ko-KR" altLang="en-US" sz="2000" b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BB1B59A-5B6C-B578-FC7F-A39A7C56B7E0}"/>
              </a:ext>
            </a:extLst>
          </p:cNvPr>
          <p:cNvCxnSpPr>
            <a:cxnSpLocks/>
          </p:cNvCxnSpPr>
          <p:nvPr/>
        </p:nvCxnSpPr>
        <p:spPr>
          <a:xfrm flipH="1">
            <a:off x="10349745" y="5015745"/>
            <a:ext cx="1842255" cy="1842255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75A30F-509B-5905-1235-46D4C6179485}"/>
              </a:ext>
            </a:extLst>
          </p:cNvPr>
          <p:cNvCxnSpPr>
            <a:cxnSpLocks/>
          </p:cNvCxnSpPr>
          <p:nvPr/>
        </p:nvCxnSpPr>
        <p:spPr>
          <a:xfrm>
            <a:off x="3187700" y="2750666"/>
            <a:ext cx="1866900" cy="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71AD168-C589-C1CA-DC60-249E185CCB7E}"/>
              </a:ext>
            </a:extLst>
          </p:cNvPr>
          <p:cNvCxnSpPr>
            <a:cxnSpLocks/>
          </p:cNvCxnSpPr>
          <p:nvPr/>
        </p:nvCxnSpPr>
        <p:spPr>
          <a:xfrm>
            <a:off x="3187700" y="2756463"/>
            <a:ext cx="0" cy="1859987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629234-C22E-1A31-CA71-CD3F491FC848}"/>
              </a:ext>
            </a:extLst>
          </p:cNvPr>
          <p:cNvSpPr txBox="1"/>
          <p:nvPr/>
        </p:nvSpPr>
        <p:spPr>
          <a:xfrm>
            <a:off x="2424956" y="3025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</a:t>
            </a:r>
            <a:r>
              <a:rPr lang="ko-KR" altLang="en-US" sz="3200" b="1" kern="0">
                <a:ln w="107950">
                  <a:noFill/>
                </a:ln>
                <a:solidFill>
                  <a:srgbClr val="9080D6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나의 여정의 모든 것</a:t>
            </a:r>
            <a:endParaRPr kumimoji="0" lang="en-US" altLang="ko-KR" sz="3200" b="1" u="none" strike="noStrike" kern="0" cap="none" spc="0" normalizeH="0" baseline="0" noProof="0">
              <a:ln w="107950">
                <a:noFill/>
              </a:ln>
              <a:solidFill>
                <a:srgbClr val="9080D6"/>
              </a:solidFill>
              <a:effectLst/>
              <a:uLnTx/>
              <a:uFillTx/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5AEBA-000D-C3C4-6023-65E5CD00A502}"/>
              </a:ext>
            </a:extLst>
          </p:cNvPr>
          <p:cNvSpPr txBox="1"/>
          <p:nvPr/>
        </p:nvSpPr>
        <p:spPr>
          <a:xfrm>
            <a:off x="10506801" y="6596390"/>
            <a:ext cx="217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가천</a:t>
            </a: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세종 </a:t>
            </a: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2025 AI </a:t>
            </a:r>
            <a:r>
              <a:rPr kumimoji="0" lang="ko-KR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학술제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38864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B7A4B-6C83-261E-C118-490DA4504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AACC48C6-93E9-59B9-3459-A50ECB917987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2355EDD-E206-5A53-45A9-F95EF71127CE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8C8813-B33D-D4BE-8ADA-292BC75E703F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702E5-AEB3-9E58-BD5D-A25F29E5CC24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740239-E327-B6A1-B2F6-C9373783E178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F44A334C-F650-4FFD-7DAF-003BEE98D5D0}"/>
              </a:ext>
            </a:extLst>
          </p:cNvPr>
          <p:cNvGraphicFramePr/>
          <p:nvPr/>
        </p:nvGraphicFramePr>
        <p:xfrm>
          <a:off x="5202757" y="1815046"/>
          <a:ext cx="570230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7F0E5724-9C07-85E1-368A-BF56C458DCBF}"/>
              </a:ext>
            </a:extLst>
          </p:cNvPr>
          <p:cNvSpPr/>
          <p:nvPr/>
        </p:nvSpPr>
        <p:spPr>
          <a:xfrm>
            <a:off x="8196221" y="2071770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50D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6C5803-1067-06FD-8CBF-4A277B51C1B8}"/>
              </a:ext>
            </a:extLst>
          </p:cNvPr>
          <p:cNvSpPr/>
          <p:nvPr/>
        </p:nvSpPr>
        <p:spPr>
          <a:xfrm>
            <a:off x="6782939" y="986858"/>
            <a:ext cx="282656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3A084-DE03-D25F-ADF6-EDA02972AEFA}"/>
              </a:ext>
            </a:extLst>
          </p:cNvPr>
          <p:cNvSpPr txBox="1"/>
          <p:nvPr/>
        </p:nvSpPr>
        <p:spPr>
          <a:xfrm>
            <a:off x="2081037" y="30484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4F1E8E-42D2-EC5E-56A6-29FA8C2622BA}"/>
              </a:ext>
            </a:extLst>
          </p:cNvPr>
          <p:cNvSpPr/>
          <p:nvPr/>
        </p:nvSpPr>
        <p:spPr>
          <a:xfrm>
            <a:off x="1774614" y="2487929"/>
            <a:ext cx="1780542" cy="1780542"/>
          </a:xfrm>
          <a:prstGeom prst="ellipse">
            <a:avLst/>
          </a:prstGeom>
          <a:ln w="60325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BB0F71B1-F9CB-1AFD-743F-703F13D25F68}"/>
              </a:ext>
            </a:extLst>
          </p:cNvPr>
          <p:cNvSpPr/>
          <p:nvPr/>
        </p:nvSpPr>
        <p:spPr>
          <a:xfrm>
            <a:off x="1774615" y="2491018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50DEC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AEF2C2-C6E9-EDD6-FC69-6AD296B9C19C}"/>
              </a:ext>
            </a:extLst>
          </p:cNvPr>
          <p:cNvSpPr/>
          <p:nvPr/>
        </p:nvSpPr>
        <p:spPr>
          <a:xfrm>
            <a:off x="1469531" y="466391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5308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65F537-C3CC-EE4D-2BD2-50AEB0891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0B9D0468-B8F7-FF54-6E43-44B21858C88D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45A81B0-2D6C-9EA1-84A4-B543953F6A77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17E414-7374-76F2-32B0-C9BE1B3F6534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E1784-1B9E-F09B-C469-E04C26AC677F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15B14D4-9197-ED9F-EB1B-FF2EA8039E58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BIZCAM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D62B239-90E3-5F4A-737B-896BAEEDBB50}"/>
              </a:ext>
            </a:extLst>
          </p:cNvPr>
          <p:cNvGraphicFramePr>
            <a:graphicFrameLocks noGrp="1"/>
          </p:cNvGraphicFramePr>
          <p:nvPr/>
        </p:nvGraphicFramePr>
        <p:xfrm>
          <a:off x="832554" y="1536097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2025         &gt;</a:t>
                      </a:r>
                      <a:endParaRPr lang="ko-KR" altLang="en-US" sz="1800" b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79257B5A-05A4-22F3-ECB5-28F2D93FB02A}"/>
              </a:ext>
            </a:extLst>
          </p:cNvPr>
          <p:cNvSpPr/>
          <p:nvPr/>
        </p:nvSpPr>
        <p:spPr>
          <a:xfrm>
            <a:off x="3959769" y="382973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F4BD0AC4-677A-1AD8-E806-2FBCAB88CD21}"/>
              </a:ext>
            </a:extLst>
          </p:cNvPr>
          <p:cNvGraphicFramePr>
            <a:graphicFrameLocks noGrp="1"/>
          </p:cNvGraphicFramePr>
          <p:nvPr/>
        </p:nvGraphicFramePr>
        <p:xfrm>
          <a:off x="2399855" y="2860475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DE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DE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DE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6C7117-2CDF-4399-D8D5-243A0AACAF7D}"/>
              </a:ext>
            </a:extLst>
          </p:cNvPr>
          <p:cNvSpPr/>
          <p:nvPr/>
        </p:nvSpPr>
        <p:spPr>
          <a:xfrm>
            <a:off x="5598069" y="501083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7CEEC77-BC42-61FD-4BD1-07309DDCD309}"/>
              </a:ext>
            </a:extLst>
          </p:cNvPr>
          <p:cNvSpPr/>
          <p:nvPr/>
        </p:nvSpPr>
        <p:spPr>
          <a:xfrm>
            <a:off x="2743723" y="3914775"/>
            <a:ext cx="1056796" cy="285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Schedule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C1381E0-5955-52E7-5A6A-B86C94A662D0}"/>
              </a:ext>
            </a:extLst>
          </p:cNvPr>
          <p:cNvSpPr/>
          <p:nvPr/>
        </p:nvSpPr>
        <p:spPr>
          <a:xfrm>
            <a:off x="4480981" y="5111844"/>
            <a:ext cx="1056796" cy="2851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50DEC8"/>
            </a:solidFill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>
                <a:ln w="107950"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Schedule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2EDF978-6FAE-223D-FAF4-B7482F1F09DB}"/>
              </a:ext>
            </a:extLst>
          </p:cNvPr>
          <p:cNvSpPr/>
          <p:nvPr/>
        </p:nvSpPr>
        <p:spPr>
          <a:xfrm>
            <a:off x="4090774" y="2984691"/>
            <a:ext cx="1056796" cy="285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Schedule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E86A5DD-AABE-3C9D-741A-8DFACCE48D26}"/>
              </a:ext>
            </a:extLst>
          </p:cNvPr>
          <p:cNvSpPr/>
          <p:nvPr/>
        </p:nvSpPr>
        <p:spPr>
          <a:xfrm>
            <a:off x="10243874" y="2955158"/>
            <a:ext cx="1056796" cy="2851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50DEC8"/>
            </a:solidFill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>
                <a:ln w="107950"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28742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9E84E-9E14-EFD3-794F-D4E4F838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39FFC99-437F-9F4C-E235-DF68012D6067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7A554B5-92FE-EDD9-99D7-A2E2F9820969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BBFCF3-8E99-8C99-3C5F-82FAF48473EC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793CB-AE38-6BE3-4522-5009F669AF8B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5969305-F597-CBC6-7BCD-8D140FC3252D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BIZCAM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90A458-3F85-A0F8-202D-5851D10715E6}"/>
              </a:ext>
            </a:extLst>
          </p:cNvPr>
          <p:cNvSpPr/>
          <p:nvPr/>
        </p:nvSpPr>
        <p:spPr>
          <a:xfrm>
            <a:off x="4782457" y="4078514"/>
            <a:ext cx="406400" cy="257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 47">
            <a:extLst>
              <a:ext uri="{FF2B5EF4-FFF2-40B4-BE49-F238E27FC236}">
                <a16:creationId xmlns:a16="http://schemas.microsoft.com/office/drawing/2014/main" id="{9F870230-E6FF-9502-0BC7-6F590FFA8112}"/>
              </a:ext>
            </a:extLst>
          </p:cNvPr>
          <p:cNvSpPr/>
          <p:nvPr/>
        </p:nvSpPr>
        <p:spPr>
          <a:xfrm>
            <a:off x="3911828" y="3606799"/>
            <a:ext cx="1291318" cy="566964"/>
          </a:xfrm>
          <a:custGeom>
            <a:avLst/>
            <a:gdLst>
              <a:gd name="connsiteX0" fmla="*/ 1291316 w 1291318"/>
              <a:gd name="connsiteY0" fmla="*/ 90006 h 566964"/>
              <a:gd name="connsiteX1" fmla="*/ 1291318 w 1291318"/>
              <a:gd name="connsiteY1" fmla="*/ 90006 h 566964"/>
              <a:gd name="connsiteX2" fmla="*/ 1291318 w 1291318"/>
              <a:gd name="connsiteY2" fmla="*/ 476958 h 566964"/>
              <a:gd name="connsiteX3" fmla="*/ 1291316 w 1291318"/>
              <a:gd name="connsiteY3" fmla="*/ 476958 h 566964"/>
              <a:gd name="connsiteX4" fmla="*/ 446076 w 1291318"/>
              <a:gd name="connsiteY4" fmla="*/ 0 h 566964"/>
              <a:gd name="connsiteX5" fmla="*/ 446076 w 1291318"/>
              <a:gd name="connsiteY5" fmla="*/ 90006 h 566964"/>
              <a:gd name="connsiteX6" fmla="*/ 893899 w 1291318"/>
              <a:gd name="connsiteY6" fmla="*/ 90006 h 566964"/>
              <a:gd name="connsiteX7" fmla="*/ 1280851 w 1291318"/>
              <a:gd name="connsiteY7" fmla="*/ 476958 h 566964"/>
              <a:gd name="connsiteX8" fmla="*/ 446076 w 1291318"/>
              <a:gd name="connsiteY8" fmla="*/ 476958 h 566964"/>
              <a:gd name="connsiteX9" fmla="*/ 446076 w 1291318"/>
              <a:gd name="connsiteY9" fmla="*/ 566964 h 566964"/>
              <a:gd name="connsiteX10" fmla="*/ 0 w 1291318"/>
              <a:gd name="connsiteY10" fmla="*/ 283482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318" h="566964">
                <a:moveTo>
                  <a:pt x="1291316" y="90006"/>
                </a:moveTo>
                <a:lnTo>
                  <a:pt x="1291318" y="90006"/>
                </a:lnTo>
                <a:lnTo>
                  <a:pt x="1291318" y="476958"/>
                </a:lnTo>
                <a:lnTo>
                  <a:pt x="1291316" y="476958"/>
                </a:lnTo>
                <a:close/>
                <a:moveTo>
                  <a:pt x="446076" y="0"/>
                </a:moveTo>
                <a:lnTo>
                  <a:pt x="446076" y="90006"/>
                </a:lnTo>
                <a:lnTo>
                  <a:pt x="893899" y="90006"/>
                </a:lnTo>
                <a:lnTo>
                  <a:pt x="1280851" y="476958"/>
                </a:lnTo>
                <a:lnTo>
                  <a:pt x="446076" y="476958"/>
                </a:lnTo>
                <a:lnTo>
                  <a:pt x="446076" y="566964"/>
                </a:lnTo>
                <a:lnTo>
                  <a:pt x="0" y="2834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8E6243-D737-A90F-6B08-04AF0FCD1315}"/>
              </a:ext>
            </a:extLst>
          </p:cNvPr>
          <p:cNvSpPr/>
          <p:nvPr/>
        </p:nvSpPr>
        <p:spPr>
          <a:xfrm>
            <a:off x="5667371" y="2575901"/>
            <a:ext cx="406400" cy="4078899"/>
          </a:xfrm>
          <a:prstGeom prst="rect">
            <a:avLst/>
          </a:prstGeom>
          <a:solidFill>
            <a:srgbClr val="28D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 46">
            <a:extLst>
              <a:ext uri="{FF2B5EF4-FFF2-40B4-BE49-F238E27FC236}">
                <a16:creationId xmlns:a16="http://schemas.microsoft.com/office/drawing/2014/main" id="{9F96E982-A0D6-BBC2-EECB-3FC608C7EA27}"/>
              </a:ext>
            </a:extLst>
          </p:cNvPr>
          <p:cNvSpPr/>
          <p:nvPr/>
        </p:nvSpPr>
        <p:spPr>
          <a:xfrm>
            <a:off x="4524376" y="2101851"/>
            <a:ext cx="1558921" cy="566964"/>
          </a:xfrm>
          <a:custGeom>
            <a:avLst/>
            <a:gdLst>
              <a:gd name="connsiteX0" fmla="*/ 1558920 w 1558921"/>
              <a:gd name="connsiteY0" fmla="*/ 90006 h 566964"/>
              <a:gd name="connsiteX1" fmla="*/ 1558921 w 1558921"/>
              <a:gd name="connsiteY1" fmla="*/ 90006 h 566964"/>
              <a:gd name="connsiteX2" fmla="*/ 1558921 w 1558921"/>
              <a:gd name="connsiteY2" fmla="*/ 476958 h 566964"/>
              <a:gd name="connsiteX3" fmla="*/ 1558920 w 1558921"/>
              <a:gd name="connsiteY3" fmla="*/ 476958 h 566964"/>
              <a:gd name="connsiteX4" fmla="*/ 446076 w 1558921"/>
              <a:gd name="connsiteY4" fmla="*/ 0 h 566964"/>
              <a:gd name="connsiteX5" fmla="*/ 446076 w 1558921"/>
              <a:gd name="connsiteY5" fmla="*/ 90006 h 566964"/>
              <a:gd name="connsiteX6" fmla="*/ 1159637 w 1558921"/>
              <a:gd name="connsiteY6" fmla="*/ 90006 h 566964"/>
              <a:gd name="connsiteX7" fmla="*/ 1546589 w 1558921"/>
              <a:gd name="connsiteY7" fmla="*/ 476958 h 566964"/>
              <a:gd name="connsiteX8" fmla="*/ 446076 w 1558921"/>
              <a:gd name="connsiteY8" fmla="*/ 476958 h 566964"/>
              <a:gd name="connsiteX9" fmla="*/ 446076 w 1558921"/>
              <a:gd name="connsiteY9" fmla="*/ 566964 h 566964"/>
              <a:gd name="connsiteX10" fmla="*/ 0 w 1558921"/>
              <a:gd name="connsiteY10" fmla="*/ 283482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8921" h="566964">
                <a:moveTo>
                  <a:pt x="1558920" y="90006"/>
                </a:moveTo>
                <a:lnTo>
                  <a:pt x="1558921" y="90006"/>
                </a:lnTo>
                <a:lnTo>
                  <a:pt x="1558921" y="476958"/>
                </a:lnTo>
                <a:lnTo>
                  <a:pt x="1558920" y="476958"/>
                </a:lnTo>
                <a:close/>
                <a:moveTo>
                  <a:pt x="446076" y="0"/>
                </a:moveTo>
                <a:lnTo>
                  <a:pt x="446076" y="90006"/>
                </a:lnTo>
                <a:lnTo>
                  <a:pt x="1159637" y="90006"/>
                </a:lnTo>
                <a:lnTo>
                  <a:pt x="1546589" y="476958"/>
                </a:lnTo>
                <a:lnTo>
                  <a:pt x="446076" y="476958"/>
                </a:lnTo>
                <a:lnTo>
                  <a:pt x="446076" y="566964"/>
                </a:lnTo>
                <a:lnTo>
                  <a:pt x="0" y="283482"/>
                </a:lnTo>
                <a:close/>
              </a:path>
            </a:pathLst>
          </a:cu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F444B8-9707-3161-F929-14CB9EF2F3B8}"/>
              </a:ext>
            </a:extLst>
          </p:cNvPr>
          <p:cNvSpPr/>
          <p:nvPr/>
        </p:nvSpPr>
        <p:spPr>
          <a:xfrm flipH="1">
            <a:off x="7437197" y="4558446"/>
            <a:ext cx="406400" cy="2096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 48">
            <a:extLst>
              <a:ext uri="{FF2B5EF4-FFF2-40B4-BE49-F238E27FC236}">
                <a16:creationId xmlns:a16="http://schemas.microsoft.com/office/drawing/2014/main" id="{D9BCE35F-350C-4752-4B5D-E9D27755C253}"/>
              </a:ext>
            </a:extLst>
          </p:cNvPr>
          <p:cNvSpPr/>
          <p:nvPr/>
        </p:nvSpPr>
        <p:spPr>
          <a:xfrm flipH="1">
            <a:off x="7432434" y="4081499"/>
            <a:ext cx="1291318" cy="566964"/>
          </a:xfrm>
          <a:custGeom>
            <a:avLst/>
            <a:gdLst>
              <a:gd name="connsiteX0" fmla="*/ 1291318 w 1291318"/>
              <a:gd name="connsiteY0" fmla="*/ 90006 h 566964"/>
              <a:gd name="connsiteX1" fmla="*/ 1291316 w 1291318"/>
              <a:gd name="connsiteY1" fmla="*/ 90006 h 566964"/>
              <a:gd name="connsiteX2" fmla="*/ 1291316 w 1291318"/>
              <a:gd name="connsiteY2" fmla="*/ 476958 h 566964"/>
              <a:gd name="connsiteX3" fmla="*/ 1291318 w 1291318"/>
              <a:gd name="connsiteY3" fmla="*/ 476958 h 566964"/>
              <a:gd name="connsiteX4" fmla="*/ 446076 w 1291318"/>
              <a:gd name="connsiteY4" fmla="*/ 0 h 566964"/>
              <a:gd name="connsiteX5" fmla="*/ 0 w 1291318"/>
              <a:gd name="connsiteY5" fmla="*/ 283482 h 566964"/>
              <a:gd name="connsiteX6" fmla="*/ 446076 w 1291318"/>
              <a:gd name="connsiteY6" fmla="*/ 566964 h 566964"/>
              <a:gd name="connsiteX7" fmla="*/ 446076 w 1291318"/>
              <a:gd name="connsiteY7" fmla="*/ 476958 h 566964"/>
              <a:gd name="connsiteX8" fmla="*/ 1280851 w 1291318"/>
              <a:gd name="connsiteY8" fmla="*/ 476958 h 566964"/>
              <a:gd name="connsiteX9" fmla="*/ 893899 w 1291318"/>
              <a:gd name="connsiteY9" fmla="*/ 90006 h 566964"/>
              <a:gd name="connsiteX10" fmla="*/ 446076 w 1291318"/>
              <a:gd name="connsiteY10" fmla="*/ 90006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318" h="566964">
                <a:moveTo>
                  <a:pt x="1291318" y="90006"/>
                </a:moveTo>
                <a:lnTo>
                  <a:pt x="1291316" y="90006"/>
                </a:lnTo>
                <a:lnTo>
                  <a:pt x="1291316" y="476958"/>
                </a:lnTo>
                <a:lnTo>
                  <a:pt x="1291318" y="476958"/>
                </a:lnTo>
                <a:close/>
                <a:moveTo>
                  <a:pt x="446076" y="0"/>
                </a:moveTo>
                <a:lnTo>
                  <a:pt x="0" y="283482"/>
                </a:lnTo>
                <a:lnTo>
                  <a:pt x="446076" y="566964"/>
                </a:lnTo>
                <a:lnTo>
                  <a:pt x="446076" y="476958"/>
                </a:lnTo>
                <a:lnTo>
                  <a:pt x="1280851" y="476958"/>
                </a:lnTo>
                <a:lnTo>
                  <a:pt x="893899" y="90006"/>
                </a:lnTo>
                <a:lnTo>
                  <a:pt x="446076" y="9000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32A95E-C46A-2E94-FD13-EAD4352BDBD3}"/>
              </a:ext>
            </a:extLst>
          </p:cNvPr>
          <p:cNvSpPr/>
          <p:nvPr/>
        </p:nvSpPr>
        <p:spPr>
          <a:xfrm flipH="1">
            <a:off x="6552283" y="3180690"/>
            <a:ext cx="406400" cy="3474110"/>
          </a:xfrm>
          <a:prstGeom prst="rect">
            <a:avLst/>
          </a:prstGeom>
          <a:solidFill>
            <a:srgbClr val="28D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 45">
            <a:extLst>
              <a:ext uri="{FF2B5EF4-FFF2-40B4-BE49-F238E27FC236}">
                <a16:creationId xmlns:a16="http://schemas.microsoft.com/office/drawing/2014/main" id="{C035DF9C-5EF3-C5CE-1612-F11E07CED761}"/>
              </a:ext>
            </a:extLst>
          </p:cNvPr>
          <p:cNvSpPr/>
          <p:nvPr/>
        </p:nvSpPr>
        <p:spPr>
          <a:xfrm flipH="1">
            <a:off x="6537994" y="2706641"/>
            <a:ext cx="1558921" cy="566964"/>
          </a:xfrm>
          <a:custGeom>
            <a:avLst/>
            <a:gdLst>
              <a:gd name="connsiteX0" fmla="*/ 1558921 w 1558921"/>
              <a:gd name="connsiteY0" fmla="*/ 90006 h 566964"/>
              <a:gd name="connsiteX1" fmla="*/ 1558920 w 1558921"/>
              <a:gd name="connsiteY1" fmla="*/ 90006 h 566964"/>
              <a:gd name="connsiteX2" fmla="*/ 1558920 w 1558921"/>
              <a:gd name="connsiteY2" fmla="*/ 476958 h 566964"/>
              <a:gd name="connsiteX3" fmla="*/ 1558921 w 1558921"/>
              <a:gd name="connsiteY3" fmla="*/ 476958 h 566964"/>
              <a:gd name="connsiteX4" fmla="*/ 446076 w 1558921"/>
              <a:gd name="connsiteY4" fmla="*/ 0 h 566964"/>
              <a:gd name="connsiteX5" fmla="*/ 0 w 1558921"/>
              <a:gd name="connsiteY5" fmla="*/ 283482 h 566964"/>
              <a:gd name="connsiteX6" fmla="*/ 446076 w 1558921"/>
              <a:gd name="connsiteY6" fmla="*/ 566964 h 566964"/>
              <a:gd name="connsiteX7" fmla="*/ 446076 w 1558921"/>
              <a:gd name="connsiteY7" fmla="*/ 476958 h 566964"/>
              <a:gd name="connsiteX8" fmla="*/ 1546589 w 1558921"/>
              <a:gd name="connsiteY8" fmla="*/ 476958 h 566964"/>
              <a:gd name="connsiteX9" fmla="*/ 1159637 w 1558921"/>
              <a:gd name="connsiteY9" fmla="*/ 90006 h 566964"/>
              <a:gd name="connsiteX10" fmla="*/ 446076 w 1558921"/>
              <a:gd name="connsiteY10" fmla="*/ 90006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8921" h="566964">
                <a:moveTo>
                  <a:pt x="1558921" y="90006"/>
                </a:moveTo>
                <a:lnTo>
                  <a:pt x="1558920" y="90006"/>
                </a:lnTo>
                <a:lnTo>
                  <a:pt x="1558920" y="476958"/>
                </a:lnTo>
                <a:lnTo>
                  <a:pt x="1558921" y="476958"/>
                </a:lnTo>
                <a:close/>
                <a:moveTo>
                  <a:pt x="446076" y="0"/>
                </a:moveTo>
                <a:lnTo>
                  <a:pt x="0" y="283482"/>
                </a:lnTo>
                <a:lnTo>
                  <a:pt x="446076" y="566964"/>
                </a:lnTo>
                <a:lnTo>
                  <a:pt x="446076" y="476958"/>
                </a:lnTo>
                <a:lnTo>
                  <a:pt x="1546589" y="476958"/>
                </a:lnTo>
                <a:lnTo>
                  <a:pt x="1159637" y="90006"/>
                </a:lnTo>
                <a:lnTo>
                  <a:pt x="446076" y="90006"/>
                </a:lnTo>
                <a:close/>
              </a:path>
            </a:pathLst>
          </a:cu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7EC9D5-CFF4-156E-6325-6CD0FD411268}"/>
              </a:ext>
            </a:extLst>
          </p:cNvPr>
          <p:cNvSpPr/>
          <p:nvPr/>
        </p:nvSpPr>
        <p:spPr>
          <a:xfrm>
            <a:off x="1223156" y="335533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E7B6DF-E516-3F2B-C1CC-1553076DC879}"/>
              </a:ext>
            </a:extLst>
          </p:cNvPr>
          <p:cNvSpPr/>
          <p:nvPr/>
        </p:nvSpPr>
        <p:spPr>
          <a:xfrm>
            <a:off x="1868817" y="183133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92BFE5-35DD-FA85-F847-A2C52A4210C5}"/>
              </a:ext>
            </a:extLst>
          </p:cNvPr>
          <p:cNvSpPr/>
          <p:nvPr/>
        </p:nvSpPr>
        <p:spPr>
          <a:xfrm>
            <a:off x="8322112" y="243612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000A50-6E91-BB17-5CB1-28396DF7B0B4}"/>
              </a:ext>
            </a:extLst>
          </p:cNvPr>
          <p:cNvSpPr/>
          <p:nvPr/>
        </p:nvSpPr>
        <p:spPr>
          <a:xfrm>
            <a:off x="9096812" y="381574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517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1B7B97-11AA-B3D0-15E8-75E6ADC53DC8}"/>
              </a:ext>
            </a:extLst>
          </p:cNvPr>
          <p:cNvSpPr/>
          <p:nvPr/>
        </p:nvSpPr>
        <p:spPr>
          <a:xfrm>
            <a:off x="3421089" y="1944134"/>
            <a:ext cx="2505511" cy="2505509"/>
          </a:xfrm>
          <a:prstGeom prst="ellipse">
            <a:avLst/>
          </a:prstGeom>
          <a:solidFill>
            <a:srgbClr val="F7F9F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247</a:t>
            </a:r>
            <a:endParaRPr kumimoji="0" lang="en-US" altLang="ko-KR" sz="3200" b="1" i="0" u="none" strike="noStrike" kern="1200" cap="none" spc="0" normalizeH="0" baseline="0" noProof="0">
              <a:ln w="3175"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249</a:t>
            </a:r>
            <a:endParaRPr kumimoji="0" lang="en-US" altLang="ko-KR" sz="3200" b="1" i="0" u="none" strike="noStrike" kern="1200" cap="none" spc="0" normalizeH="0" baseline="0" noProof="0">
              <a:ln w="3175"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250</a:t>
            </a:r>
            <a:endParaRPr kumimoji="0" lang="en-US" altLang="ko-KR" sz="3200" b="1" i="0" u="none" strike="noStrike" kern="1200" cap="none" spc="0" normalizeH="0" baseline="0" noProof="0">
              <a:ln w="3175"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DEFBEC-822F-D34D-3177-1EF6B866FB47}"/>
              </a:ext>
            </a:extLst>
          </p:cNvPr>
          <p:cNvSpPr/>
          <p:nvPr/>
        </p:nvSpPr>
        <p:spPr>
          <a:xfrm>
            <a:off x="6479693" y="1944134"/>
            <a:ext cx="2505511" cy="2505509"/>
          </a:xfrm>
          <a:prstGeom prst="ellipse">
            <a:avLst/>
          </a:prstGeom>
          <a:solidFill>
            <a:srgbClr val="50DEC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80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222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200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67760-A1C3-7019-CFD9-ACCD82FC8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60084F2-D723-0B77-9620-98F260E44355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D39C546-28BE-BB5C-D4FA-270DC0E8484B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8CF1E6-4327-6AD6-77DB-45B6FC9D5639}"/>
              </a:ext>
            </a:extLst>
          </p:cNvPr>
          <p:cNvSpPr/>
          <p:nvPr/>
        </p:nvSpPr>
        <p:spPr>
          <a:xfrm>
            <a:off x="283077" y="202787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1AEC3-C598-6114-D889-52241C9B041A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AA7FE7-DFD4-7AE1-6064-091266C631BD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1" kern="0">
                <a:ln w="107950">
                  <a:noFill/>
                </a:ln>
                <a:solidFill>
                  <a:prstClr val="white"/>
                </a:solidFill>
                <a:latin typeface="맑은 고딕" panose="020F0502020204030204"/>
                <a:ea typeface="Tmon몬소리 Black" panose="02000A03000000000000" pitchFamily="2" charset="-127"/>
              </a:rPr>
              <a:t>목차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B7BBA8-934E-D272-ED81-DD783C14BF50}"/>
              </a:ext>
            </a:extLst>
          </p:cNvPr>
          <p:cNvSpPr/>
          <p:nvPr/>
        </p:nvSpPr>
        <p:spPr>
          <a:xfrm>
            <a:off x="1112300" y="2463559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D17A9B-9352-2F0B-BC07-69315934DE12}"/>
              </a:ext>
            </a:extLst>
          </p:cNvPr>
          <p:cNvSpPr/>
          <p:nvPr/>
        </p:nvSpPr>
        <p:spPr>
          <a:xfrm>
            <a:off x="620338" y="4227864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팀원 소개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FBAC5E-FB4F-DFDC-DF58-C14AAD1DFA42}"/>
              </a:ext>
            </a:extLst>
          </p:cNvPr>
          <p:cNvSpPr/>
          <p:nvPr/>
        </p:nvSpPr>
        <p:spPr>
          <a:xfrm>
            <a:off x="3336623" y="4227863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주제 및 목표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A59520-F624-0C22-1A3B-11F05DA3DC48}"/>
              </a:ext>
            </a:extLst>
          </p:cNvPr>
          <p:cNvSpPr/>
          <p:nvPr/>
        </p:nvSpPr>
        <p:spPr>
          <a:xfrm>
            <a:off x="3828585" y="2422989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C74B8A7-F833-7E15-F541-30BAC4EFD5F5}"/>
              </a:ext>
            </a:extLst>
          </p:cNvPr>
          <p:cNvSpPr/>
          <p:nvPr/>
        </p:nvSpPr>
        <p:spPr>
          <a:xfrm>
            <a:off x="6665315" y="2422989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0B6180-F80A-55D4-DCE4-66161EC929B6}"/>
              </a:ext>
            </a:extLst>
          </p:cNvPr>
          <p:cNvSpPr/>
          <p:nvPr/>
        </p:nvSpPr>
        <p:spPr>
          <a:xfrm>
            <a:off x="6173353" y="4227864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기술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FB6321-1F0F-2BBE-6E42-43474FD5FBFC}"/>
              </a:ext>
            </a:extLst>
          </p:cNvPr>
          <p:cNvSpPr/>
          <p:nvPr/>
        </p:nvSpPr>
        <p:spPr>
          <a:xfrm>
            <a:off x="9352546" y="2422988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C16CD6-2E5F-A35D-DB3E-B0047B73DA69}"/>
              </a:ext>
            </a:extLst>
          </p:cNvPr>
          <p:cNvSpPr/>
          <p:nvPr/>
        </p:nvSpPr>
        <p:spPr>
          <a:xfrm>
            <a:off x="8860584" y="4227863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시연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 descr="스케치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729981-23A0-3FD2-8426-CE7F3F938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78" y="2728903"/>
            <a:ext cx="1093622" cy="1093622"/>
          </a:xfrm>
          <a:prstGeom prst="rect">
            <a:avLst/>
          </a:prstGeom>
        </p:spPr>
      </p:pic>
      <p:pic>
        <p:nvPicPr>
          <p:cNvPr id="51" name="그림 50" descr="스케치, 클립아트, 그림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576C2E-CB5C-1C48-FB96-B8A40FB80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3" y="2875990"/>
            <a:ext cx="993077" cy="918994"/>
          </a:xfrm>
          <a:prstGeom prst="rect">
            <a:avLst/>
          </a:prstGeom>
        </p:spPr>
      </p:pic>
      <p:pic>
        <p:nvPicPr>
          <p:cNvPr id="53" name="그림 52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39733A-24FF-5D0F-F50D-A5E4AE27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66" y="2817310"/>
            <a:ext cx="897577" cy="897577"/>
          </a:xfrm>
          <a:prstGeom prst="rect">
            <a:avLst/>
          </a:prstGeom>
        </p:spPr>
      </p:pic>
      <p:pic>
        <p:nvPicPr>
          <p:cNvPr id="55" name="그림 54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F16A9CD-2B43-944D-0252-A3CFBEF9A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91" y="2728903"/>
            <a:ext cx="1075586" cy="10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1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D7E7E-0B23-C6FE-AA7F-DBAC662E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60DC798A-3C9C-52D9-787C-BF8EC064104F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43D4218-C4F1-678A-9D73-625277A90EED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EA93AD-35FE-1FE5-C2D3-272EE94F311B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B4779-6B94-E0D0-2456-2F332861A8D8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Team Member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7D1AC6-9220-5ABF-1A88-3FDEF4EB8BE8}"/>
              </a:ext>
            </a:extLst>
          </p:cNvPr>
          <p:cNvSpPr/>
          <p:nvPr/>
        </p:nvSpPr>
        <p:spPr>
          <a:xfrm>
            <a:off x="2302588" y="1651608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7E589DE-6E8D-A885-0B21-EA1F566E83D1}"/>
              </a:ext>
            </a:extLst>
          </p:cNvPr>
          <p:cNvSpPr/>
          <p:nvPr/>
        </p:nvSpPr>
        <p:spPr>
          <a:xfrm>
            <a:off x="895853" y="1336825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FF035-5AE6-CCCB-AB2C-2E00745745FC}"/>
              </a:ext>
            </a:extLst>
          </p:cNvPr>
          <p:cNvSpPr/>
          <p:nvPr/>
        </p:nvSpPr>
        <p:spPr>
          <a:xfrm>
            <a:off x="2213479" y="1748830"/>
            <a:ext cx="319810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세종대학교 인공지능학과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학년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BF5DFE-F318-5302-B500-375544D54ECC}"/>
              </a:ext>
            </a:extLst>
          </p:cNvPr>
          <p:cNvSpPr/>
          <p:nvPr/>
        </p:nvSpPr>
        <p:spPr>
          <a:xfrm>
            <a:off x="4428693" y="2680315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4D45201-0062-C2F2-B648-9102225282EB}"/>
              </a:ext>
            </a:extLst>
          </p:cNvPr>
          <p:cNvSpPr/>
          <p:nvPr/>
        </p:nvSpPr>
        <p:spPr>
          <a:xfrm>
            <a:off x="814962" y="1255934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D57C5E-DA51-9C38-A0E1-E6078A79605E}"/>
              </a:ext>
            </a:extLst>
          </p:cNvPr>
          <p:cNvSpPr/>
          <p:nvPr/>
        </p:nvSpPr>
        <p:spPr>
          <a:xfrm>
            <a:off x="2302588" y="1651608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36DADD-1F70-CB2B-B09B-BC31A51C01FA}"/>
              </a:ext>
            </a:extLst>
          </p:cNvPr>
          <p:cNvSpPr/>
          <p:nvPr/>
        </p:nvSpPr>
        <p:spPr>
          <a:xfrm>
            <a:off x="2213479" y="1277723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황영인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FF604C4-DC83-3EC0-5862-37904ACB56A6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팀원 소개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5EDCA8-21A8-5E60-904D-61B9CA548FE4}"/>
              </a:ext>
            </a:extLst>
          </p:cNvPr>
          <p:cNvSpPr/>
          <p:nvPr/>
        </p:nvSpPr>
        <p:spPr>
          <a:xfrm>
            <a:off x="6976634" y="2579723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EC42986-7162-A9AE-C30A-A53273C72528}"/>
              </a:ext>
            </a:extLst>
          </p:cNvPr>
          <p:cNvSpPr/>
          <p:nvPr/>
        </p:nvSpPr>
        <p:spPr>
          <a:xfrm>
            <a:off x="5569899" y="2264940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CFDD928-07EE-6A5A-6BE8-C81D4DB8482B}"/>
              </a:ext>
            </a:extLst>
          </p:cNvPr>
          <p:cNvSpPr/>
          <p:nvPr/>
        </p:nvSpPr>
        <p:spPr>
          <a:xfrm>
            <a:off x="6887525" y="2676945"/>
            <a:ext cx="36217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세종대학교 인공지능데이터사이언스 학과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001F3C59-94ED-FF64-2711-0CD557913605}"/>
              </a:ext>
            </a:extLst>
          </p:cNvPr>
          <p:cNvSpPr/>
          <p:nvPr/>
        </p:nvSpPr>
        <p:spPr>
          <a:xfrm>
            <a:off x="5489008" y="2184049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4A509B0-E066-844C-F8F2-36BBA3033C50}"/>
              </a:ext>
            </a:extLst>
          </p:cNvPr>
          <p:cNvSpPr/>
          <p:nvPr/>
        </p:nvSpPr>
        <p:spPr>
          <a:xfrm>
            <a:off x="6976634" y="2579723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256F712-6AD8-5E24-975B-56143245748D}"/>
              </a:ext>
            </a:extLst>
          </p:cNvPr>
          <p:cNvSpPr/>
          <p:nvPr/>
        </p:nvSpPr>
        <p:spPr>
          <a:xfrm>
            <a:off x="6887525" y="2205838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이영현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C0B667-347A-D6DD-68F2-BF274182B9F5}"/>
              </a:ext>
            </a:extLst>
          </p:cNvPr>
          <p:cNvSpPr/>
          <p:nvPr/>
        </p:nvSpPr>
        <p:spPr>
          <a:xfrm>
            <a:off x="2303818" y="4183548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CC134B-31E2-46E2-45A3-FCD152C7071B}"/>
              </a:ext>
            </a:extLst>
          </p:cNvPr>
          <p:cNvSpPr/>
          <p:nvPr/>
        </p:nvSpPr>
        <p:spPr>
          <a:xfrm>
            <a:off x="897083" y="3868765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>
                <a:solidFill>
                  <a:srgbClr val="9966FF"/>
                </a:solidFill>
                <a:latin typeface="맑은 고딕" panose="020F0502020204030204"/>
                <a:ea typeface="맑은 고딕" panose="020B0503020000020004" pitchFamily="50" charset="-127"/>
              </a:rPr>
              <a:t>FE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F125DD01-E287-E1FD-858E-D8B1C0E180E1}"/>
              </a:ext>
            </a:extLst>
          </p:cNvPr>
          <p:cNvSpPr/>
          <p:nvPr/>
        </p:nvSpPr>
        <p:spPr>
          <a:xfrm>
            <a:off x="816192" y="3787874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35D9B5C-B74D-477A-5F0C-05E489BC3BC7}"/>
              </a:ext>
            </a:extLst>
          </p:cNvPr>
          <p:cNvSpPr/>
          <p:nvPr/>
        </p:nvSpPr>
        <p:spPr>
          <a:xfrm>
            <a:off x="2303818" y="4183548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4E93D08-87AB-BBEB-CE43-9D26BDBA1B17}"/>
              </a:ext>
            </a:extLst>
          </p:cNvPr>
          <p:cNvSpPr/>
          <p:nvPr/>
        </p:nvSpPr>
        <p:spPr>
          <a:xfrm>
            <a:off x="2214709" y="3809663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이다영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9FED0D8-BF6A-6014-66A5-976400E95FF8}"/>
              </a:ext>
            </a:extLst>
          </p:cNvPr>
          <p:cNvSpPr/>
          <p:nvPr/>
        </p:nvSpPr>
        <p:spPr>
          <a:xfrm>
            <a:off x="2225085" y="4290260"/>
            <a:ext cx="36217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가천대학교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616AC4B-F3D4-8037-F2C1-0DACA55914B1}"/>
              </a:ext>
            </a:extLst>
          </p:cNvPr>
          <p:cNvSpPr/>
          <p:nvPr/>
        </p:nvSpPr>
        <p:spPr>
          <a:xfrm>
            <a:off x="7011503" y="5143311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71DD10D-43B5-30FF-0F45-2B56335E138D}"/>
              </a:ext>
            </a:extLst>
          </p:cNvPr>
          <p:cNvSpPr/>
          <p:nvPr/>
        </p:nvSpPr>
        <p:spPr>
          <a:xfrm>
            <a:off x="5604768" y="4828528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>
                <a:solidFill>
                  <a:srgbClr val="9966FF"/>
                </a:solidFill>
                <a:latin typeface="맑은 고딕" panose="020F0502020204030204"/>
                <a:ea typeface="맑은 고딕" panose="020B0503020000020004" pitchFamily="50" charset="-127"/>
              </a:rPr>
              <a:t>BE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원호 69">
            <a:extLst>
              <a:ext uri="{FF2B5EF4-FFF2-40B4-BE49-F238E27FC236}">
                <a16:creationId xmlns:a16="http://schemas.microsoft.com/office/drawing/2014/main" id="{FDC9BBBA-7345-AD4A-8B56-C94AE6DC45A8}"/>
              </a:ext>
            </a:extLst>
          </p:cNvPr>
          <p:cNvSpPr/>
          <p:nvPr/>
        </p:nvSpPr>
        <p:spPr>
          <a:xfrm>
            <a:off x="5523877" y="4747637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B50E802-2EA8-CEB9-D6B4-09A9497F3522}"/>
              </a:ext>
            </a:extLst>
          </p:cNvPr>
          <p:cNvSpPr/>
          <p:nvPr/>
        </p:nvSpPr>
        <p:spPr>
          <a:xfrm>
            <a:off x="7011503" y="5143311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367070F-1D32-243A-CBB3-CDFFC1E67F85}"/>
              </a:ext>
            </a:extLst>
          </p:cNvPr>
          <p:cNvSpPr/>
          <p:nvPr/>
        </p:nvSpPr>
        <p:spPr>
          <a:xfrm>
            <a:off x="6922394" y="4769426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정원준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634627-CC6B-955B-775B-227D0D07EFDA}"/>
              </a:ext>
            </a:extLst>
          </p:cNvPr>
          <p:cNvSpPr/>
          <p:nvPr/>
        </p:nvSpPr>
        <p:spPr>
          <a:xfrm>
            <a:off x="6922394" y="5251331"/>
            <a:ext cx="36217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가천대학교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67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6FEEA-3427-71B6-7A87-5BC72401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A8C36AC-97AD-68FA-ECF4-6EA7B333FD00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87335D0-C505-EDA4-262B-43D70E7A84D0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68EFD9-7A5C-954D-6AAF-E6A40EFDF605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995F4-4B45-9888-59A9-B4CB248D2051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/>
              <a:t>Problem Definition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AE31C6-0C8C-4498-535E-539937FA56E9}"/>
              </a:ext>
            </a:extLst>
          </p:cNvPr>
          <p:cNvGrpSpPr/>
          <p:nvPr/>
        </p:nvGrpSpPr>
        <p:grpSpPr>
          <a:xfrm>
            <a:off x="1157077" y="1443839"/>
            <a:ext cx="2456358" cy="2332613"/>
            <a:chOff x="1447427" y="2628900"/>
            <a:chExt cx="2456358" cy="233261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C21F2C8-385A-216D-CBAE-EC2428767F78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5A11DE2-BCDE-7EDF-1E12-6DA50B32BD49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DDD6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74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8614D7-283C-4413-FF11-AB9430EFF21A}"/>
                </a:ext>
              </a:extLst>
            </p:cNvPr>
            <p:cNvSpPr/>
            <p:nvPr/>
          </p:nvSpPr>
          <p:spPr>
            <a:xfrm>
              <a:off x="1447427" y="3748255"/>
              <a:ext cx="252000" cy="25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66459B4-E2C0-10B2-ADD8-7C8711B94D2C}"/>
                </a:ext>
              </a:extLst>
            </p:cNvPr>
            <p:cNvCxnSpPr/>
            <p:nvPr/>
          </p:nvCxnSpPr>
          <p:spPr>
            <a:xfrm>
              <a:off x="2737478" y="4739054"/>
              <a:ext cx="0" cy="140677"/>
            </a:xfrm>
            <a:prstGeom prst="line">
              <a:avLst/>
            </a:prstGeom>
            <a:ln w="19050" cap="rnd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55599C-FD97-7D25-C405-187963AE5717}"/>
              </a:ext>
            </a:extLst>
          </p:cNvPr>
          <p:cNvSpPr/>
          <p:nvPr/>
        </p:nvSpPr>
        <p:spPr>
          <a:xfrm>
            <a:off x="1173217" y="4018547"/>
            <a:ext cx="2682026" cy="179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휴가 계획이 직장업무 보다 스트레스 </a:t>
            </a: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(74%)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200"/>
              <a:t>US Travel Industry surveys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https://medium.com/%40coaching_18938/are-vacations-more-stressful-than-staying-at-work-48ea683006ed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8C6A42-D0E1-1DA6-CE6B-CA73FC835DC8}"/>
              </a:ext>
            </a:extLst>
          </p:cNvPr>
          <p:cNvGrpSpPr/>
          <p:nvPr/>
        </p:nvGrpSpPr>
        <p:grpSpPr>
          <a:xfrm>
            <a:off x="4763990" y="1443839"/>
            <a:ext cx="2458613" cy="2332613"/>
            <a:chOff x="1571172" y="2628900"/>
            <a:chExt cx="2458613" cy="233261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A98BDB-A69D-9C5A-D4E6-998994951841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74844F1-D90E-3486-4956-67F6292EAED3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DDD6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>
                  <a:solidFill>
                    <a:srgbClr val="9080D6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22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C8F0B6-43A8-0FCA-7CD7-B03B8E21D7F8}"/>
                </a:ext>
              </a:extLst>
            </p:cNvPr>
            <p:cNvSpPr/>
            <p:nvPr/>
          </p:nvSpPr>
          <p:spPr>
            <a:xfrm>
              <a:off x="3777785" y="3543206"/>
              <a:ext cx="252000" cy="25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95500B5-A7CE-1B8B-20BB-2B80C81825FA}"/>
                </a:ext>
              </a:extLst>
            </p:cNvPr>
            <p:cNvCxnSpPr/>
            <p:nvPr/>
          </p:nvCxnSpPr>
          <p:spPr>
            <a:xfrm>
              <a:off x="2715175" y="4739054"/>
              <a:ext cx="0" cy="140677"/>
            </a:xfrm>
            <a:prstGeom prst="line">
              <a:avLst/>
            </a:prstGeom>
            <a:ln w="19050" cap="rnd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7703E5-529D-FA74-9501-D8433A122EAB}"/>
              </a:ext>
            </a:extLst>
          </p:cNvPr>
          <p:cNvSpPr/>
          <p:nvPr/>
        </p:nvSpPr>
        <p:spPr>
          <a:xfrm>
            <a:off x="4656385" y="4018547"/>
            <a:ext cx="2682026" cy="2004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일정 작성이 가장 불편한 단계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Priceline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최신 조사 결과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https://press.priceline.com/new-priceline-research-finds-average-traveler-spends-two-full-work-days-to-plan-and-book-trips/?utm_source=chatgpt.com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7E968-E688-2C58-62F3-DA538CC004D1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주제 및 목표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5FE1F-9130-D5F3-F92A-1B7E518B1A04}"/>
              </a:ext>
            </a:extLst>
          </p:cNvPr>
          <p:cNvGrpSpPr/>
          <p:nvPr/>
        </p:nvGrpSpPr>
        <p:grpSpPr>
          <a:xfrm>
            <a:off x="8273756" y="1443839"/>
            <a:ext cx="2440218" cy="2332613"/>
            <a:chOff x="1463567" y="2628900"/>
            <a:chExt cx="2440218" cy="233261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2D13F11-0FA9-6AEC-4FAD-56CE33320238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FD11442-F2BB-2946-1384-2E81C9820592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DDD6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16</a:t>
              </a:r>
              <a:r>
                <a:rPr kumimoji="0" lang="en-US" altLang="ko-KR" b="1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h</a:t>
              </a:r>
              <a:endPara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0C71A3B-3F34-E3DD-0A3D-0E98007B5E50}"/>
                </a:ext>
              </a:extLst>
            </p:cNvPr>
            <p:cNvSpPr/>
            <p:nvPr/>
          </p:nvSpPr>
          <p:spPr>
            <a:xfrm>
              <a:off x="1463567" y="3669206"/>
              <a:ext cx="252000" cy="25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25DAB54-BAD3-2D62-2E7B-5B8847DF482F}"/>
                </a:ext>
              </a:extLst>
            </p:cNvPr>
            <p:cNvCxnSpPr/>
            <p:nvPr/>
          </p:nvCxnSpPr>
          <p:spPr>
            <a:xfrm>
              <a:off x="2715175" y="4739054"/>
              <a:ext cx="0" cy="140677"/>
            </a:xfrm>
            <a:prstGeom prst="line">
              <a:avLst/>
            </a:prstGeom>
            <a:ln w="19050" cap="rnd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813F64-D397-5902-023D-976252BBD74F}"/>
              </a:ext>
            </a:extLst>
          </p:cNvPr>
          <p:cNvSpPr/>
          <p:nvPr/>
        </p:nvSpPr>
        <p:spPr>
          <a:xfrm>
            <a:off x="8273756" y="4018547"/>
            <a:ext cx="2682026" cy="2004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계획 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작성 시간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: 16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Priceline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최신 조사 결과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https://press.priceline.com/new-priceline-research-finds-average-traveler-spends-two-full-work-days-to-plan-and-book-trips/?utm_source=chatgpt.com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1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A9059-BAFD-47E8-2AED-2C279B92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4EE4369-53FB-F226-F6ED-8E697679B46F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45D4404-8DC8-AFD8-2152-D8282B7C4814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8573C7-16BA-47BF-4955-1B8F1DD02ABB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9BB0E-AF04-CE99-DE22-14A87855D193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/>
              <a:t>Analysis of Existing Services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3CD70E-42F8-C931-AE72-E8771D29B7C6}"/>
              </a:ext>
            </a:extLst>
          </p:cNvPr>
          <p:cNvSpPr/>
          <p:nvPr/>
        </p:nvSpPr>
        <p:spPr>
          <a:xfrm>
            <a:off x="1294397" y="1301750"/>
            <a:ext cx="2332613" cy="233261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700" t="19133" r="3700" b="19133"/>
            </a:stretch>
          </a:blip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5C9D0F-2138-41BB-58F3-4B5307D3326B}"/>
              </a:ext>
            </a:extLst>
          </p:cNvPr>
          <p:cNvSpPr/>
          <p:nvPr/>
        </p:nvSpPr>
        <p:spPr>
          <a:xfrm>
            <a:off x="867974" y="3803396"/>
            <a:ext cx="3185458" cy="185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Myro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담은 지역에 따라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자동으로 경로를 생성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/>
              <a:t>사용자에 기반하여 경로가 생성되진 않으며 </a:t>
            </a:r>
            <a:endParaRPr lang="en-US" altLang="ko-KR" sz="1200" b="1"/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/>
              <a:t>추가적인 장소를 추천하지 않음</a:t>
            </a:r>
            <a:endParaRPr lang="en-US" altLang="ko-KR" sz="1200" b="1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F1ECE-11AA-4D09-953E-BDDD451E75BD}"/>
              </a:ext>
            </a:extLst>
          </p:cNvPr>
          <p:cNvSpPr/>
          <p:nvPr/>
        </p:nvSpPr>
        <p:spPr>
          <a:xfrm>
            <a:off x="4907390" y="1301750"/>
            <a:ext cx="2332613" cy="233261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8034" t="-19450" r="-58034" b="-19450"/>
            </a:stretch>
          </a:blip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864645-E045-C63D-415A-8120FDAE4AA5}"/>
              </a:ext>
            </a:extLst>
          </p:cNvPr>
          <p:cNvSpPr/>
          <p:nvPr/>
        </p:nvSpPr>
        <p:spPr>
          <a:xfrm>
            <a:off x="4811269" y="3806520"/>
            <a:ext cx="2682026" cy="185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Triple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키워드 기반 입력으로 알맞은 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경로를 자동으로 생성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여행 경험을 기반으로 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맞춤형 업데이트가 이뤄지지 않음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4A51962-F7CC-9616-A983-D34046A45D96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주제 및 목표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72ED57-BE64-86BE-000C-F339DC0D4F71}"/>
              </a:ext>
            </a:extLst>
          </p:cNvPr>
          <p:cNvSpPr/>
          <p:nvPr/>
        </p:nvSpPr>
        <p:spPr>
          <a:xfrm>
            <a:off x="8505613" y="1301750"/>
            <a:ext cx="2332613" cy="233261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102" t="11417" r="9102" b="23763"/>
            </a:stretch>
          </a:blip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9C775A-3D6E-0D1E-8FB2-673D8721A03F}"/>
              </a:ext>
            </a:extLst>
          </p:cNvPr>
          <p:cNvSpPr/>
          <p:nvPr/>
        </p:nvSpPr>
        <p:spPr>
          <a:xfrm>
            <a:off x="8036647" y="3803396"/>
            <a:ext cx="3270543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Google Maps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엄청난 수의 지역 리뷰와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장소 목록제공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직접 마킹을 하며 경로를 생성해야 하며 자동 생성이 이뤄지지 않음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95D4996-0591-CF27-4A1F-21C3A742D2A7}"/>
              </a:ext>
            </a:extLst>
          </p:cNvPr>
          <p:cNvCxnSpPr/>
          <p:nvPr/>
        </p:nvCxnSpPr>
        <p:spPr>
          <a:xfrm>
            <a:off x="4267200" y="1301750"/>
            <a:ext cx="0" cy="48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42719E-FDEB-04BF-BDDD-F1C085136280}"/>
              </a:ext>
            </a:extLst>
          </p:cNvPr>
          <p:cNvCxnSpPr/>
          <p:nvPr/>
        </p:nvCxnSpPr>
        <p:spPr>
          <a:xfrm>
            <a:off x="7912100" y="1301750"/>
            <a:ext cx="0" cy="48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72DB9-0BAE-08C1-F3EE-5F02D3980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6EBA6B77-20D0-00D6-A31B-EFB07544BB99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8D22FFD-A111-2C37-9A61-127F07A0F160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A208BE-80AD-F30F-032C-32B2B82303A2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0AFAC-6168-0423-D9EC-4942FE870481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Goal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2E7CAC-6862-3332-EF95-437A2145E06A}"/>
              </a:ext>
            </a:extLst>
          </p:cNvPr>
          <p:cNvSpPr/>
          <p:nvPr/>
        </p:nvSpPr>
        <p:spPr>
          <a:xfrm>
            <a:off x="1665178" y="4018546"/>
            <a:ext cx="3379991" cy="102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특화 여행 경로 제작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사용자에게 여행 경로를 생성하고 제공하며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경험을 기반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으로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맞춤형 여행 경로를 생성 </a:t>
            </a:r>
            <a:endParaRPr kumimoji="0" lang="ko-KR" altLang="en-US" sz="9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B597CA-F825-D398-35ED-DCB371AF2EBD}"/>
              </a:ext>
            </a:extLst>
          </p:cNvPr>
          <p:cNvSpPr/>
          <p:nvPr/>
        </p:nvSpPr>
        <p:spPr>
          <a:xfrm>
            <a:off x="7172225" y="4018547"/>
            <a:ext cx="2682026" cy="102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 경험 저장 및 기록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사용자의 여행 경험을 기록하며 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나만의 여행 다이어리 생성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BAA2974-7FA1-B0CD-DF9A-81C101B6B4A8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주제 및 목표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714866-B956-1852-77D4-AE17B73762C6}"/>
              </a:ext>
            </a:extLst>
          </p:cNvPr>
          <p:cNvCxnSpPr/>
          <p:nvPr/>
        </p:nvCxnSpPr>
        <p:spPr>
          <a:xfrm>
            <a:off x="5975350" y="844550"/>
            <a:ext cx="0" cy="48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상징, 라인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0ED144-59A0-120F-2300-88CD16E6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87" y="1398587"/>
            <a:ext cx="2143125" cy="2143125"/>
          </a:xfrm>
          <a:prstGeom prst="rect">
            <a:avLst/>
          </a:prstGeom>
        </p:spPr>
      </p:pic>
      <p:pic>
        <p:nvPicPr>
          <p:cNvPr id="30" name="그림 29" descr="스케치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7222FC-3073-BEFD-AB3B-7986716FA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45" y="1313280"/>
            <a:ext cx="2501105" cy="25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218F3-2B02-C6D3-716D-149007B4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2AD025A-BEC8-9F17-7838-F0C77E2AEF9D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58D7644-6240-05A3-4F73-A48C07EE9CD2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A3675-F668-8785-6EA3-1F07BB5E357A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C48C7-7F76-856A-C146-AB90B08AC7A2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Flow</a:t>
            </a:r>
            <a:r>
              <a:rPr lang="ko-KR" altLang="en-US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 </a:t>
            </a:r>
            <a:r>
              <a:rPr lang="en-US" altLang="ko-KR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Chart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2BB6CFE-B3B0-1769-2B88-0F9B9D01345E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86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6C510-9D6D-66F3-EC5B-2D830F2D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527D3FB-3190-3AA0-26CE-06132DAFA98C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5FB732D-3635-1324-ABF1-3E4051D7D31E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A0DDAF-10E9-D74C-6622-BB7B8744104A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37123-DDCF-F4A8-27E4-14254DAE839E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Tech Part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9152B9F-CDC5-E8CA-F353-8CAC29C28013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0004B5-1458-CF1E-1A1E-FCC26B038BBA}"/>
              </a:ext>
            </a:extLst>
          </p:cNvPr>
          <p:cNvSpPr/>
          <p:nvPr/>
        </p:nvSpPr>
        <p:spPr>
          <a:xfrm>
            <a:off x="700830" y="4018547"/>
            <a:ext cx="2896147" cy="2411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수집 및 분석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선호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비선호 키워드 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여행지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 방법 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Google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Place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API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여행지 정보 수집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 전처리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구글 리뷰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 키워드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임베딩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(KR-SBERT)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D9122-E40D-945D-D990-3E17B7569161}"/>
              </a:ext>
            </a:extLst>
          </p:cNvPr>
          <p:cNvSpPr/>
          <p:nvPr/>
        </p:nvSpPr>
        <p:spPr>
          <a:xfrm>
            <a:off x="4623647" y="4018547"/>
            <a:ext cx="2944159" cy="213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DQN </a:t>
            </a: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여행 경로 생성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장소 신뢰도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임베딩 유사도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거리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등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기반 가치 함수 계산 식 설계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휴리스틱 기반 여행 경로 조건 설계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다음 여행지 후보군 파악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DQN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기반 여행 경로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생성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2626FE9-845B-55D3-695F-E886429031B1}"/>
              </a:ext>
            </a:extLst>
          </p:cNvPr>
          <p:cNvCxnSpPr>
            <a:cxnSpLocks/>
          </p:cNvCxnSpPr>
          <p:nvPr/>
        </p:nvCxnSpPr>
        <p:spPr>
          <a:xfrm>
            <a:off x="4014729" y="831850"/>
            <a:ext cx="0" cy="54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A83D25-611E-FA46-F86D-46ED9AC0924D}"/>
              </a:ext>
            </a:extLst>
          </p:cNvPr>
          <p:cNvCxnSpPr>
            <a:cxnSpLocks/>
          </p:cNvCxnSpPr>
          <p:nvPr/>
        </p:nvCxnSpPr>
        <p:spPr>
          <a:xfrm>
            <a:off x="8034279" y="757989"/>
            <a:ext cx="0" cy="54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45C256-2CD0-6941-5E52-2B0C71355C58}"/>
              </a:ext>
            </a:extLst>
          </p:cNvPr>
          <p:cNvSpPr/>
          <p:nvPr/>
        </p:nvSpPr>
        <p:spPr>
          <a:xfrm>
            <a:off x="8594053" y="4018547"/>
            <a:ext cx="2815849" cy="185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 업데이트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기록된 사용자 경험과 사용자가 입력한 점수 기반으로 파라미터 업데이트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선형 회귀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LightGCN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사용자 임베딩 생성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 descr="스케치, 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9786DB-AA89-6A76-EE27-E4A769C0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1" y="1515979"/>
            <a:ext cx="2166720" cy="2166720"/>
          </a:xfrm>
          <a:prstGeom prst="rect">
            <a:avLst/>
          </a:prstGeom>
        </p:spPr>
      </p:pic>
      <p:pic>
        <p:nvPicPr>
          <p:cNvPr id="19" name="그림 18" descr="상징, 스케치, 폰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12F4E50-480B-6FE5-D001-8588D04F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633" y="1286009"/>
            <a:ext cx="2396690" cy="2396690"/>
          </a:xfrm>
          <a:prstGeom prst="rect">
            <a:avLst/>
          </a:prstGeom>
        </p:spPr>
      </p:pic>
      <p:pic>
        <p:nvPicPr>
          <p:cNvPr id="21" name="그림 20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9DEE9A7-485C-2CB6-9B34-A6A7168DB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09" y="1515979"/>
            <a:ext cx="2152633" cy="21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1CE5-A097-008B-FA20-4B6676E5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FCFFCA1-F708-94E4-73E5-DCAE5106FA00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18B2EE8-7947-62F0-0FB2-F0A1EF1702AC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1927F-8138-48F0-60C5-B6B13881AF4D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4439D-27CC-F457-60FE-FCFAD1E98DF6}"/>
              </a:ext>
            </a:extLst>
          </p:cNvPr>
          <p:cNvSpPr txBox="1"/>
          <p:nvPr/>
        </p:nvSpPr>
        <p:spPr>
          <a:xfrm>
            <a:off x="1737559" y="4166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Tmon몬소리 Black" panose="02000A03000000000000" pitchFamily="2" charset="-127"/>
                <a:cs typeface="+mn-cs"/>
              </a:rPr>
              <a:t>데이터 수집 및 분석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2C05814-0146-BA89-34F4-EC3070989207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EA09EB-FE3C-D10A-367B-AD1C394BE7F0}"/>
              </a:ext>
            </a:extLst>
          </p:cNvPr>
          <p:cNvSpPr/>
          <p:nvPr/>
        </p:nvSpPr>
        <p:spPr>
          <a:xfrm>
            <a:off x="757989" y="1383297"/>
            <a:ext cx="9776661" cy="310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키워드 기반 사용자 성향 파악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최초 로그인 사용자의 선호 키워드와 비선호 키워드 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선호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비선호 키워드 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여행지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 방법 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Google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Place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API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여행지 정보 수집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 전처리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구글 리뷰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 키워드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임베딩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(KR-SBERT)</a:t>
            </a:r>
          </a:p>
        </p:txBody>
      </p:sp>
    </p:spTree>
    <p:extLst>
      <p:ext uri="{BB962C8B-B14F-4D97-AF65-F5344CB8AC3E}">
        <p14:creationId xmlns:p14="http://schemas.microsoft.com/office/powerpoint/2010/main" val="234846361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655</Words>
  <Application>Microsoft Office PowerPoint</Application>
  <PresentationFormat>와이드스크린</PresentationFormat>
  <Paragraphs>168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young in hwang</cp:lastModifiedBy>
  <cp:revision>36</cp:revision>
  <dcterms:created xsi:type="dcterms:W3CDTF">2025-07-21T01:47:08Z</dcterms:created>
  <dcterms:modified xsi:type="dcterms:W3CDTF">2025-08-05T12:57:39Z</dcterms:modified>
</cp:coreProperties>
</file>