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1130" r:id="rId2"/>
    <p:sldId id="2200" r:id="rId3"/>
    <p:sldId id="2197" r:id="rId4"/>
    <p:sldId id="2201" r:id="rId5"/>
    <p:sldId id="2203" r:id="rId6"/>
    <p:sldId id="2202" r:id="rId7"/>
    <p:sldId id="2205" r:id="rId8"/>
    <p:sldId id="2206" r:id="rId9"/>
    <p:sldId id="2207" r:id="rId10"/>
    <p:sldId id="2208" r:id="rId11"/>
    <p:sldId id="2209" r:id="rId12"/>
    <p:sldId id="2210" r:id="rId13"/>
    <p:sldId id="2211" r:id="rId14"/>
    <p:sldId id="265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0D6"/>
    <a:srgbClr val="9966FF"/>
    <a:srgbClr val="DDD6EA"/>
    <a:srgbClr val="8C73C3"/>
    <a:srgbClr val="50DEC8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71E7-9FEC-4847-B64B-F137976CC6BA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22D3-66EC-4D2A-AB43-484B1644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CB3F52F-83B7-2319-A30B-C398DC7CD14D}"/>
              </a:ext>
            </a:extLst>
          </p:cNvPr>
          <p:cNvCxnSpPr>
            <a:cxnSpLocks/>
          </p:cNvCxnSpPr>
          <p:nvPr/>
        </p:nvCxnSpPr>
        <p:spPr>
          <a:xfrm flipH="1">
            <a:off x="939800" y="18895"/>
            <a:ext cx="6839105" cy="6839105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1059F-CB90-CCAF-D02D-EA7580A4C03C}"/>
              </a:ext>
            </a:extLst>
          </p:cNvPr>
          <p:cNvSpPr/>
          <p:nvPr/>
        </p:nvSpPr>
        <p:spPr>
          <a:xfrm>
            <a:off x="3187700" y="2744870"/>
            <a:ext cx="9004300" cy="408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8D537-7C06-E10C-67E7-BB7B52F2E9FC}"/>
              </a:ext>
            </a:extLst>
          </p:cNvPr>
          <p:cNvSpPr txBox="1"/>
          <p:nvPr/>
        </p:nvSpPr>
        <p:spPr>
          <a:xfrm>
            <a:off x="3401287" y="3609946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       </a:t>
            </a:r>
            <a:r>
              <a:rPr kumimoji="0" lang="en-US" altLang="ko-KR" sz="3200" b="0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Boyage</a:t>
            </a:r>
            <a:endParaRPr kumimoji="0" lang="en-US" altLang="ko-KR" sz="3200" b="0" u="none" strike="noStrike" kern="0" cap="none" spc="0" normalizeH="0" baseline="0" noProof="0">
              <a:ln w="1079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F0B7255F-336E-643F-034D-D22FB1310177}"/>
              </a:ext>
            </a:extLst>
          </p:cNvPr>
          <p:cNvSpPr/>
          <p:nvPr/>
        </p:nvSpPr>
        <p:spPr>
          <a:xfrm>
            <a:off x="3704028" y="3706446"/>
            <a:ext cx="829128" cy="42672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966FF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1</a:t>
            </a:r>
            <a:r>
              <a:rPr lang="ko-KR" altLang="en-US" sz="2000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조</a:t>
            </a:r>
            <a:endParaRPr kumimoji="0" lang="ko-KR" altLang="en-US" sz="2000" b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BB1B59A-5B6C-B578-FC7F-A39A7C56B7E0}"/>
              </a:ext>
            </a:extLst>
          </p:cNvPr>
          <p:cNvCxnSpPr>
            <a:cxnSpLocks/>
          </p:cNvCxnSpPr>
          <p:nvPr/>
        </p:nvCxnSpPr>
        <p:spPr>
          <a:xfrm flipH="1">
            <a:off x="10349745" y="5015745"/>
            <a:ext cx="1842255" cy="1842255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75A30F-509B-5905-1235-46D4C6179485}"/>
              </a:ext>
            </a:extLst>
          </p:cNvPr>
          <p:cNvCxnSpPr>
            <a:cxnSpLocks/>
          </p:cNvCxnSpPr>
          <p:nvPr/>
        </p:nvCxnSpPr>
        <p:spPr>
          <a:xfrm>
            <a:off x="3187700" y="2750666"/>
            <a:ext cx="1866900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71AD168-C589-C1CA-DC60-249E185CCB7E}"/>
              </a:ext>
            </a:extLst>
          </p:cNvPr>
          <p:cNvCxnSpPr>
            <a:cxnSpLocks/>
          </p:cNvCxnSpPr>
          <p:nvPr/>
        </p:nvCxnSpPr>
        <p:spPr>
          <a:xfrm>
            <a:off x="3187700" y="2756463"/>
            <a:ext cx="0" cy="185998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629234-C22E-1A31-CA71-CD3F491FC848}"/>
              </a:ext>
            </a:extLst>
          </p:cNvPr>
          <p:cNvSpPr txBox="1"/>
          <p:nvPr/>
        </p:nvSpPr>
        <p:spPr>
          <a:xfrm>
            <a:off x="2424956" y="3025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</a:t>
            </a:r>
            <a:r>
              <a:rPr lang="ko-KR" altLang="en-US" sz="3200" b="1" kern="0">
                <a:ln w="107950">
                  <a:noFill/>
                </a:ln>
                <a:solidFill>
                  <a:srgbClr val="9080D6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나의 여정의 모든 것</a:t>
            </a:r>
            <a:endParaRPr kumimoji="0" lang="en-US" altLang="ko-KR" sz="3200" b="1" u="none" strike="noStrike" kern="0" cap="none" spc="0" normalizeH="0" baseline="0" noProof="0">
              <a:ln w="107950">
                <a:noFill/>
              </a:ln>
              <a:solidFill>
                <a:srgbClr val="9080D6"/>
              </a:solidFill>
              <a:effectLst/>
              <a:uLnTx/>
              <a:uFillTx/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5AEBA-000D-C3C4-6023-65E5CD00A502}"/>
              </a:ext>
            </a:extLst>
          </p:cNvPr>
          <p:cNvSpPr txBox="1"/>
          <p:nvPr/>
        </p:nvSpPr>
        <p:spPr>
          <a:xfrm>
            <a:off x="10506801" y="6596390"/>
            <a:ext cx="217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</a:t>
            </a: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 </a:t>
            </a: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2025 AI </a:t>
            </a:r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학술제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38864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5A1ED-A6B1-2B84-E94D-77697C5CC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A03F1242-2873-5DBA-46AE-CB02B23C56D1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6511A7A-A3C6-D6F9-CE0E-859D606BCCAF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19ABDC-C106-E383-6957-E346051E3AB1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75366-F537-1318-1A92-ACC15A5449CC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데이터 수집 및 </a:t>
            </a: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전처리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2E6034-8B46-DD3F-ECF7-38F51376A8EF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1E8EB-7320-33BF-4BE2-F41266B77A5F}"/>
              </a:ext>
            </a:extLst>
          </p:cNvPr>
          <p:cNvSpPr/>
          <p:nvPr/>
        </p:nvSpPr>
        <p:spPr>
          <a:xfrm>
            <a:off x="757989" y="1185589"/>
            <a:ext cx="10326022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SBERT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BERT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기반으로 문장 간의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의미 유사도 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200" b="1"/>
              <a:t>Semantic Similarity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효율적으로 계산하기 위해 설계된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Siamese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기반의 문장 임베딩 모델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문장을 독립적으로 임베딩 한 후 두 벡터간의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유사도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계산하여 의미를 파악한다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텍스트, 폰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DACC7D-674B-5ABB-5B96-73217F0B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1"/>
          <a:stretch>
            <a:fillRect/>
          </a:stretch>
        </p:blipFill>
        <p:spPr>
          <a:xfrm>
            <a:off x="819772" y="3119425"/>
            <a:ext cx="4672713" cy="8343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30DC2D-21C5-3BB5-A1A1-8BF6A0C6206A}"/>
              </a:ext>
            </a:extLst>
          </p:cNvPr>
          <p:cNvSpPr/>
          <p:nvPr/>
        </p:nvSpPr>
        <p:spPr>
          <a:xfrm>
            <a:off x="819771" y="3951865"/>
            <a:ext cx="9584617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NLI, STS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등의 문장 간 유사도 비교에 최적인 데이터셋을 사용하여 학습하여 유사도 비교에 특화되었다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/>
              <a:t>KR-SBERT</a:t>
            </a:r>
            <a:r>
              <a:rPr lang="ko-KR" altLang="en-US" sz="1200"/>
              <a:t>는 </a:t>
            </a:r>
            <a:r>
              <a:rPr lang="en-US" altLang="ko-KR" sz="1200"/>
              <a:t>SBERT</a:t>
            </a:r>
            <a:r>
              <a:rPr lang="ko-KR" altLang="en-US" sz="1200"/>
              <a:t>의 한국어 특화 모델로 해당 프로젝트에선 사용자 키워드와 장소 리뷰 간 의미 유사도를 측정하기 위해 사용하였다</a:t>
            </a:r>
            <a:r>
              <a:rPr lang="en-US" altLang="ko-KR" sz="1200"/>
              <a:t>.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5" name="그림 14" descr="텍스트, 폰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7E90A3-5B9A-54B3-3F03-88ECD374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46130" r="22741"/>
          <a:stretch>
            <a:fillRect/>
          </a:stretch>
        </p:blipFill>
        <p:spPr>
          <a:xfrm>
            <a:off x="4102349" y="3106066"/>
            <a:ext cx="2422019" cy="9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9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5EC37-124E-3013-6CEA-EC6296BAE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FA8ED0C-F210-04E8-D503-BAAEEE772274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5673C834-922D-A5A3-11BC-6B2D96804BF7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ED7D32-46A5-5F1B-933F-BB9F2B5E065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3D0F9-AE65-1197-0318-3036A3ED9BC6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Q-Learning </a:t>
            </a: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기반 여행 경로 생성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86744B4-AA56-C350-E910-3AAA938F36E2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308CD-3C56-F11B-D837-DA0CE37D247B}"/>
              </a:ext>
            </a:extLst>
          </p:cNvPr>
          <p:cNvSpPr/>
          <p:nvPr/>
        </p:nvSpPr>
        <p:spPr>
          <a:xfrm>
            <a:off x="757989" y="1185589"/>
            <a:ext cx="10326022" cy="5042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Q-Learning </a:t>
            </a:r>
            <a:r>
              <a:rPr lang="ko-KR" altLang="en-US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기반 경로 생성</a:t>
            </a: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 Learning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은 상태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와 행동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대해 미래의 가치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Q-Value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학습하여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최적의 행동을 선택하는 강화학습 기법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상태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에서 최대의 가치를 얻도록 행동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선택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해당 가치함수는 다음과 같이 정의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수치는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0 ~ 1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정규화 하였으며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w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는 학습되는 값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신뢰도는 각 지역의 리뷰 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리뷰의 시기 등을 통해 계산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(R 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N 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B 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최신 리뷰 가중치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수 일정 이상부터는 신뢰도가 거의 일정하다고 판단되어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Log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Q-Learning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미래 보상 개념을 활용하여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Depth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깊이만큼 미래의 가치 계산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경로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Time Table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을 생성하여 그 일정마다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값을 계산하여 미래가치가 최대인 지역으로 여행 경로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" name="그림 10" descr="폰트, 화이트, 텍스트, 서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F7C3A4-727D-9346-FB4D-6F45E192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7" b="13015"/>
          <a:stretch>
            <a:fillRect/>
          </a:stretch>
        </p:blipFill>
        <p:spPr>
          <a:xfrm>
            <a:off x="7132535" y="1464549"/>
            <a:ext cx="3530781" cy="482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BF6D71-B863-FBC1-2F93-234C62110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71" y="2963478"/>
            <a:ext cx="7588640" cy="482625"/>
          </a:xfrm>
          <a:prstGeom prst="rect">
            <a:avLst/>
          </a:prstGeom>
        </p:spPr>
      </p:pic>
      <p:pic>
        <p:nvPicPr>
          <p:cNvPr id="17" name="그림 16" descr="텍스트, 폰트, 화이트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6BCA0E-A407-E0A5-106F-D04D39F10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28" y="4936471"/>
            <a:ext cx="4102311" cy="654084"/>
          </a:xfrm>
          <a:prstGeom prst="rect">
            <a:avLst/>
          </a:prstGeom>
        </p:spPr>
      </p:pic>
      <p:pic>
        <p:nvPicPr>
          <p:cNvPr id="19" name="그림 18" descr="텍스트, 폰트, 화이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207C8B-C1A7-8A17-F6B1-122201925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3" y="3859788"/>
            <a:ext cx="4540483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CBC9-19B8-A909-C9C0-36729DB19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D1452ADA-615E-1EC9-1E20-58F7F4DDC6C1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E9D898FC-4A15-F0FC-8529-BB2D981C399B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7E3DBD-5456-F675-B319-42AA4F22396C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115DF-F99D-3571-273E-E519EA35C307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사용자 경험 업데이트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B357E55-11A4-029A-6163-6FC65D77736F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273815-60B3-7C1B-1E77-40608C0E2960}"/>
              </a:ext>
            </a:extLst>
          </p:cNvPr>
          <p:cNvSpPr/>
          <p:nvPr/>
        </p:nvSpPr>
        <p:spPr>
          <a:xfrm>
            <a:off x="757989" y="1185589"/>
            <a:ext cx="10326022" cy="448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Explicit Feedback </a:t>
            </a:r>
            <a:r>
              <a:rPr lang="ko-KR" altLang="en-US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기반 가치함수 </a:t>
            </a: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Parameter </a:t>
            </a:r>
            <a:r>
              <a:rPr lang="ko-KR" altLang="en-US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실제 사용자 경로의 지역별 점수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(rating),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각 지역의 가치함수 값을 토대로 파라미터 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별점이 높은 지역이 가치함수가 높아지도록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w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파라미터 조절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해당 조절 값은 사용자의 여행 지역 중요도를 판단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거리가 멀어도 별점이 평균적으로 높았다면 거리에 대한 중요도를 감소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값이 가중치와 점수에 따른 가중합으로 구성되어 있기에 선형 회귀를 사용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별점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과 가치 계산 값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Value(x)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대해 두 값이 최대한 일치하도록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Value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계산하는 가중치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W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조정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6FD5C-F077-44F5-8D2E-7115FAD8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20" y="2946375"/>
            <a:ext cx="7588640" cy="482625"/>
          </a:xfrm>
          <a:prstGeom prst="rect">
            <a:avLst/>
          </a:prstGeom>
        </p:spPr>
      </p:pic>
      <p:pic>
        <p:nvPicPr>
          <p:cNvPr id="9" name="그림 8" descr="폰트, 텍스트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1769B1-67FB-9C10-E1A0-B10D92B0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4552687"/>
            <a:ext cx="3124361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79E39-55CE-621A-A226-D68C9971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8DA7E88-C613-298A-BF9C-82F8796B50E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5CDEE813-DFF9-DE83-A4F9-6F81A4835A8F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55FB4B-AA88-08A4-5FFC-4BC154F21C41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D68DD-196D-33C7-36B8-DCE2D9DB9010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사용자 경험 업데이트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B677F3-C888-DEA8-4754-8342C365CF7B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D25076-E788-E39D-5840-D4157E62F644}"/>
              </a:ext>
            </a:extLst>
          </p:cNvPr>
          <p:cNvSpPr/>
          <p:nvPr/>
        </p:nvSpPr>
        <p:spPr>
          <a:xfrm>
            <a:off x="757989" y="1185589"/>
            <a:ext cx="10326022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LightGCN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아이템의 관계를 통해 경향성을 파악하는 모델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LightGCN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프레임 워크를 통해 사용자의 여행경험 정보를 학습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수집한 데이터셋에 따라 사용자와 여행지 간 임베딩 계산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노드의 임베딩은 이웃 임베딩 벡터의 평균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단일 레이어 정보 외에 주변 다른 레이어의 정보들도 포괄적으로 수용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유저의 취향이 암묵적으로 임베딩에 나타나게 된다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 descr="폰트, 화이트, 타이포그래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6317EC-C0B4-FDE7-48D3-0A93A69A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67" y="4281936"/>
            <a:ext cx="1968601" cy="444523"/>
          </a:xfrm>
          <a:prstGeom prst="rect">
            <a:avLst/>
          </a:prstGeom>
        </p:spPr>
      </p:pic>
      <p:pic>
        <p:nvPicPr>
          <p:cNvPr id="11" name="그림 10" descr="폰트, 도표, 화이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DA9746-590E-DE70-93E9-6C14FB7E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9" y="4930620"/>
            <a:ext cx="4102311" cy="762039"/>
          </a:xfrm>
          <a:prstGeom prst="rect">
            <a:avLst/>
          </a:prstGeom>
        </p:spPr>
      </p:pic>
      <p:pic>
        <p:nvPicPr>
          <p:cNvPr id="16" name="그림 15" descr="클립아트, 그래픽, 실루엣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6B65FE-24D3-23C8-A657-B3D5263DD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00" y="2651204"/>
            <a:ext cx="1280372" cy="1280372"/>
          </a:xfrm>
          <a:prstGeom prst="rect">
            <a:avLst/>
          </a:prstGeom>
        </p:spPr>
      </p:pic>
      <p:pic>
        <p:nvPicPr>
          <p:cNvPr id="18" name="그림 17" descr="스케치, 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FF4163-1112-AF2E-AAC7-CD62D1700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5" y="2595387"/>
            <a:ext cx="1572012" cy="1572012"/>
          </a:xfrm>
          <a:prstGeom prst="rect">
            <a:avLst/>
          </a:prstGeom>
        </p:spPr>
      </p:pic>
      <p:pic>
        <p:nvPicPr>
          <p:cNvPr id="20" name="그림 19" descr="창의성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B1BBC8-506F-8FDA-279C-BC6985F54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24" y="917268"/>
            <a:ext cx="848521" cy="848521"/>
          </a:xfrm>
          <a:prstGeom prst="rect">
            <a:avLst/>
          </a:prstGeom>
        </p:spPr>
      </p:pic>
      <p:pic>
        <p:nvPicPr>
          <p:cNvPr id="22" name="그림 21" descr="원, 그래픽, 스크린샷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3BB477-AE51-D911-5EB6-9D09F2F78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47" y="2255052"/>
            <a:ext cx="848521" cy="848521"/>
          </a:xfrm>
          <a:prstGeom prst="rect">
            <a:avLst/>
          </a:prstGeom>
        </p:spPr>
      </p:pic>
      <p:pic>
        <p:nvPicPr>
          <p:cNvPr id="24" name="그림 23" descr="그래픽, 다채로움, 클립아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11CB97-2C79-89D0-C29C-D01B47D27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03" y="3594286"/>
            <a:ext cx="848521" cy="848521"/>
          </a:xfrm>
          <a:prstGeom prst="rect">
            <a:avLst/>
          </a:prstGeom>
        </p:spPr>
      </p:pic>
      <p:pic>
        <p:nvPicPr>
          <p:cNvPr id="27" name="그림 26" descr="지도, 지구, 원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E86F53-25A9-6A2C-0373-9D408AA4E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47" y="4930620"/>
            <a:ext cx="848521" cy="84852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63FEBB-234D-F10C-3CB9-31A62DD4D2A6}"/>
              </a:ext>
            </a:extLst>
          </p:cNvPr>
          <p:cNvCxnSpPr>
            <a:cxnSpLocks/>
          </p:cNvCxnSpPr>
          <p:nvPr/>
        </p:nvCxnSpPr>
        <p:spPr>
          <a:xfrm flipV="1">
            <a:off x="7642860" y="1381310"/>
            <a:ext cx="914194" cy="2020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E5281-4FCC-E42D-8640-E5C9C7476886}"/>
              </a:ext>
            </a:extLst>
          </p:cNvPr>
          <p:cNvCxnSpPr>
            <a:cxnSpLocks/>
          </p:cNvCxnSpPr>
          <p:nvPr/>
        </p:nvCxnSpPr>
        <p:spPr>
          <a:xfrm flipV="1">
            <a:off x="7645483" y="2679312"/>
            <a:ext cx="902080" cy="72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AE9678-3BF7-8A35-4595-7C7231D83B1F}"/>
              </a:ext>
            </a:extLst>
          </p:cNvPr>
          <p:cNvCxnSpPr>
            <a:cxnSpLocks/>
          </p:cNvCxnSpPr>
          <p:nvPr/>
        </p:nvCxnSpPr>
        <p:spPr>
          <a:xfrm>
            <a:off x="7648832" y="3402063"/>
            <a:ext cx="898731" cy="51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4AB063-AD00-8E33-DA79-9AA7BF406FE9}"/>
              </a:ext>
            </a:extLst>
          </p:cNvPr>
          <p:cNvCxnSpPr>
            <a:cxnSpLocks/>
          </p:cNvCxnSpPr>
          <p:nvPr/>
        </p:nvCxnSpPr>
        <p:spPr>
          <a:xfrm flipH="1" flipV="1">
            <a:off x="7649242" y="3389251"/>
            <a:ext cx="863171" cy="192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615ED66-EC0D-7086-C491-6DB21D80B0BD}"/>
              </a:ext>
            </a:extLst>
          </p:cNvPr>
          <p:cNvCxnSpPr>
            <a:cxnSpLocks/>
          </p:cNvCxnSpPr>
          <p:nvPr/>
        </p:nvCxnSpPr>
        <p:spPr>
          <a:xfrm>
            <a:off x="9673892" y="2755288"/>
            <a:ext cx="898731" cy="51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B26DD91-C64F-8A5C-D09E-D413DC48A872}"/>
              </a:ext>
            </a:extLst>
          </p:cNvPr>
          <p:cNvCxnSpPr>
            <a:cxnSpLocks/>
          </p:cNvCxnSpPr>
          <p:nvPr/>
        </p:nvCxnSpPr>
        <p:spPr>
          <a:xfrm flipV="1">
            <a:off x="9668164" y="3270318"/>
            <a:ext cx="902080" cy="72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0A2301A-F768-A277-004B-D3EB006922B8}"/>
              </a:ext>
            </a:extLst>
          </p:cNvPr>
          <p:cNvCxnSpPr>
            <a:cxnSpLocks/>
          </p:cNvCxnSpPr>
          <p:nvPr/>
        </p:nvCxnSpPr>
        <p:spPr>
          <a:xfrm flipV="1">
            <a:off x="9656050" y="3260314"/>
            <a:ext cx="914194" cy="2020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B4F90F1-DEE8-599D-C99C-FF40D7E1E0FA}"/>
              </a:ext>
            </a:extLst>
          </p:cNvPr>
          <p:cNvCxnSpPr>
            <a:cxnSpLocks/>
          </p:cNvCxnSpPr>
          <p:nvPr/>
        </p:nvCxnSpPr>
        <p:spPr>
          <a:xfrm flipH="1" flipV="1">
            <a:off x="9708262" y="1337926"/>
            <a:ext cx="863171" cy="192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413745-CEBA-7F1A-4EC9-2753D3458168}"/>
              </a:ext>
            </a:extLst>
          </p:cNvPr>
          <p:cNvSpPr txBox="1"/>
          <p:nvPr/>
        </p:nvSpPr>
        <p:spPr>
          <a:xfrm>
            <a:off x="9786836" y="4908043"/>
            <a:ext cx="195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와의 유사성을 기반으로 추천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1298C8-F86D-8684-248B-08D55EED40D3}"/>
              </a:ext>
            </a:extLst>
          </p:cNvPr>
          <p:cNvSpPr txBox="1"/>
          <p:nvPr/>
        </p:nvSpPr>
        <p:spPr>
          <a:xfrm>
            <a:off x="6651055" y="3957068"/>
            <a:ext cx="79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 </a:t>
            </a:r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1DA696-7390-CE58-D3E1-5497343E2330}"/>
              </a:ext>
            </a:extLst>
          </p:cNvPr>
          <p:cNvSpPr txBox="1"/>
          <p:nvPr/>
        </p:nvSpPr>
        <p:spPr>
          <a:xfrm>
            <a:off x="10713421" y="3890400"/>
            <a:ext cx="79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 </a:t>
            </a:r>
            <a:r>
              <a:rPr lang="en-US" altLang="ko-KR" sz="120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861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7559" y="416657"/>
            <a:ext cx="6096000" cy="29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1" u="none" strike="noStrike" kern="0" cap="none" spc="0" normalizeH="0" baseline="0"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Tmon몬소리 Black"/>
                <a:cs typeface="+mn-cs"/>
              </a:rPr>
              <a:t>여행 경로 시각화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779" y="830231"/>
            <a:ext cx="9776661" cy="419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목표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 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사용자가 각 날짜의 계획을 한눈에 파악할 수 있도록 구현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생성되는 지도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전체 일정의 경로를 담은 지도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각 날짜 별 지도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박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일이라면 지도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기능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사용자가 두 장소 간 이동수단 선택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-&gt;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‘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WALKING', 'DRIVING', 'TRANSIT', 'BICYCLING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’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선택된 이동수단을 기반으로 지도 생성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색깔로 날짜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일정의 시작점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종료점 구별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Google Maps Directions API로 경로 확보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-&gt; 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제한으로 현재는 단순히 직선으로만 연결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rot="10800000" flipV="1">
            <a:off x="9209159" y="3055805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7559" y="416657"/>
            <a:ext cx="6096000" cy="29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1" u="none" strike="noStrike" kern="0" cap="none" spc="0" normalizeH="0" baseline="0"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Tmon몬소리 Black"/>
                <a:cs typeface="+mn-cs"/>
              </a:rPr>
              <a:t>여행 경로 시각화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779" y="830231"/>
            <a:ext cx="9776661" cy="145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출력 예시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일차 지도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9080D6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7202" y="1851251"/>
            <a:ext cx="7593125" cy="439477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980665"/>
            <a:ext cx="5723116" cy="1607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82089" y="1641782"/>
            <a:ext cx="2109838" cy="3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9265" y="2041214"/>
            <a:ext cx="3185243" cy="27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67760-A1C3-7019-CFD9-ACCD82FC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60084F2-D723-0B77-9620-98F260E44355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D39C546-28BE-BB5C-D4FA-270DC0E8484B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CF1E6-4327-6AD6-77DB-45B6FC9D5639}"/>
              </a:ext>
            </a:extLst>
          </p:cNvPr>
          <p:cNvSpPr/>
          <p:nvPr/>
        </p:nvSpPr>
        <p:spPr>
          <a:xfrm>
            <a:off x="283077" y="202787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1AEC3-C598-6114-D889-52241C9B041A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AA7FE7-DFD4-7AE1-6064-091266C631BD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1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목차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B7BBA8-934E-D272-ED81-DD783C14BF50}"/>
              </a:ext>
            </a:extLst>
          </p:cNvPr>
          <p:cNvSpPr/>
          <p:nvPr/>
        </p:nvSpPr>
        <p:spPr>
          <a:xfrm>
            <a:off x="1112300" y="246355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D17A9B-9352-2F0B-BC07-69315934DE12}"/>
              </a:ext>
            </a:extLst>
          </p:cNvPr>
          <p:cNvSpPr/>
          <p:nvPr/>
        </p:nvSpPr>
        <p:spPr>
          <a:xfrm>
            <a:off x="620338" y="4227864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팀원 소개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BAC5E-FB4F-DFDC-DF58-C14AAD1DFA42}"/>
              </a:ext>
            </a:extLst>
          </p:cNvPr>
          <p:cNvSpPr/>
          <p:nvPr/>
        </p:nvSpPr>
        <p:spPr>
          <a:xfrm>
            <a:off x="3336623" y="4227863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주제 및 목표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A59520-F624-0C22-1A3B-11F05DA3DC48}"/>
              </a:ext>
            </a:extLst>
          </p:cNvPr>
          <p:cNvSpPr/>
          <p:nvPr/>
        </p:nvSpPr>
        <p:spPr>
          <a:xfrm>
            <a:off x="3828585" y="242298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74B8A7-F833-7E15-F541-30BAC4EFD5F5}"/>
              </a:ext>
            </a:extLst>
          </p:cNvPr>
          <p:cNvSpPr/>
          <p:nvPr/>
        </p:nvSpPr>
        <p:spPr>
          <a:xfrm>
            <a:off x="6665315" y="242298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0B6180-F80A-55D4-DCE4-66161EC929B6}"/>
              </a:ext>
            </a:extLst>
          </p:cNvPr>
          <p:cNvSpPr/>
          <p:nvPr/>
        </p:nvSpPr>
        <p:spPr>
          <a:xfrm>
            <a:off x="6173353" y="4227864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기술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FB6321-1F0F-2BBE-6E42-43474FD5FBFC}"/>
              </a:ext>
            </a:extLst>
          </p:cNvPr>
          <p:cNvSpPr/>
          <p:nvPr/>
        </p:nvSpPr>
        <p:spPr>
          <a:xfrm>
            <a:off x="9352546" y="2422988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C16CD6-2E5F-A35D-DB3E-B0047B73DA69}"/>
              </a:ext>
            </a:extLst>
          </p:cNvPr>
          <p:cNvSpPr/>
          <p:nvPr/>
        </p:nvSpPr>
        <p:spPr>
          <a:xfrm>
            <a:off x="8860584" y="4227863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 descr="스케치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729981-23A0-3FD2-8426-CE7F3F938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78" y="2728903"/>
            <a:ext cx="1093622" cy="1093622"/>
          </a:xfrm>
          <a:prstGeom prst="rect">
            <a:avLst/>
          </a:prstGeom>
        </p:spPr>
      </p:pic>
      <p:pic>
        <p:nvPicPr>
          <p:cNvPr id="51" name="그림 50" descr="스케치, 클립아트, 그림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576C2E-CB5C-1C48-FB96-B8A40FB80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2875990"/>
            <a:ext cx="993077" cy="918994"/>
          </a:xfrm>
          <a:prstGeom prst="rect">
            <a:avLst/>
          </a:prstGeom>
        </p:spPr>
      </p:pic>
      <p:pic>
        <p:nvPicPr>
          <p:cNvPr id="53" name="그림 52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39733A-24FF-5D0F-F50D-A5E4AE27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6" y="2817310"/>
            <a:ext cx="897577" cy="897577"/>
          </a:xfrm>
          <a:prstGeom prst="rect">
            <a:avLst/>
          </a:prstGeom>
        </p:spPr>
      </p:pic>
      <p:pic>
        <p:nvPicPr>
          <p:cNvPr id="55" name="그림 54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16A9CD-2B43-944D-0252-A3CFBEF9A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91" y="2728903"/>
            <a:ext cx="1075586" cy="10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D7E7E-0B23-C6FE-AA7F-DBAC662E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0DC798A-3C9C-52D9-787C-BF8EC064104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43D4218-C4F1-678A-9D73-625277A90EED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EA93AD-35FE-1FE5-C2D3-272EE94F311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B4779-6B94-E0D0-2456-2F332861A8D8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Team Member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D1AC6-9220-5ABF-1A88-3FDEF4EB8BE8}"/>
              </a:ext>
            </a:extLst>
          </p:cNvPr>
          <p:cNvSpPr/>
          <p:nvPr/>
        </p:nvSpPr>
        <p:spPr>
          <a:xfrm>
            <a:off x="2302588" y="1651608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E589DE-6E8D-A885-0B21-EA1F566E83D1}"/>
              </a:ext>
            </a:extLst>
          </p:cNvPr>
          <p:cNvSpPr/>
          <p:nvPr/>
        </p:nvSpPr>
        <p:spPr>
          <a:xfrm>
            <a:off x="895853" y="1336825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F035-5AE6-CCCB-AB2C-2E00745745FC}"/>
              </a:ext>
            </a:extLst>
          </p:cNvPr>
          <p:cNvSpPr/>
          <p:nvPr/>
        </p:nvSpPr>
        <p:spPr>
          <a:xfrm>
            <a:off x="2213479" y="1748830"/>
            <a:ext cx="319810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세종대학교 인공지능학과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학년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BF5DFE-F318-5302-B500-375544D54ECC}"/>
              </a:ext>
            </a:extLst>
          </p:cNvPr>
          <p:cNvSpPr/>
          <p:nvPr/>
        </p:nvSpPr>
        <p:spPr>
          <a:xfrm>
            <a:off x="4428693" y="2680315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4D45201-0062-C2F2-B648-9102225282EB}"/>
              </a:ext>
            </a:extLst>
          </p:cNvPr>
          <p:cNvSpPr/>
          <p:nvPr/>
        </p:nvSpPr>
        <p:spPr>
          <a:xfrm>
            <a:off x="814962" y="1255934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D57C5E-DA51-9C38-A0E1-E6078A79605E}"/>
              </a:ext>
            </a:extLst>
          </p:cNvPr>
          <p:cNvSpPr/>
          <p:nvPr/>
        </p:nvSpPr>
        <p:spPr>
          <a:xfrm>
            <a:off x="2302588" y="1651608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6DADD-1F70-CB2B-B09B-BC31A51C01FA}"/>
              </a:ext>
            </a:extLst>
          </p:cNvPr>
          <p:cNvSpPr/>
          <p:nvPr/>
        </p:nvSpPr>
        <p:spPr>
          <a:xfrm>
            <a:off x="2213479" y="1277723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황영인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FF604C4-DC83-3EC0-5862-37904ACB56A6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팀원 소개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5EDCA8-21A8-5E60-904D-61B9CA548FE4}"/>
              </a:ext>
            </a:extLst>
          </p:cNvPr>
          <p:cNvSpPr/>
          <p:nvPr/>
        </p:nvSpPr>
        <p:spPr>
          <a:xfrm>
            <a:off x="6976634" y="2579723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C42986-7162-A9AE-C30A-A53273C72528}"/>
              </a:ext>
            </a:extLst>
          </p:cNvPr>
          <p:cNvSpPr/>
          <p:nvPr/>
        </p:nvSpPr>
        <p:spPr>
          <a:xfrm>
            <a:off x="5569899" y="2264940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FDD928-07EE-6A5A-6BE8-C81D4DB8482B}"/>
              </a:ext>
            </a:extLst>
          </p:cNvPr>
          <p:cNvSpPr/>
          <p:nvPr/>
        </p:nvSpPr>
        <p:spPr>
          <a:xfrm>
            <a:off x="6887525" y="2676945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세종대학교 인공지능데이터사이언스 학과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001F3C59-94ED-FF64-2711-0CD557913605}"/>
              </a:ext>
            </a:extLst>
          </p:cNvPr>
          <p:cNvSpPr/>
          <p:nvPr/>
        </p:nvSpPr>
        <p:spPr>
          <a:xfrm>
            <a:off x="5489008" y="2184049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4A509B0-E066-844C-F8F2-36BBA3033C50}"/>
              </a:ext>
            </a:extLst>
          </p:cNvPr>
          <p:cNvSpPr/>
          <p:nvPr/>
        </p:nvSpPr>
        <p:spPr>
          <a:xfrm>
            <a:off x="6976634" y="2579723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256F712-6AD8-5E24-975B-56143245748D}"/>
              </a:ext>
            </a:extLst>
          </p:cNvPr>
          <p:cNvSpPr/>
          <p:nvPr/>
        </p:nvSpPr>
        <p:spPr>
          <a:xfrm>
            <a:off x="6887525" y="2205838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이영현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0B667-347A-D6DD-68F2-BF274182B9F5}"/>
              </a:ext>
            </a:extLst>
          </p:cNvPr>
          <p:cNvSpPr/>
          <p:nvPr/>
        </p:nvSpPr>
        <p:spPr>
          <a:xfrm>
            <a:off x="2303818" y="4183548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CC134B-31E2-46E2-45A3-FCD152C7071B}"/>
              </a:ext>
            </a:extLst>
          </p:cNvPr>
          <p:cNvSpPr/>
          <p:nvPr/>
        </p:nvSpPr>
        <p:spPr>
          <a:xfrm>
            <a:off x="897083" y="3868765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srgbClr val="9966FF"/>
                </a:solidFill>
                <a:latin typeface="맑은 고딕" panose="020F0502020204030204"/>
                <a:ea typeface="맑은 고딕" panose="020B0503020000020004" pitchFamily="50" charset="-127"/>
              </a:rPr>
              <a:t>FE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F125DD01-E287-E1FD-858E-D8B1C0E180E1}"/>
              </a:ext>
            </a:extLst>
          </p:cNvPr>
          <p:cNvSpPr/>
          <p:nvPr/>
        </p:nvSpPr>
        <p:spPr>
          <a:xfrm>
            <a:off x="816192" y="3787874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5D9B5C-B74D-477A-5F0C-05E489BC3BC7}"/>
              </a:ext>
            </a:extLst>
          </p:cNvPr>
          <p:cNvSpPr/>
          <p:nvPr/>
        </p:nvSpPr>
        <p:spPr>
          <a:xfrm>
            <a:off x="2303818" y="4183548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E93D08-87AB-BBEB-CE43-9D26BDBA1B17}"/>
              </a:ext>
            </a:extLst>
          </p:cNvPr>
          <p:cNvSpPr/>
          <p:nvPr/>
        </p:nvSpPr>
        <p:spPr>
          <a:xfrm>
            <a:off x="2214709" y="3809663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이다영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FED0D8-BF6A-6014-66A5-976400E95FF8}"/>
              </a:ext>
            </a:extLst>
          </p:cNvPr>
          <p:cNvSpPr/>
          <p:nvPr/>
        </p:nvSpPr>
        <p:spPr>
          <a:xfrm>
            <a:off x="2225085" y="4290260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가천대학교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16AC4B-F3D4-8037-F2C1-0DACA55914B1}"/>
              </a:ext>
            </a:extLst>
          </p:cNvPr>
          <p:cNvSpPr/>
          <p:nvPr/>
        </p:nvSpPr>
        <p:spPr>
          <a:xfrm>
            <a:off x="7011503" y="5143311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71DD10D-43B5-30FF-0F45-2B56335E138D}"/>
              </a:ext>
            </a:extLst>
          </p:cNvPr>
          <p:cNvSpPr/>
          <p:nvPr/>
        </p:nvSpPr>
        <p:spPr>
          <a:xfrm>
            <a:off x="5604768" y="4828528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srgbClr val="9966FF"/>
                </a:solidFill>
                <a:latin typeface="맑은 고딕" panose="020F0502020204030204"/>
                <a:ea typeface="맑은 고딕" panose="020B0503020000020004" pitchFamily="50" charset="-127"/>
              </a:rPr>
              <a:t>BE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FDC9BBBA-7345-AD4A-8B56-C94AE6DC45A8}"/>
              </a:ext>
            </a:extLst>
          </p:cNvPr>
          <p:cNvSpPr/>
          <p:nvPr/>
        </p:nvSpPr>
        <p:spPr>
          <a:xfrm>
            <a:off x="5523877" y="4747637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50E802-2EA8-CEB9-D6B4-09A9497F3522}"/>
              </a:ext>
            </a:extLst>
          </p:cNvPr>
          <p:cNvSpPr/>
          <p:nvPr/>
        </p:nvSpPr>
        <p:spPr>
          <a:xfrm>
            <a:off x="7011503" y="5143311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67070F-1D32-243A-CBB3-CDFFC1E67F85}"/>
              </a:ext>
            </a:extLst>
          </p:cNvPr>
          <p:cNvSpPr/>
          <p:nvPr/>
        </p:nvSpPr>
        <p:spPr>
          <a:xfrm>
            <a:off x="6922394" y="4769426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정원준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634627-CC6B-955B-775B-227D0D07EFDA}"/>
              </a:ext>
            </a:extLst>
          </p:cNvPr>
          <p:cNvSpPr/>
          <p:nvPr/>
        </p:nvSpPr>
        <p:spPr>
          <a:xfrm>
            <a:off x="6922394" y="5251331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가천대학교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6FEEA-3427-71B6-7A87-5BC72401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A8C36AC-97AD-68FA-ECF4-6EA7B333FD0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7335D0-C505-EDA4-262B-43D70E7A84D0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8EFD9-7A5C-954D-6AAF-E6A40EFDF605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995F4-4B45-9888-59A9-B4CB248D2051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/>
              <a:t>Problem Definition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AE31C6-0C8C-4498-535E-539937FA56E9}"/>
              </a:ext>
            </a:extLst>
          </p:cNvPr>
          <p:cNvGrpSpPr/>
          <p:nvPr/>
        </p:nvGrpSpPr>
        <p:grpSpPr>
          <a:xfrm>
            <a:off x="1157077" y="1443839"/>
            <a:ext cx="2456358" cy="2332613"/>
            <a:chOff x="1447427" y="2628900"/>
            <a:chExt cx="2456358" cy="233261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C21F2C8-385A-216D-CBAE-EC2428767F78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5A11DE2-BCDE-7EDF-1E12-6DA50B32BD49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74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8614D7-283C-4413-FF11-AB9430EFF21A}"/>
                </a:ext>
              </a:extLst>
            </p:cNvPr>
            <p:cNvSpPr/>
            <p:nvPr/>
          </p:nvSpPr>
          <p:spPr>
            <a:xfrm>
              <a:off x="1447427" y="3748255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66459B4-E2C0-10B2-ADD8-7C8711B94D2C}"/>
                </a:ext>
              </a:extLst>
            </p:cNvPr>
            <p:cNvCxnSpPr/>
            <p:nvPr/>
          </p:nvCxnSpPr>
          <p:spPr>
            <a:xfrm>
              <a:off x="2737478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5599C-FD97-7D25-C405-187963AE5717}"/>
              </a:ext>
            </a:extLst>
          </p:cNvPr>
          <p:cNvSpPr/>
          <p:nvPr/>
        </p:nvSpPr>
        <p:spPr>
          <a:xfrm>
            <a:off x="1173217" y="4018547"/>
            <a:ext cx="2682026" cy="179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휴가 계획이 직장업무 보다 스트레스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(74%)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200"/>
              <a:t>US Travel Industry surveys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https://medium.com/%40coaching_18938/are-vacations-more-stressful-than-staying-at-work-48ea683006ed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8C6A42-D0E1-1DA6-CE6B-CA73FC835DC8}"/>
              </a:ext>
            </a:extLst>
          </p:cNvPr>
          <p:cNvGrpSpPr/>
          <p:nvPr/>
        </p:nvGrpSpPr>
        <p:grpSpPr>
          <a:xfrm>
            <a:off x="4763990" y="1443839"/>
            <a:ext cx="2458613" cy="2332613"/>
            <a:chOff x="1571172" y="2628900"/>
            <a:chExt cx="2458613" cy="2332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A98BDB-A69D-9C5A-D4E6-998994951841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74844F1-D90E-3486-4956-67F6292EAED3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>
                  <a:solidFill>
                    <a:srgbClr val="9080D6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22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C8F0B6-43A8-0FCA-7CD7-B03B8E21D7F8}"/>
                </a:ext>
              </a:extLst>
            </p:cNvPr>
            <p:cNvSpPr/>
            <p:nvPr/>
          </p:nvSpPr>
          <p:spPr>
            <a:xfrm>
              <a:off x="3777785" y="3543206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95500B5-A7CE-1B8B-20BB-2B80C81825FA}"/>
                </a:ext>
              </a:extLst>
            </p:cNvPr>
            <p:cNvCxnSpPr/>
            <p:nvPr/>
          </p:nvCxnSpPr>
          <p:spPr>
            <a:xfrm>
              <a:off x="2715175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7703E5-529D-FA74-9501-D8433A122EAB}"/>
              </a:ext>
            </a:extLst>
          </p:cNvPr>
          <p:cNvSpPr/>
          <p:nvPr/>
        </p:nvSpPr>
        <p:spPr>
          <a:xfrm>
            <a:off x="4656385" y="4018547"/>
            <a:ext cx="2682026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일정 작성이 가장 불편한 단계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Priceline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최신 조사 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https://press.priceline.com/new-priceline-research-finds-average-traveler-spends-two-full-work-days-to-plan-and-book-trips/?utm_source=chatgpt.com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7E968-E688-2C58-62F3-DA538CC004D1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5FE1F-9130-D5F3-F92A-1B7E518B1A04}"/>
              </a:ext>
            </a:extLst>
          </p:cNvPr>
          <p:cNvGrpSpPr/>
          <p:nvPr/>
        </p:nvGrpSpPr>
        <p:grpSpPr>
          <a:xfrm>
            <a:off x="8273756" y="1443839"/>
            <a:ext cx="2440218" cy="2332613"/>
            <a:chOff x="1463567" y="2628900"/>
            <a:chExt cx="2440218" cy="233261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D13F11-0FA9-6AEC-4FAD-56CE33320238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D11442-F2BB-2946-1384-2E81C9820592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16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C71A3B-3F34-E3DD-0A3D-0E98007B5E50}"/>
                </a:ext>
              </a:extLst>
            </p:cNvPr>
            <p:cNvSpPr/>
            <p:nvPr/>
          </p:nvSpPr>
          <p:spPr>
            <a:xfrm>
              <a:off x="1463567" y="3669206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25DAB54-BAD3-2D62-2E7B-5B8847DF482F}"/>
                </a:ext>
              </a:extLst>
            </p:cNvPr>
            <p:cNvCxnSpPr/>
            <p:nvPr/>
          </p:nvCxnSpPr>
          <p:spPr>
            <a:xfrm>
              <a:off x="2715175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813F64-D397-5902-023D-976252BBD74F}"/>
              </a:ext>
            </a:extLst>
          </p:cNvPr>
          <p:cNvSpPr/>
          <p:nvPr/>
        </p:nvSpPr>
        <p:spPr>
          <a:xfrm>
            <a:off x="8273756" y="4018547"/>
            <a:ext cx="2682026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계획 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작성 시간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16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Priceline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최신 조사 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https://press.priceline.com/new-priceline-research-finds-average-traveler-spends-two-full-work-days-to-plan-and-book-trips/?utm_source=chatgpt.com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1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9059-BAFD-47E8-2AED-2C279B92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EE4369-53FB-F226-F6ED-8E697679B46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45D4404-8DC8-AFD8-2152-D8282B7C4814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573C7-16BA-47BF-4955-1B8F1DD02AB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BB0E-AF04-CE99-DE22-14A87855D193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/>
              <a:t>Analysis of Existing Services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3CD70E-42F8-C931-AE72-E8771D29B7C6}"/>
              </a:ext>
            </a:extLst>
          </p:cNvPr>
          <p:cNvSpPr/>
          <p:nvPr/>
        </p:nvSpPr>
        <p:spPr>
          <a:xfrm>
            <a:off x="1294397" y="1301750"/>
            <a:ext cx="2332613" cy="233261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700" t="19133" r="3700" b="19133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C9D0F-2138-41BB-58F3-4B5307D3326B}"/>
              </a:ext>
            </a:extLst>
          </p:cNvPr>
          <p:cNvSpPr/>
          <p:nvPr/>
        </p:nvSpPr>
        <p:spPr>
          <a:xfrm>
            <a:off x="867974" y="3803396"/>
            <a:ext cx="3185458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Myro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담은 지역에 따라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자동으로 경로를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사용자에 기반하여 경로가 생성되진 않으며 </a:t>
            </a:r>
            <a:endParaRPr lang="en-US" altLang="ko-KR" sz="1200" b="1"/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추가적인 장소를 추천하지 않음</a:t>
            </a:r>
            <a:endParaRPr lang="en-US" altLang="ko-KR" sz="1200" b="1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F1ECE-11AA-4D09-953E-BDDD451E75BD}"/>
              </a:ext>
            </a:extLst>
          </p:cNvPr>
          <p:cNvSpPr/>
          <p:nvPr/>
        </p:nvSpPr>
        <p:spPr>
          <a:xfrm>
            <a:off x="4907390" y="1301750"/>
            <a:ext cx="2332613" cy="233261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8034" t="-19450" r="-58034" b="-19450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64645-E045-C63D-415A-8120FDAE4AA5}"/>
              </a:ext>
            </a:extLst>
          </p:cNvPr>
          <p:cNvSpPr/>
          <p:nvPr/>
        </p:nvSpPr>
        <p:spPr>
          <a:xfrm>
            <a:off x="4811269" y="3806520"/>
            <a:ext cx="2682026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Triple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기반 입력으로 알맞은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경로를 자동으로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여행 경험을 기반으로 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맞춤형 업데이트가 이뤄지지 않음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4A51962-F7CC-9616-A983-D34046A45D96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72ED57-BE64-86BE-000C-F339DC0D4F71}"/>
              </a:ext>
            </a:extLst>
          </p:cNvPr>
          <p:cNvSpPr/>
          <p:nvPr/>
        </p:nvSpPr>
        <p:spPr>
          <a:xfrm>
            <a:off x="8505613" y="1301750"/>
            <a:ext cx="2332613" cy="233261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102" t="11417" r="9102" b="23763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9C775A-3D6E-0D1E-8FB2-673D8721A03F}"/>
              </a:ext>
            </a:extLst>
          </p:cNvPr>
          <p:cNvSpPr/>
          <p:nvPr/>
        </p:nvSpPr>
        <p:spPr>
          <a:xfrm>
            <a:off x="8036647" y="3803396"/>
            <a:ext cx="3270543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 Maps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엄청난 수의 지역 리뷰와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장소 목록제공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직접 마킹을 하며 경로를 생성해야 하며 자동 생성이 이뤄지지 않음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5D4996-0591-CF27-4A1F-21C3A742D2A7}"/>
              </a:ext>
            </a:extLst>
          </p:cNvPr>
          <p:cNvCxnSpPr/>
          <p:nvPr/>
        </p:nvCxnSpPr>
        <p:spPr>
          <a:xfrm>
            <a:off x="4267200" y="13017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42719E-FDEB-04BF-BDDD-F1C085136280}"/>
              </a:ext>
            </a:extLst>
          </p:cNvPr>
          <p:cNvCxnSpPr/>
          <p:nvPr/>
        </p:nvCxnSpPr>
        <p:spPr>
          <a:xfrm>
            <a:off x="7912100" y="13017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2DB9-0BAE-08C1-F3EE-5F02D398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EBA6B77-20D0-00D6-A31B-EFB07544BB99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8D22FFD-A111-2C37-9A61-127F07A0F160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A208BE-80AD-F30F-032C-32B2B82303A2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0AFAC-6168-0423-D9EC-4942FE870481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Goal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E7CAC-6862-3332-EF95-437A2145E06A}"/>
              </a:ext>
            </a:extLst>
          </p:cNvPr>
          <p:cNvSpPr/>
          <p:nvPr/>
        </p:nvSpPr>
        <p:spPr>
          <a:xfrm>
            <a:off x="1665178" y="4018546"/>
            <a:ext cx="3379991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특화 여행 경로 제작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사용자에게 여행 경로를 생성하고 제공하며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경험을 기반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으로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여행 경로를 생성 </a:t>
            </a:r>
            <a:endParaRPr kumimoji="0" lang="ko-KR" altLang="en-US" sz="9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597CA-F825-D398-35ED-DCB371AF2EBD}"/>
              </a:ext>
            </a:extLst>
          </p:cNvPr>
          <p:cNvSpPr/>
          <p:nvPr/>
        </p:nvSpPr>
        <p:spPr>
          <a:xfrm>
            <a:off x="7172225" y="4018547"/>
            <a:ext cx="2682026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경험 저장 및 기록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여행 경험을 기록하며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나만의 여행 다이어리 생성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BAA2974-7FA1-B0CD-DF9A-81C101B6B4A8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714866-B956-1852-77D4-AE17B73762C6}"/>
              </a:ext>
            </a:extLst>
          </p:cNvPr>
          <p:cNvCxnSpPr/>
          <p:nvPr/>
        </p:nvCxnSpPr>
        <p:spPr>
          <a:xfrm>
            <a:off x="5975350" y="8445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상징, 라인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0ED144-59A0-120F-2300-88CD16E6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7" y="1398587"/>
            <a:ext cx="2143125" cy="2143125"/>
          </a:xfrm>
          <a:prstGeom prst="rect">
            <a:avLst/>
          </a:prstGeom>
        </p:spPr>
      </p:pic>
      <p:pic>
        <p:nvPicPr>
          <p:cNvPr id="30" name="그림 29" descr="스케치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7222FC-3073-BEFD-AB3B-7986716FA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45" y="1313280"/>
            <a:ext cx="2501105" cy="2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218F3-2B02-C6D3-716D-149007B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2AD025A-BEC8-9F17-7838-F0C77E2AEF9D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58D7644-6240-05A3-4F73-A48C07EE9CD2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A3675-F668-8785-6EA3-1F07BB5E357A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8C7-7F76-856A-C146-AB90B08AC7A2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Flow</a:t>
            </a:r>
            <a:r>
              <a:rPr lang="ko-KR" altLang="en-US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 </a:t>
            </a: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Chart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2BB6CFE-B3B0-1769-2B88-0F9B9D01345E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8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C510-9D6D-66F3-EC5B-2D830F2D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527D3FB-3190-3AA0-26CE-06132DAFA98C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5FB732D-3635-1324-ABF1-3E4051D7D31E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0DDAF-10E9-D74C-6622-BB7B8744104A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37123-DDCF-F4A8-27E4-14254DAE839E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Tech Part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9152B9F-CDC5-E8CA-F353-8CAC29C28013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004B5-1458-CF1E-1A1E-FCC26B038BBA}"/>
              </a:ext>
            </a:extLst>
          </p:cNvPr>
          <p:cNvSpPr/>
          <p:nvPr/>
        </p:nvSpPr>
        <p:spPr>
          <a:xfrm>
            <a:off x="700830" y="4018547"/>
            <a:ext cx="2896147" cy="241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수집 및 전처리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선호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여행지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방법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Place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여행지 정보 수집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전처리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구글 리뷰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키워드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(KR-SBERT)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9122-E40D-945D-D990-3E17B7569161}"/>
              </a:ext>
            </a:extLst>
          </p:cNvPr>
          <p:cNvSpPr/>
          <p:nvPr/>
        </p:nvSpPr>
        <p:spPr>
          <a:xfrm>
            <a:off x="4247693" y="4018547"/>
            <a:ext cx="3553623" cy="213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Q-Learning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여행 경로 생성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장소 신뢰도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 유사도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거리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 가치 함수 계산 식 설계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휴리스틱 기반 여행 경로 조건 설계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다음 여행지 후보군 파악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Q-Learning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기반 여행 경로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626FE9-845B-55D3-695F-E886429031B1}"/>
              </a:ext>
            </a:extLst>
          </p:cNvPr>
          <p:cNvCxnSpPr>
            <a:cxnSpLocks/>
          </p:cNvCxnSpPr>
          <p:nvPr/>
        </p:nvCxnSpPr>
        <p:spPr>
          <a:xfrm>
            <a:off x="4014729" y="831850"/>
            <a:ext cx="0" cy="54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A83D25-611E-FA46-F86D-46ED9AC0924D}"/>
              </a:ext>
            </a:extLst>
          </p:cNvPr>
          <p:cNvCxnSpPr>
            <a:cxnSpLocks/>
          </p:cNvCxnSpPr>
          <p:nvPr/>
        </p:nvCxnSpPr>
        <p:spPr>
          <a:xfrm>
            <a:off x="8034279" y="757989"/>
            <a:ext cx="0" cy="54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5C256-2CD0-6941-5E52-2B0C71355C58}"/>
              </a:ext>
            </a:extLst>
          </p:cNvPr>
          <p:cNvSpPr/>
          <p:nvPr/>
        </p:nvSpPr>
        <p:spPr>
          <a:xfrm>
            <a:off x="8594053" y="4018547"/>
            <a:ext cx="2815849" cy="158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 업데이트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기록된 사용자 경험과 사용자가 입력한 점수 기반으로 파라미터 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LightGCN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사용자 임베딩 생성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 descr="스케치, 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9786DB-AA89-6A76-EE27-E4A769C0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1" y="1515979"/>
            <a:ext cx="2166720" cy="2166720"/>
          </a:xfrm>
          <a:prstGeom prst="rect">
            <a:avLst/>
          </a:prstGeom>
        </p:spPr>
      </p:pic>
      <p:pic>
        <p:nvPicPr>
          <p:cNvPr id="19" name="그림 18" descr="상징, 스케치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2F4E50-480B-6FE5-D001-8588D04F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33" y="1286009"/>
            <a:ext cx="2396690" cy="2396690"/>
          </a:xfrm>
          <a:prstGeom prst="rect">
            <a:avLst/>
          </a:prstGeom>
        </p:spPr>
      </p:pic>
      <p:pic>
        <p:nvPicPr>
          <p:cNvPr id="21" name="그림 2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DEE9A7-485C-2CB6-9B34-A6A7168DB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09" y="1515979"/>
            <a:ext cx="2152633" cy="21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1CE5-A097-008B-FA20-4B6676E5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FCFFCA1-F708-94E4-73E5-DCAE5106FA0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18B2EE8-7947-62F0-0FB2-F0A1EF1702AC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1927F-8138-48F0-60C5-B6B13881AF4D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4439D-27CC-F457-60FE-FCFAD1E98DF6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데이터 수집 및 </a:t>
            </a: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전처리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C05814-0146-BA89-34F4-EC3070989207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EA09EB-FE3C-D10A-367B-AD1C394BE7F0}"/>
              </a:ext>
            </a:extLst>
          </p:cNvPr>
          <p:cNvSpPr/>
          <p:nvPr/>
        </p:nvSpPr>
        <p:spPr>
          <a:xfrm>
            <a:off x="757989" y="1185589"/>
            <a:ext cx="9776661" cy="448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기반 사용자 성향 파악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최초 로그인 사용자의 선호 키워드와 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여행 장소 입력 및 여행 시작점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숙소 등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기본 정보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경로 생성시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장소를 중심으로 일정 범위의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Google Place API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 여행 장소 데이터셋 구축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데이터셋 포함 정보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여행지 타입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위치정보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 평균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운영 여부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운영 날짜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및 시간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여행지 리뷰 전처리 및 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KR-SBERT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기반으로 키워드 및 리뷰 데이터 임베딩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선호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비선호 키워드의 임베딩 벡터 평균 값과 각 장소의 리뷰 임베딩 벡터의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코사인 유사도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계산하여 저장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여행지 리뷰와 명칭을 함께 사용하여 종합적인 선호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비선호 점수 저장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 descr="그래픽, 클립아트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6981DD-EC3B-480E-912A-52BA3FBC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83" y="719786"/>
            <a:ext cx="2471705" cy="1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361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906</Words>
  <Application>Microsoft Office PowerPoint</Application>
  <PresentationFormat>와이드스크린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young in hwang</cp:lastModifiedBy>
  <cp:revision>52</cp:revision>
  <dcterms:created xsi:type="dcterms:W3CDTF">2025-07-21T01:47:08Z</dcterms:created>
  <dcterms:modified xsi:type="dcterms:W3CDTF">2025-08-21T22:46:11Z</dcterms:modified>
</cp:coreProperties>
</file>