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4" r:id="rId5"/>
    <p:sldId id="262" r:id="rId6"/>
    <p:sldId id="265" r:id="rId7"/>
    <p:sldId id="258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1B9B7-52C7-5D15-C01F-B1C17C29EA34}" v="565" dt="2022-01-09T14:25:38.369"/>
    <p1510:client id="{C4377B7B-EF48-4CA2-9749-AE02E5C8640E}" v="447" dt="2022-01-08T15:11:36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967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008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229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345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767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180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5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24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34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809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81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600" b="1" i="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None/>
        <a:defRPr sz="2000" kern="1200" spc="12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12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600" kern="1200" spc="12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None/>
        <a:defRPr sz="1400" kern="1200" spc="12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kma.go.kr/stcs/grnd/grndTaList.do)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성과 저하를 보여주는 돋보기">
            <a:extLst>
              <a:ext uri="{FF2B5EF4-FFF2-40B4-BE49-F238E27FC236}">
                <a16:creationId xmlns:a16="http://schemas.microsoft.com/office/drawing/2014/main" id="{45E3F9E9-C520-4E15-8EFA-B44E5194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1" r="6" b="14998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>
                <a:solidFill>
                  <a:srgbClr val="FFFFFF"/>
                </a:solidFill>
                <a:ea typeface="맑은 고딕"/>
              </a:rPr>
              <a:t>데이터 분석하기 토이프로젝트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ko-KR" altLang="en-US" sz="2800" dirty="0">
                <a:solidFill>
                  <a:srgbClr val="FFFFFF"/>
                </a:solidFill>
                <a:ea typeface="맑은 고딕"/>
              </a:rPr>
              <a:t>이름: 김영주</a:t>
            </a:r>
            <a:endParaRPr lang="ko-KR" altLang="en-US" sz="2800" dirty="0">
              <a:solidFill>
                <a:srgbClr val="FFFFFF"/>
              </a:solidFill>
              <a:ea typeface="맑은 고딕"/>
              <a:cs typeface="Microsoft GothicNeo Light"/>
            </a:endParaRPr>
          </a:p>
          <a:p>
            <a:pPr algn="ctr"/>
            <a:r>
              <a:rPr lang="ko-KR" altLang="en-US" sz="2800" dirty="0">
                <a:solidFill>
                  <a:srgbClr val="FFFFFF"/>
                </a:solidFill>
                <a:ea typeface="맑은 고딕"/>
              </a:rPr>
              <a:t>캠퍼스: </a:t>
            </a:r>
            <a:r>
              <a:rPr lang="ko-KR" altLang="en-US" sz="2800" dirty="0" err="1">
                <a:solidFill>
                  <a:srgbClr val="FFFFFF"/>
                </a:solidFill>
                <a:ea typeface="맑은 고딕"/>
              </a:rPr>
              <a:t>Track</a:t>
            </a:r>
            <a:r>
              <a:rPr lang="ko-KR" altLang="en-US" sz="2800" dirty="0">
                <a:solidFill>
                  <a:srgbClr val="FFFFFF"/>
                </a:solidFill>
                <a:ea typeface="맑은 고딕"/>
              </a:rPr>
              <a:t> </a:t>
            </a:r>
            <a:r>
              <a:rPr lang="ko-KR" altLang="en-US" sz="2800" dirty="0" err="1">
                <a:solidFill>
                  <a:srgbClr val="FFFFFF"/>
                </a:solidFill>
                <a:ea typeface="맑은 고딕"/>
              </a:rPr>
              <a:t>B</a:t>
            </a:r>
            <a:endParaRPr lang="ko-KR" altLang="en-US" sz="2800" dirty="0" err="1">
              <a:solidFill>
                <a:srgbClr val="FFFFFF"/>
              </a:solidFill>
              <a:ea typeface="맑은 고딕"/>
              <a:cs typeface="Microsoft GothicNeo Light"/>
            </a:endParaRPr>
          </a:p>
          <a:p>
            <a:pPr algn="ctr"/>
            <a:endParaRPr lang="ko-KR" altLang="en-US">
              <a:solidFill>
                <a:srgbClr val="FFFFFF"/>
              </a:solidFill>
              <a:ea typeface="맑은 고딕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ADFAEEF1-6358-484F-9B11-83050AA88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1" r="6" b="1997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70186" y="-570186"/>
            <a:ext cx="6858000" cy="7998371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C8F12A-3F70-4E28-8A2C-F7B46085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99521"/>
            <a:ext cx="5565648" cy="217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400" i="1">
                <a:solidFill>
                  <a:srgbClr val="FFFFFF"/>
                </a:solidFill>
              </a:rPr>
              <a:t>Q &amp; A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5350" y="-785349"/>
            <a:ext cx="744976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7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0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24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396EA-E1BF-4B97-BCE5-B33AB9F4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400849"/>
            <a:ext cx="10077557" cy="793207"/>
          </a:xfrm>
        </p:spPr>
        <p:txBody>
          <a:bodyPr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개요</a:t>
            </a:r>
            <a:endParaRPr lang="ko-KR" dirty="0">
              <a:ea typeface="Microsoft GothicNeo"/>
              <a:cs typeface="Microsoft GothicNeo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F7669-543B-4F23-8C60-D6C9861D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718132"/>
            <a:ext cx="10077557" cy="4352798"/>
          </a:xfrm>
        </p:spPr>
        <p:txBody>
          <a:bodyPr lIns="109728" tIns="109728" rIns="109728" bIns="91440" anchor="t"/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ko-KR" altLang="en-US" dirty="0">
                <a:ea typeface="Microsoft GothicNeo Light"/>
                <a:cs typeface="Microsoft GothicNeo Light"/>
              </a:rPr>
              <a:t>서울, 부산 대기의 평균, 최저, 최고 온도를 년도별로 분석해보았다.</a:t>
            </a:r>
            <a:endParaRPr lang="ko-KR" dirty="0"/>
          </a:p>
          <a:p>
            <a:pPr marL="342900" indent="-342900">
              <a:lnSpc>
                <a:spcPct val="113999"/>
              </a:lnSpc>
              <a:buFont typeface="Wingdings" panose="020B0604020202020204" pitchFamily="34" charset="0"/>
              <a:buChar char="§"/>
            </a:pPr>
            <a:r>
              <a:rPr lang="ko-KR" altLang="en-US" dirty="0">
                <a:ea typeface="+mn-lt"/>
                <a:cs typeface="+mn-lt"/>
              </a:rPr>
              <a:t>기상청 사이트</a:t>
            </a:r>
            <a:r>
              <a:rPr lang="en-US" altLang="en-US" dirty="0">
                <a:ea typeface="+mn-lt"/>
                <a:cs typeface="+mn-lt"/>
              </a:rPr>
              <a:t>(</a:t>
            </a:r>
            <a:r>
              <a:rPr lang="ko-KR" dirty="0">
                <a:ea typeface="+mn-lt"/>
                <a:cs typeface="+mn-lt"/>
                <a:hlinkClick r:id="rId2"/>
              </a:rPr>
              <a:t>https://data.kma.go.kr/stcs/grnd/grndTaList.do</a:t>
            </a:r>
            <a:r>
              <a:rPr lang="en-US" altLang="ko-KR" dirty="0">
                <a:ea typeface="+mn-lt"/>
                <a:cs typeface="+mn-lt"/>
                <a:hlinkClick r:id="rId2"/>
              </a:rPr>
              <a:t>)</a:t>
            </a:r>
            <a:r>
              <a:rPr lang="ko-KR" dirty="0">
                <a:ea typeface="+mn-lt"/>
                <a:cs typeface="+mn-lt"/>
              </a:rPr>
              <a:t>에서</a:t>
            </a:r>
            <a:r>
              <a:rPr lang="ko-KR" altLang="en-US" dirty="0">
                <a:ea typeface="+mn-lt"/>
                <a:cs typeface="+mn-lt"/>
              </a:rPr>
              <a:t> 자료를 가져왔다.</a:t>
            </a:r>
            <a:endParaRPr lang="ko-KR" dirty="0">
              <a:ea typeface="Microsoft GothicNeo Light"/>
              <a:cs typeface="Microsoft GothicNe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24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39436-C392-4728-9CDC-174EC969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6821"/>
            <a:ext cx="10077557" cy="887153"/>
          </a:xfrm>
        </p:spPr>
        <p:txBody>
          <a:bodyPr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서울과 부산의 평균 온도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91736-F071-4BE3-9D85-179A55E6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4609556"/>
            <a:ext cx="11110954" cy="1962415"/>
          </a:xfrm>
        </p:spPr>
        <p:txBody>
          <a:bodyPr lIns="109728" tIns="109728" rIns="109728" bIns="91440" anchor="t"/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서울:1900년대 초 - 1950년대까지의 평균 온도 추이: 10도 ~ 12도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       1980년 - 2020년: 12도 ~ 14도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부산: 1900년대 초 - 1950년대까지의 평균 온도 추이: 12.5도 ~ 14도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       1980년 - 2020년: 14도 ~ 15.5도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3618BF6-480D-4388-9720-43E32DC8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25" y="954666"/>
            <a:ext cx="5947775" cy="3643871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86562907-C555-468E-82B7-00DAC4028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51747"/>
            <a:ext cx="5947775" cy="36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5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39436-C392-4728-9CDC-174EC969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6821"/>
            <a:ext cx="10077557" cy="887153"/>
          </a:xfrm>
        </p:spPr>
        <p:txBody>
          <a:bodyPr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서울과 부산의 최고 온도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91736-F071-4BE3-9D85-179A55E6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55" y="4609556"/>
            <a:ext cx="11110954" cy="1962415"/>
          </a:xfrm>
        </p:spPr>
        <p:txBody>
          <a:bodyPr lIns="109728" tIns="109728" rIns="109728" bIns="91440" anchor="t"/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서울:1900년대 초 - 1950년대까지의 최저 온도 추이: -22도 ~ -14도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       1980년 - 2020년: -18도 ~ -10도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부산: 전체적으로 -12도 ~ -5도 사이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079ECBCF-2593-4550-90CA-300326E9B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25" y="960802"/>
            <a:ext cx="5947775" cy="3652478"/>
          </a:xfrm>
          <a:prstGeom prst="rect">
            <a:avLst/>
          </a:prstGeom>
        </p:spPr>
      </p:pic>
      <p:pic>
        <p:nvPicPr>
          <p:cNvPr id="5" name="그림 7">
            <a:extLst>
              <a:ext uri="{FF2B5EF4-FFF2-40B4-BE49-F238E27FC236}">
                <a16:creationId xmlns:a16="http://schemas.microsoft.com/office/drawing/2014/main" id="{DC8878C0-222D-4681-B0ED-2041D801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60660"/>
            <a:ext cx="5947775" cy="36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3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39436-C392-4728-9CDC-174EC969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6821"/>
            <a:ext cx="10077557" cy="887153"/>
          </a:xfrm>
        </p:spPr>
        <p:txBody>
          <a:bodyPr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서울과 부산의 최저 온도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91736-F071-4BE3-9D85-179A55E6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155" y="4609556"/>
            <a:ext cx="11110954" cy="1962415"/>
          </a:xfrm>
        </p:spPr>
        <p:txBody>
          <a:bodyPr lIns="109728" tIns="109728" rIns="109728" bIns="91440" anchor="t"/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서울:1900년대 초 - 1950년대까지의 최저 온도 추이: -22도 ~ -14도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       1980년 - 2020년: -18도 ~ -10도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부산: 전체적으로 -12도 ~ -5도 사이</a:t>
            </a:r>
          </a:p>
        </p:txBody>
      </p:sp>
      <p:pic>
        <p:nvPicPr>
          <p:cNvPr id="6" name="그림 6">
            <a:extLst>
              <a:ext uri="{FF2B5EF4-FFF2-40B4-BE49-F238E27FC236}">
                <a16:creationId xmlns:a16="http://schemas.microsoft.com/office/drawing/2014/main" id="{BFF36AC9-0F22-4B30-83A9-148456B2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25" y="957102"/>
            <a:ext cx="5947775" cy="3659878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772BA618-41AF-49AE-B1D4-9C522AB5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58361"/>
            <a:ext cx="5947775" cy="365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4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39436-C392-4728-9CDC-174EC969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6821"/>
            <a:ext cx="10077557" cy="887153"/>
          </a:xfrm>
        </p:spPr>
        <p:txBody>
          <a:bodyPr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서울과 부산의 평균 온도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91736-F071-4BE3-9D85-179A55E6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4609556"/>
            <a:ext cx="11110954" cy="1962415"/>
          </a:xfrm>
        </p:spPr>
        <p:txBody>
          <a:bodyPr lIns="109728" tIns="109728" rIns="109728" bIns="91440" anchor="t"/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서울:1900년대 초 - 1950년대까지의 평균 온도 추이: 10도 ~ 12도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       1980년 - 2020년: 12도 ~ 14도</a:t>
            </a:r>
            <a:endParaRPr lang="ko-KR" dirty="0"/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부산: 1900년대 초 - 1950년대까지의 평균 온도 추이: 12.5도 ~ 14도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       1980년 - 2020년: 14도 ~ 15.5도</a:t>
            </a:r>
          </a:p>
        </p:txBody>
      </p:sp>
      <p:pic>
        <p:nvPicPr>
          <p:cNvPr id="4" name="그림 4">
            <a:extLst>
              <a:ext uri="{FF2B5EF4-FFF2-40B4-BE49-F238E27FC236}">
                <a16:creationId xmlns:a16="http://schemas.microsoft.com/office/drawing/2014/main" id="{C3618BF6-480D-4388-9720-43E32DC8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825" y="954666"/>
            <a:ext cx="5947775" cy="3643871"/>
          </a:xfrm>
          <a:prstGeom prst="rect">
            <a:avLst/>
          </a:prstGeom>
        </p:spPr>
      </p:pic>
      <p:pic>
        <p:nvPicPr>
          <p:cNvPr id="5" name="그림 5">
            <a:extLst>
              <a:ext uri="{FF2B5EF4-FFF2-40B4-BE49-F238E27FC236}">
                <a16:creationId xmlns:a16="http://schemas.microsoft.com/office/drawing/2014/main" id="{86562907-C555-468E-82B7-00DAC4028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951747"/>
            <a:ext cx="5947775" cy="36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9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A541F-0ABB-4181-B0AF-354304A0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icrosoft GothicNeo"/>
                <a:cs typeface="Microsoft GothicNeo"/>
              </a:rPr>
              <a:t>아쉬운 점, 개선할 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6E2E0-ABC3-4640-BCF0-D7AD1FF1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ea typeface="Microsoft GothicNeo Light"/>
                <a:cs typeface="Microsoft GothicNeo Light"/>
              </a:rPr>
              <a:t>1. 추세선을 그리지 못한 것.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2. 년도 표시하는 것을 해결 못함.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3. 최저 온도에서 -부분이 </a:t>
            </a:r>
            <a:r>
              <a:rPr lang="ko-KR" altLang="en-US" dirty="0" err="1">
                <a:ea typeface="Microsoft GothicNeo Light"/>
                <a:cs typeface="Microsoft GothicNeo Light"/>
              </a:rPr>
              <a:t>ㅁ로</a:t>
            </a:r>
            <a:r>
              <a:rPr lang="ko-KR" altLang="en-US" dirty="0">
                <a:ea typeface="Microsoft GothicNeo Light"/>
                <a:cs typeface="Microsoft GothicNeo Light"/>
              </a:rPr>
              <a:t> 나옴.</a:t>
            </a:r>
          </a:p>
          <a:p>
            <a:pPr>
              <a:lnSpc>
                <a:spcPct val="113999"/>
              </a:lnSpc>
            </a:pPr>
            <a:r>
              <a:rPr lang="ko-KR" altLang="en-US" dirty="0">
                <a:ea typeface="Microsoft GothicNeo Light"/>
                <a:cs typeface="Microsoft GothicNeo Light"/>
              </a:rPr>
              <a:t>4. </a:t>
            </a:r>
            <a:r>
              <a:rPr lang="ko-KR" altLang="en-US" dirty="0" err="1">
                <a:ea typeface="Microsoft GothicNeo Light"/>
                <a:cs typeface="Microsoft GothicNeo Light"/>
              </a:rPr>
              <a:t>이상값을</a:t>
            </a:r>
            <a:r>
              <a:rPr lang="ko-KR" altLang="en-US" dirty="0">
                <a:ea typeface="Microsoft GothicNeo Light"/>
                <a:cs typeface="Microsoft GothicNeo Light"/>
              </a:rPr>
              <a:t> 직접 삭제했다.</a:t>
            </a:r>
          </a:p>
        </p:txBody>
      </p:sp>
    </p:spTree>
    <p:extLst>
      <p:ext uri="{BB962C8B-B14F-4D97-AF65-F5344CB8AC3E}">
        <p14:creationId xmlns:p14="http://schemas.microsoft.com/office/powerpoint/2010/main" val="377936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B930B-90D2-4D3E-9D0A-EAA4D7CC9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635" y="4191"/>
            <a:ext cx="10077557" cy="928906"/>
          </a:xfrm>
        </p:spPr>
        <p:txBody>
          <a:bodyPr/>
          <a:lstStyle/>
          <a:p>
            <a:pPr algn="ctr"/>
            <a:r>
              <a:rPr lang="ko-KR" altLang="en-US" dirty="0" err="1">
                <a:ea typeface="Microsoft GothicNeo"/>
                <a:cs typeface="Microsoft GothicNeo"/>
              </a:rPr>
              <a:t>이상값</a:t>
            </a:r>
            <a:r>
              <a:rPr lang="ko-KR" altLang="en-US" dirty="0">
                <a:ea typeface="Microsoft GothicNeo"/>
                <a:cs typeface="Microsoft GothicNeo"/>
              </a:rPr>
              <a:t> 지우기 전과 후</a:t>
            </a:r>
            <a:endParaRPr lang="ko-KR">
              <a:ea typeface="Microsoft GothicNeo"/>
              <a:cs typeface="Microsoft GothicNeo"/>
            </a:endParaRP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3AC5ABC7-F001-4AB4-BE0D-576571164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580" y="933953"/>
            <a:ext cx="5493967" cy="2737459"/>
          </a:xfrm>
        </p:spPr>
      </p:pic>
      <p:pic>
        <p:nvPicPr>
          <p:cNvPr id="6" name="그림 6">
            <a:extLst>
              <a:ext uri="{FF2B5EF4-FFF2-40B4-BE49-F238E27FC236}">
                <a16:creationId xmlns:a16="http://schemas.microsoft.com/office/drawing/2014/main" id="{0A7A1E1B-7C55-49D3-A847-9196211E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" y="3842994"/>
            <a:ext cx="5498926" cy="2741933"/>
          </a:xfrm>
          <a:prstGeom prst="rect">
            <a:avLst/>
          </a:prstGeom>
        </p:spPr>
      </p:pic>
      <p:pic>
        <p:nvPicPr>
          <p:cNvPr id="7" name="그림 7">
            <a:extLst>
              <a:ext uri="{FF2B5EF4-FFF2-40B4-BE49-F238E27FC236}">
                <a16:creationId xmlns:a16="http://schemas.microsoft.com/office/drawing/2014/main" id="{DDB2B994-F4AE-45FB-965E-3EB8DA77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825" y="3841647"/>
            <a:ext cx="5498926" cy="2744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5FA0E7-078D-4849-8CB8-5C5373E6FD90}"/>
              </a:ext>
            </a:extLst>
          </p:cNvPr>
          <p:cNvSpPr txBox="1"/>
          <p:nvPr/>
        </p:nvSpPr>
        <p:spPr>
          <a:xfrm>
            <a:off x="4724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텍스트를 입력하십시오</a:t>
            </a:r>
          </a:p>
        </p:txBody>
      </p:sp>
      <p:pic>
        <p:nvPicPr>
          <p:cNvPr id="9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160E4A98-25EA-4F3B-A195-EF9372FE5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824" y="929913"/>
            <a:ext cx="5498926" cy="27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54E76-198E-43C4-8AF9-00AB881B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" y="787068"/>
            <a:ext cx="12186103" cy="1022851"/>
          </a:xfrm>
        </p:spPr>
        <p:txBody>
          <a:bodyPr/>
          <a:lstStyle/>
          <a:p>
            <a:pPr algn="ctr"/>
            <a:r>
              <a:rPr lang="ko-KR" altLang="en-US" dirty="0">
                <a:ea typeface="Microsoft GothicNeo"/>
                <a:cs typeface="Microsoft GothicNeo"/>
              </a:rPr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AE018-8581-483F-B1DE-EC06DF67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3899748"/>
            <a:ext cx="10077557" cy="2171182"/>
          </a:xfrm>
        </p:spPr>
        <p:txBody>
          <a:bodyPr lIns="109728" tIns="109728" rIns="109728" bIns="91440" anchor="t"/>
          <a:lstStyle/>
          <a:p>
            <a:pPr marL="342900" indent="-342900">
              <a:lnSpc>
                <a:spcPct val="113999"/>
              </a:lnSpc>
              <a:buChar char="•"/>
            </a:pPr>
            <a:r>
              <a:rPr lang="ko-KR" dirty="0">
                <a:ea typeface="+mn-lt"/>
                <a:cs typeface="+mn-lt"/>
              </a:rPr>
              <a:t>서울과 부산 지역의 평균 온도는 대략 2도 정도 오른 것으로 보이며 부산은 서울보다 평균 5도정도 더 따뜻하다.</a:t>
            </a:r>
            <a:endParaRPr lang="en-US" altLang="ko-KR" dirty="0">
              <a:ea typeface="+mn-lt"/>
              <a:cs typeface="+mn-lt"/>
            </a:endParaRPr>
          </a:p>
          <a:p>
            <a:pPr marL="342900" indent="-342900">
              <a:lnSpc>
                <a:spcPct val="113999"/>
              </a:lnSpc>
              <a:buChar char="•"/>
            </a:pPr>
            <a:r>
              <a:rPr lang="ko-KR" dirty="0">
                <a:ea typeface="+mn-lt"/>
                <a:cs typeface="+mn-lt"/>
              </a:rPr>
              <a:t>뉴스에서 나오는 지구온난화로 인한 온도 상승은 제가 구한 대기의 온도 뿐만 아니라 지표면의 온도, 해수의 온도 등을 모두 포함한 포괄적인 온도상승이라서 조금 다릅니다.</a:t>
            </a:r>
            <a:endParaRPr lang="ko-KR" dirty="0">
              <a:ea typeface="Microsoft GothicNeo Light"/>
              <a:cs typeface="Microsoft GothicNeo Light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D4C08A2F-AA42-47C6-B50E-09930992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4" y="1150076"/>
            <a:ext cx="4580351" cy="2741575"/>
          </a:xfrm>
          <a:prstGeom prst="rect">
            <a:avLst/>
          </a:prstGeom>
        </p:spPr>
      </p:pic>
      <p:pic>
        <p:nvPicPr>
          <p:cNvPr id="7" name="그림 4">
            <a:extLst>
              <a:ext uri="{FF2B5EF4-FFF2-40B4-BE49-F238E27FC236}">
                <a16:creationId xmlns:a16="http://schemas.microsoft.com/office/drawing/2014/main" id="{EC2D3115-98A8-46BB-9821-351A608F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263" y="1152995"/>
            <a:ext cx="4580351" cy="273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872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242941"/>
      </a:dk2>
      <a:lt2>
        <a:srgbClr val="E2E8E2"/>
      </a:lt2>
      <a:accent1>
        <a:srgbClr val="C34DBE"/>
      </a:accent1>
      <a:accent2>
        <a:srgbClr val="853BB1"/>
      </a:accent2>
      <a:accent3>
        <a:srgbClr val="664DC3"/>
      </a:accent3>
      <a:accent4>
        <a:srgbClr val="3B53B1"/>
      </a:accent4>
      <a:accent5>
        <a:srgbClr val="4D96C3"/>
      </a:accent5>
      <a:accent6>
        <a:srgbClr val="3BB1AD"/>
      </a:accent6>
      <a:hlink>
        <a:srgbClr val="3F79BF"/>
      </a:hlink>
      <a:folHlink>
        <a:srgbClr val="7F7F7F"/>
      </a:folHlink>
    </a:clrScheme>
    <a:fontScheme name="Custom 36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RocaVTI</vt:lpstr>
      <vt:lpstr>데이터 분석하기 토이프로젝트</vt:lpstr>
      <vt:lpstr>개요</vt:lpstr>
      <vt:lpstr>서울과 부산의 평균 온도 그래프</vt:lpstr>
      <vt:lpstr>서울과 부산의 최고 온도 그래프</vt:lpstr>
      <vt:lpstr>서울과 부산의 최저 온도 그래프</vt:lpstr>
      <vt:lpstr>서울과 부산의 평균 온도 그래프</vt:lpstr>
      <vt:lpstr>아쉬운 점, 개선할 점</vt:lpstr>
      <vt:lpstr>이상값 지우기 전과 후</vt:lpstr>
      <vt:lpstr>결과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223</cp:revision>
  <dcterms:created xsi:type="dcterms:W3CDTF">2022-01-08T12:40:41Z</dcterms:created>
  <dcterms:modified xsi:type="dcterms:W3CDTF">2022-01-09T14:26:35Z</dcterms:modified>
</cp:coreProperties>
</file>