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9" r:id="rId4"/>
    <p:sldId id="261" r:id="rId5"/>
    <p:sldId id="270" r:id="rId6"/>
    <p:sldId id="264" r:id="rId7"/>
    <p:sldId id="272" r:id="rId8"/>
    <p:sldId id="271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70" autoAdjust="0"/>
  </p:normalViewPr>
  <p:slideViewPr>
    <p:cSldViewPr>
      <p:cViewPr varScale="1">
        <p:scale>
          <a:sx n="114" d="100"/>
          <a:sy n="114" d="100"/>
        </p:scale>
        <p:origin x="43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C123B-7E41-4074-81E2-5EB12C26A90A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1A982-5CC6-45CF-8445-0BC31B38BB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249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1A982-5CC6-45CF-8445-0BC31B38BB1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323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1A982-5CC6-45CF-8445-0BC31B38BB1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651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12192000 w 12192000"/>
              <a:gd name="connsiteY1" fmla="*/ 6858000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178300" y="2565400"/>
            <a:ext cx="3810000" cy="92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300"/>
              </a:lnSpc>
              <a:tabLst/>
            </a:pPr>
            <a:r>
              <a:rPr lang="en-US" altLang="zh-CN" sz="6000" b="1" dirty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IF</a:t>
            </a:r>
            <a:r>
              <a:rPr lang="en-US" altLang="zh-CN" sz="6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0" b="1" dirty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Statement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37954" y="-1054100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12192000 w 12192000"/>
              <a:gd name="connsiteY1" fmla="*/ 6858000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27762" y="540766"/>
            <a:ext cx="11860568" cy="15875"/>
          </a:xfrm>
          <a:custGeom>
            <a:avLst/>
            <a:gdLst>
              <a:gd name="connsiteX0" fmla="*/ 6350 w 11860568"/>
              <a:gd name="connsiteY0" fmla="*/ 6350 h 15875"/>
              <a:gd name="connsiteX1" fmla="*/ 11854218 w 11860568"/>
              <a:gd name="connsiteY1" fmla="*/ 6350 h 15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860568" h="15875">
                <a:moveTo>
                  <a:pt x="6350" y="6350"/>
                </a:moveTo>
                <a:lnTo>
                  <a:pt x="11854218" y="6350"/>
                </a:lnTo>
              </a:path>
            </a:pathLst>
          </a:custGeom>
          <a:ln w="12700">
            <a:solidFill>
              <a:srgbClr val="7F6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27762" y="540766"/>
            <a:ext cx="11860568" cy="15875"/>
          </a:xfrm>
          <a:custGeom>
            <a:avLst/>
            <a:gdLst>
              <a:gd name="connsiteX0" fmla="*/ 6350 w 11860568"/>
              <a:gd name="connsiteY0" fmla="*/ 6350 h 15875"/>
              <a:gd name="connsiteX1" fmla="*/ 11854218 w 11860568"/>
              <a:gd name="connsiteY1" fmla="*/ 6350 h 15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860568" h="15875">
                <a:moveTo>
                  <a:pt x="6350" y="6350"/>
                </a:moveTo>
                <a:lnTo>
                  <a:pt x="11854218" y="6350"/>
                </a:lnTo>
              </a:path>
            </a:pathLst>
          </a:custGeom>
          <a:ln w="12700">
            <a:solidFill>
              <a:srgbClr val="7F6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28600" y="685800"/>
            <a:ext cx="27559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800"/>
              </a:lnSpc>
              <a:tabLst/>
            </a:pPr>
            <a:r>
              <a:rPr lang="en-US" altLang="zh-CN" sz="3996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조건문이란</a:t>
            </a:r>
            <a:r>
              <a:rPr lang="en-US" altLang="zh-CN" sz="39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6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?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37379" y="1433110"/>
            <a:ext cx="8216900" cy="850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4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ㆍ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지하철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맑은 고딕" pitchFamily="18" charset="0"/>
                <a:cs typeface="맑은 고딕" pitchFamily="18" charset="0"/>
              </a:rPr>
              <a:t>앞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맑은 고딕" pitchFamily="18" charset="0"/>
                <a:cs typeface="맑은 고딕" pitchFamily="18" charset="0"/>
              </a:rPr>
              <a:t>차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맑은 고딕" pitchFamily="18" charset="0"/>
                <a:cs typeface="맑은 고딕" pitchFamily="18" charset="0"/>
              </a:rPr>
              <a:t>간격이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맑은 고딕" pitchFamily="18" charset="0"/>
                <a:cs typeface="맑은 고딕" pitchFamily="18" charset="0"/>
              </a:rPr>
              <a:t>10M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맑은 고딕" pitchFamily="18" charset="0"/>
                <a:cs typeface="맑은 고딕" pitchFamily="18" charset="0"/>
              </a:rPr>
              <a:t>이하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면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맑은 고딕" pitchFamily="18" charset="0"/>
                <a:cs typeface="맑은 고딕" pitchFamily="18" charset="0"/>
              </a:rPr>
              <a:t>속도를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맑은 고딕" pitchFamily="18" charset="0"/>
                <a:cs typeface="맑은 고딕" pitchFamily="18" charset="0"/>
              </a:rPr>
              <a:t>10km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맑은 고딕" pitchFamily="18" charset="0"/>
                <a:cs typeface="맑은 고딕" pitchFamily="18" charset="0"/>
              </a:rPr>
              <a:t>이하로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맑은 고딕" pitchFamily="18" charset="0"/>
                <a:cs typeface="맑은 고딕" pitchFamily="18" charset="0"/>
              </a:rPr>
              <a:t>늦춰라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ㆍ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맑은 고딕" pitchFamily="18" charset="0"/>
                <a:cs typeface="맑은 고딕" pitchFamily="18" charset="0"/>
              </a:rPr>
              <a:t>사용자가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맑은 고딕" pitchFamily="18" charset="0"/>
                <a:cs typeface="맑은 고딕" pitchFamily="18" charset="0"/>
              </a:rPr>
              <a:t>20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맑은 고딕" pitchFamily="18" charset="0"/>
                <a:cs typeface="맑은 고딕" pitchFamily="18" charset="0"/>
              </a:rPr>
              <a:t>세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맑은 고딕" pitchFamily="18" charset="0"/>
                <a:cs typeface="맑은 고딕" pitchFamily="18" charset="0"/>
              </a:rPr>
              <a:t>이하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면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맑은 고딕" pitchFamily="18" charset="0"/>
                <a:cs typeface="맑은 고딕" pitchFamily="18" charset="0"/>
              </a:rPr>
              <a:t>VOD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맑은 고딕" pitchFamily="18" charset="0"/>
                <a:cs typeface="맑은 고딕" pitchFamily="18" charset="0"/>
              </a:rPr>
              <a:t>를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맑은 고딕" pitchFamily="18" charset="0"/>
                <a:cs typeface="맑은 고딕" pitchFamily="18" charset="0"/>
              </a:rPr>
              <a:t>플레이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맑은 고딕" pitchFamily="18" charset="0"/>
                <a:cs typeface="맑은 고딕" pitchFamily="18" charset="0"/>
              </a:rPr>
              <a:t>하지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맑은 고딕" pitchFamily="18" charset="0"/>
                <a:cs typeface="맑은 고딕" pitchFamily="18" charset="0"/>
              </a:rPr>
              <a:t>마라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81000" y="2514600"/>
            <a:ext cx="8874224" cy="115506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604" b="1" dirty="0" err="1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조건문</a:t>
            </a:r>
            <a:r>
              <a:rPr lang="en-US" altLang="zh-CN" sz="2604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:</a:t>
            </a:r>
            <a:r>
              <a:rPr lang="en-US" altLang="zh-CN" sz="26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b="1" dirty="0">
                <a:solidFill>
                  <a:srgbClr val="C00000"/>
                </a:solidFill>
                <a:latin typeface="맑은 고딕" pitchFamily="18" charset="0"/>
                <a:cs typeface="맑은 고딕" pitchFamily="18" charset="0"/>
              </a:rPr>
              <a:t>조건을</a:t>
            </a:r>
            <a:r>
              <a:rPr lang="en-US" altLang="zh-CN" sz="26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b="1" dirty="0">
                <a:solidFill>
                  <a:srgbClr val="C00000"/>
                </a:solidFill>
                <a:latin typeface="맑은 고딕" pitchFamily="18" charset="0"/>
                <a:cs typeface="맑은 고딕" pitchFamily="18" charset="0"/>
              </a:rPr>
              <a:t>나타내는</a:t>
            </a:r>
            <a:r>
              <a:rPr lang="en-US" altLang="zh-CN" sz="26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b="1" dirty="0" err="1">
                <a:solidFill>
                  <a:srgbClr val="C00000"/>
                </a:solidFill>
                <a:latin typeface="맑은 고딕" pitchFamily="18" charset="0"/>
                <a:cs typeface="맑은 고딕" pitchFamily="18" charset="0"/>
              </a:rPr>
              <a:t>기준</a:t>
            </a:r>
            <a:r>
              <a:rPr lang="en-US" altLang="zh-CN" sz="2604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sz="2604" b="1" dirty="0" err="1">
                <a:solidFill>
                  <a:srgbClr val="0000CC"/>
                </a:solidFill>
                <a:latin typeface="맑은 고딕" pitchFamily="18" charset="0"/>
                <a:cs typeface="맑은 고딕" pitchFamily="18" charset="0"/>
              </a:rPr>
              <a:t>실행해야</a:t>
            </a:r>
            <a:r>
              <a:rPr lang="en-US" altLang="zh-CN" sz="26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b="1" dirty="0">
                <a:solidFill>
                  <a:srgbClr val="0000CC"/>
                </a:solidFill>
                <a:latin typeface="맑은 고딕" pitchFamily="18" charset="0"/>
                <a:cs typeface="맑은 고딕" pitchFamily="18" charset="0"/>
              </a:rPr>
              <a:t>할</a:t>
            </a:r>
            <a:r>
              <a:rPr lang="en-US" altLang="zh-CN" sz="26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b="1" dirty="0">
                <a:solidFill>
                  <a:srgbClr val="0000CC"/>
                </a:solidFill>
                <a:latin typeface="맑은 고딕" pitchFamily="18" charset="0"/>
                <a:cs typeface="맑은 고딕" pitchFamily="18" charset="0"/>
              </a:rPr>
              <a:t>명령</a:t>
            </a:r>
            <a:r>
              <a:rPr lang="en-US" altLang="zh-CN" sz="26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으로</a:t>
            </a:r>
            <a:r>
              <a:rPr lang="en-US" altLang="zh-CN" sz="26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구성됨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900"/>
              </a:lnSpc>
              <a:tabLst/>
            </a:pPr>
            <a:r>
              <a:rPr lang="en-US" altLang="zh-CN" sz="2796" b="1" dirty="0" err="1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조건문으로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>
                <a:solidFill>
                  <a:srgbClr val="0000FF"/>
                </a:solidFill>
                <a:latin typeface="맑은 고딕" pitchFamily="18" charset="0"/>
                <a:cs typeface="맑은 고딕" pitchFamily="18" charset="0"/>
              </a:rPr>
              <a:t>if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>
                <a:solidFill>
                  <a:srgbClr val="0000FF"/>
                </a:solidFill>
                <a:latin typeface="맑은 고딕" pitchFamily="18" charset="0"/>
                <a:cs typeface="맑은 고딕" pitchFamily="18" charset="0"/>
              </a:rPr>
              <a:t>,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>
                <a:solidFill>
                  <a:srgbClr val="0000FF"/>
                </a:solidFill>
                <a:latin typeface="맑은 고딕" pitchFamily="18" charset="0"/>
                <a:cs typeface="맑은 고딕" pitchFamily="18" charset="0"/>
              </a:rPr>
              <a:t>else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 err="1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명령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키워드를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사용함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EE63B8-FCBF-472E-9BC2-B69A40EB6AAE}"/>
              </a:ext>
            </a:extLst>
          </p:cNvPr>
          <p:cNvSpPr txBox="1"/>
          <p:nvPr/>
        </p:nvSpPr>
        <p:spPr>
          <a:xfrm>
            <a:off x="381000" y="3926143"/>
            <a:ext cx="10058400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</a:rPr>
              <a:t>if (</a:t>
            </a:r>
            <a:r>
              <a:rPr lang="ko-KR" altLang="en-US" sz="3200" dirty="0" err="1">
                <a:solidFill>
                  <a:srgbClr val="FF0000"/>
                </a:solidFill>
              </a:rPr>
              <a:t>조건문</a:t>
            </a:r>
            <a:r>
              <a:rPr lang="en-US" altLang="ko-KR" sz="3200" dirty="0">
                <a:solidFill>
                  <a:srgbClr val="FF0000"/>
                </a:solidFill>
              </a:rPr>
              <a:t>) </a:t>
            </a:r>
            <a:r>
              <a:rPr lang="en-US" altLang="ko-KR" sz="3200" dirty="0"/>
              <a:t>{     </a:t>
            </a:r>
            <a:r>
              <a:rPr lang="ko-KR" altLang="en-US" sz="3200" dirty="0" err="1"/>
              <a:t>실행문</a:t>
            </a:r>
            <a:endParaRPr lang="en-US" altLang="ko-KR" sz="3200" dirty="0"/>
          </a:p>
          <a:p>
            <a:r>
              <a:rPr lang="ko-KR" altLang="en-US" sz="3200" dirty="0"/>
              <a:t> </a:t>
            </a:r>
            <a:r>
              <a:rPr lang="en-US" altLang="ko-KR" sz="3200" dirty="0"/>
              <a:t>} </a:t>
            </a:r>
            <a:r>
              <a:rPr lang="en-US" altLang="ko-KR" sz="3200" dirty="0">
                <a:solidFill>
                  <a:srgbClr val="FF0000"/>
                </a:solidFill>
              </a:rPr>
              <a:t>else </a:t>
            </a:r>
            <a:r>
              <a:rPr lang="en-US" altLang="ko-KR" sz="3200" dirty="0"/>
              <a:t>{   </a:t>
            </a:r>
            <a:r>
              <a:rPr lang="ko-KR" altLang="en-US" sz="3200" dirty="0" err="1"/>
              <a:t>실행문</a:t>
            </a:r>
            <a:r>
              <a:rPr lang="ko-KR" altLang="en-US" sz="3200" dirty="0"/>
              <a:t>  </a:t>
            </a:r>
            <a:r>
              <a:rPr lang="en-US" altLang="ko-KR" sz="3200" dirty="0"/>
              <a:t>}</a:t>
            </a:r>
          </a:p>
          <a:p>
            <a:r>
              <a:rPr lang="en-US" altLang="ko-KR" sz="3200" dirty="0"/>
              <a:t>If(~~~){~~~}</a:t>
            </a:r>
          </a:p>
          <a:p>
            <a:r>
              <a:rPr lang="en-US" altLang="ko-KR" sz="3200" dirty="0"/>
              <a:t>Else{~~}</a:t>
            </a:r>
            <a:endParaRPr lang="ko-KR" alt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82C86D-B28A-4BB7-89D0-BB7D97506EBC}"/>
              </a:ext>
            </a:extLst>
          </p:cNvPr>
          <p:cNvSpPr txBox="1"/>
          <p:nvPr/>
        </p:nvSpPr>
        <p:spPr>
          <a:xfrm>
            <a:off x="466662" y="533400"/>
            <a:ext cx="100584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</a:rPr>
              <a:t>if (</a:t>
            </a:r>
            <a:r>
              <a:rPr lang="ko-KR" altLang="en-US" sz="3200" dirty="0" err="1">
                <a:solidFill>
                  <a:srgbClr val="FF0000"/>
                </a:solidFill>
              </a:rPr>
              <a:t>조건문</a:t>
            </a:r>
            <a:r>
              <a:rPr lang="en-US" altLang="ko-KR" sz="3200" dirty="0">
                <a:solidFill>
                  <a:srgbClr val="FF0000"/>
                </a:solidFill>
              </a:rPr>
              <a:t>) </a:t>
            </a:r>
            <a:r>
              <a:rPr lang="en-US" altLang="ko-KR" sz="3200" dirty="0"/>
              <a:t>{     </a:t>
            </a:r>
            <a:r>
              <a:rPr lang="ko-KR" altLang="en-US" sz="3200" dirty="0" err="1"/>
              <a:t>실행문</a:t>
            </a:r>
            <a:r>
              <a:rPr lang="en-US" altLang="ko-KR" sz="3200" dirty="0"/>
              <a:t>} </a:t>
            </a:r>
            <a:r>
              <a:rPr lang="en-US" altLang="ko-KR" sz="3200" dirty="0">
                <a:solidFill>
                  <a:srgbClr val="FF0000"/>
                </a:solidFill>
              </a:rPr>
              <a:t>else </a:t>
            </a:r>
            <a:r>
              <a:rPr lang="en-US" altLang="ko-KR" sz="3200" dirty="0"/>
              <a:t>{   </a:t>
            </a:r>
            <a:r>
              <a:rPr lang="ko-KR" altLang="en-US" sz="3200" dirty="0" err="1"/>
              <a:t>실행문</a:t>
            </a:r>
            <a:r>
              <a:rPr lang="ko-KR" altLang="en-US" sz="3200" dirty="0"/>
              <a:t>  </a:t>
            </a:r>
            <a:r>
              <a:rPr lang="en-US" altLang="ko-KR" sz="3200" dirty="0"/>
              <a:t>}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84E61E-2D38-43D4-998C-380F143CAD1E}"/>
              </a:ext>
            </a:extLst>
          </p:cNvPr>
          <p:cNvSpPr txBox="1"/>
          <p:nvPr/>
        </p:nvSpPr>
        <p:spPr>
          <a:xfrm>
            <a:off x="466662" y="1202643"/>
            <a:ext cx="100584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</a:rPr>
              <a:t>if (</a:t>
            </a:r>
            <a:r>
              <a:rPr lang="ko-KR" altLang="en-US" sz="3200" dirty="0" err="1">
                <a:solidFill>
                  <a:srgbClr val="FF0000"/>
                </a:solidFill>
              </a:rPr>
              <a:t>조건문</a:t>
            </a:r>
            <a:r>
              <a:rPr lang="en-US" altLang="ko-KR" sz="3200" dirty="0">
                <a:solidFill>
                  <a:srgbClr val="FF0000"/>
                </a:solidFill>
              </a:rPr>
              <a:t>) </a:t>
            </a:r>
            <a:r>
              <a:rPr lang="en-US" altLang="ko-KR" sz="3200" dirty="0"/>
              <a:t>{     </a:t>
            </a:r>
            <a:r>
              <a:rPr lang="ko-KR" altLang="en-US" sz="3200" dirty="0" err="1"/>
              <a:t>실행문</a:t>
            </a:r>
            <a:endParaRPr lang="en-US" altLang="ko-KR" sz="3200" dirty="0"/>
          </a:p>
          <a:p>
            <a:r>
              <a:rPr lang="ko-KR" altLang="en-US" sz="3200" dirty="0"/>
              <a:t> </a:t>
            </a:r>
            <a:r>
              <a:rPr lang="en-US" altLang="ko-KR" sz="3200" dirty="0"/>
              <a:t>} </a:t>
            </a:r>
            <a:r>
              <a:rPr lang="en-US" altLang="ko-KR" sz="3200" dirty="0">
                <a:solidFill>
                  <a:srgbClr val="FF0000"/>
                </a:solidFill>
              </a:rPr>
              <a:t>else if(</a:t>
            </a:r>
            <a:r>
              <a:rPr lang="ko-KR" altLang="en-US" sz="3200" dirty="0" err="1">
                <a:solidFill>
                  <a:srgbClr val="FF0000"/>
                </a:solidFill>
              </a:rPr>
              <a:t>조건문</a:t>
            </a:r>
            <a:r>
              <a:rPr lang="en-US" altLang="ko-KR" sz="3200" dirty="0">
                <a:solidFill>
                  <a:srgbClr val="FF0000"/>
                </a:solidFill>
              </a:rPr>
              <a:t>)</a:t>
            </a:r>
            <a:r>
              <a:rPr lang="en-US" altLang="ko-KR" sz="3200" dirty="0"/>
              <a:t>{   </a:t>
            </a:r>
            <a:r>
              <a:rPr lang="ko-KR" altLang="en-US" sz="3200" dirty="0" err="1"/>
              <a:t>실행문</a:t>
            </a:r>
            <a:r>
              <a:rPr lang="ko-KR" altLang="en-US" sz="3200" dirty="0"/>
              <a:t>  </a:t>
            </a:r>
            <a:endParaRPr lang="en-US" altLang="ko-KR" sz="3200" dirty="0"/>
          </a:p>
          <a:p>
            <a:r>
              <a:rPr lang="en-US" altLang="ko-KR" sz="3200" dirty="0"/>
              <a:t>}</a:t>
            </a:r>
            <a:r>
              <a:rPr lang="en-US" altLang="ko-KR" sz="3200" dirty="0">
                <a:solidFill>
                  <a:srgbClr val="FF0000"/>
                </a:solidFill>
              </a:rPr>
              <a:t>else</a:t>
            </a:r>
            <a:r>
              <a:rPr lang="en-US" altLang="ko-KR" sz="3200" dirty="0"/>
              <a:t>{</a:t>
            </a:r>
            <a:r>
              <a:rPr lang="ko-KR" altLang="en-US" sz="3200" dirty="0" err="1"/>
              <a:t>실행문</a:t>
            </a:r>
            <a:r>
              <a:rPr lang="en-US" altLang="ko-KR" sz="3200" dirty="0"/>
              <a:t>}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FCFB8C-ED54-41B9-AB50-1B9D92F1C05C}"/>
              </a:ext>
            </a:extLst>
          </p:cNvPr>
          <p:cNvSpPr txBox="1"/>
          <p:nvPr/>
        </p:nvSpPr>
        <p:spPr>
          <a:xfrm>
            <a:off x="466662" y="3256717"/>
            <a:ext cx="10058400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</a:rPr>
              <a:t>if (</a:t>
            </a:r>
            <a:r>
              <a:rPr lang="ko-KR" altLang="en-US" sz="3200" dirty="0" err="1">
                <a:solidFill>
                  <a:srgbClr val="FF0000"/>
                </a:solidFill>
              </a:rPr>
              <a:t>조건문</a:t>
            </a:r>
            <a:r>
              <a:rPr lang="en-US" altLang="ko-KR" sz="3200" dirty="0">
                <a:solidFill>
                  <a:srgbClr val="FF0000"/>
                </a:solidFill>
              </a:rPr>
              <a:t>) </a:t>
            </a:r>
            <a:r>
              <a:rPr lang="en-US" altLang="ko-KR" sz="3200" dirty="0"/>
              <a:t>{ </a:t>
            </a:r>
          </a:p>
          <a:p>
            <a:r>
              <a:rPr lang="en-US" altLang="ko-KR" sz="3200" dirty="0">
                <a:solidFill>
                  <a:srgbClr val="00B0F0"/>
                </a:solidFill>
              </a:rPr>
              <a:t>if (</a:t>
            </a:r>
            <a:r>
              <a:rPr lang="ko-KR" altLang="en-US" sz="3200" dirty="0" err="1">
                <a:solidFill>
                  <a:srgbClr val="00B0F0"/>
                </a:solidFill>
              </a:rPr>
              <a:t>조건문</a:t>
            </a:r>
            <a:r>
              <a:rPr lang="en-US" altLang="ko-KR" sz="3200" dirty="0">
                <a:solidFill>
                  <a:srgbClr val="00B0F0"/>
                </a:solidFill>
              </a:rPr>
              <a:t>) </a:t>
            </a:r>
            <a:r>
              <a:rPr lang="en-US" altLang="ko-KR" sz="3200" dirty="0"/>
              <a:t>{     </a:t>
            </a:r>
            <a:r>
              <a:rPr lang="ko-KR" altLang="en-US" sz="3200" dirty="0" err="1"/>
              <a:t>실행문</a:t>
            </a:r>
            <a:endParaRPr lang="en-US" altLang="ko-KR" sz="3200" dirty="0"/>
          </a:p>
          <a:p>
            <a:r>
              <a:rPr lang="ko-KR" altLang="en-US" sz="3200" dirty="0"/>
              <a:t> </a:t>
            </a:r>
            <a:r>
              <a:rPr lang="en-US" altLang="ko-KR" sz="3200" dirty="0"/>
              <a:t>} </a:t>
            </a:r>
            <a:r>
              <a:rPr lang="en-US" altLang="ko-KR" sz="3200" dirty="0">
                <a:solidFill>
                  <a:srgbClr val="00B0F0"/>
                </a:solidFill>
              </a:rPr>
              <a:t>else if</a:t>
            </a:r>
            <a:r>
              <a:rPr lang="en-US" altLang="ko-KR" sz="3200" dirty="0"/>
              <a:t>{   </a:t>
            </a:r>
            <a:r>
              <a:rPr lang="ko-KR" altLang="en-US" sz="3200" dirty="0" err="1"/>
              <a:t>실행문</a:t>
            </a:r>
            <a:r>
              <a:rPr lang="ko-KR" altLang="en-US" sz="3200" dirty="0"/>
              <a:t>  </a:t>
            </a:r>
            <a:endParaRPr lang="en-US" altLang="ko-KR" sz="3200" dirty="0"/>
          </a:p>
          <a:p>
            <a:r>
              <a:rPr lang="en-US" altLang="ko-KR" sz="3200" dirty="0"/>
              <a:t>}</a:t>
            </a:r>
            <a:r>
              <a:rPr lang="en-US" altLang="ko-KR" sz="3200" dirty="0">
                <a:solidFill>
                  <a:srgbClr val="00B0F0"/>
                </a:solidFill>
              </a:rPr>
              <a:t>else</a:t>
            </a:r>
            <a:r>
              <a:rPr lang="en-US" altLang="ko-KR" sz="3200" dirty="0"/>
              <a:t>{</a:t>
            </a:r>
            <a:r>
              <a:rPr lang="ko-KR" altLang="en-US" sz="3200" dirty="0" err="1"/>
              <a:t>실행문</a:t>
            </a:r>
            <a:r>
              <a:rPr lang="ko-KR" altLang="en-US" sz="3200" dirty="0"/>
              <a:t> </a:t>
            </a:r>
            <a:endParaRPr lang="en-US" altLang="ko-KR" sz="3200" dirty="0"/>
          </a:p>
          <a:p>
            <a:r>
              <a:rPr lang="ko-KR" altLang="en-US" sz="3200" dirty="0"/>
              <a:t> </a:t>
            </a:r>
            <a:r>
              <a:rPr lang="en-US" altLang="ko-KR" sz="3200" dirty="0"/>
              <a:t>}</a:t>
            </a:r>
            <a:r>
              <a:rPr lang="en-US" altLang="ko-KR" sz="3200" dirty="0">
                <a:solidFill>
                  <a:srgbClr val="FF0000"/>
                </a:solidFill>
              </a:rPr>
              <a:t>else</a:t>
            </a:r>
            <a:r>
              <a:rPr lang="en-US" altLang="ko-KR" sz="3200" dirty="0"/>
              <a:t>{</a:t>
            </a:r>
            <a:r>
              <a:rPr lang="ko-KR" altLang="en-US" sz="3200" dirty="0" err="1"/>
              <a:t>실행문</a:t>
            </a:r>
            <a:r>
              <a:rPr lang="en-US" altLang="ko-KR" sz="3200" dirty="0"/>
              <a:t>}</a:t>
            </a:r>
          </a:p>
          <a:p>
            <a:r>
              <a:rPr lang="en-US" altLang="ko-KR" sz="3200" dirty="0"/>
              <a:t>//</a:t>
            </a:r>
            <a:r>
              <a:rPr lang="ko-KR" altLang="en-US" sz="3200" dirty="0"/>
              <a:t>중첩 </a:t>
            </a:r>
            <a:r>
              <a:rPr lang="ko-KR" altLang="en-US" sz="3200" dirty="0" err="1"/>
              <a:t>조건문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85321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12192000 w 12192000"/>
              <a:gd name="connsiteY1" fmla="*/ 6858000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27762" y="540766"/>
            <a:ext cx="11860568" cy="15875"/>
          </a:xfrm>
          <a:custGeom>
            <a:avLst/>
            <a:gdLst>
              <a:gd name="connsiteX0" fmla="*/ 6350 w 11860568"/>
              <a:gd name="connsiteY0" fmla="*/ 6350 h 15875"/>
              <a:gd name="connsiteX1" fmla="*/ 11854218 w 11860568"/>
              <a:gd name="connsiteY1" fmla="*/ 6350 h 15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860568" h="15875">
                <a:moveTo>
                  <a:pt x="6350" y="6350"/>
                </a:moveTo>
                <a:lnTo>
                  <a:pt x="11854218" y="6350"/>
                </a:lnTo>
              </a:path>
            </a:pathLst>
          </a:custGeom>
          <a:ln w="12700">
            <a:solidFill>
              <a:srgbClr val="7F6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27762" y="540766"/>
            <a:ext cx="11860568" cy="15875"/>
          </a:xfrm>
          <a:custGeom>
            <a:avLst/>
            <a:gdLst>
              <a:gd name="connsiteX0" fmla="*/ 6350 w 11860568"/>
              <a:gd name="connsiteY0" fmla="*/ 6350 h 15875"/>
              <a:gd name="connsiteX1" fmla="*/ 11854218 w 11860568"/>
              <a:gd name="connsiteY1" fmla="*/ 6350 h 15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860568" h="15875">
                <a:moveTo>
                  <a:pt x="6350" y="6350"/>
                </a:moveTo>
                <a:lnTo>
                  <a:pt x="11854218" y="6350"/>
                </a:lnTo>
              </a:path>
            </a:pathLst>
          </a:custGeom>
          <a:ln w="12700">
            <a:solidFill>
              <a:srgbClr val="7F6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455403"/>
              </p:ext>
            </p:extLst>
          </p:nvPr>
        </p:nvGraphicFramePr>
        <p:xfrm>
          <a:off x="1548390" y="2562648"/>
          <a:ext cx="9095218" cy="3711007"/>
        </p:xfrm>
        <a:graphic>
          <a:graphicData uri="http://schemas.openxmlformats.org/drawingml/2006/table">
            <a:tbl>
              <a:tblPr/>
              <a:tblGrid>
                <a:gridCol w="2223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2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4" b="1" dirty="0">
                          <a:solidFill>
                            <a:srgbClr val="000000"/>
                          </a:solidFill>
                          <a:latin typeface="맑은 고딕" pitchFamily="18" charset="0"/>
                          <a:cs typeface="맑은 고딕" pitchFamily="18" charset="0"/>
                        </a:rPr>
                        <a:t>비교연산자</a:t>
                      </a:r>
                      <a:endParaRPr lang="zh-CN" altLang="en-US" sz="2004" b="1" dirty="0">
                        <a:solidFill>
                          <a:srgbClr val="000000"/>
                        </a:solidFill>
                        <a:latin typeface="맑은 고딕" pitchFamily="18" charset="0"/>
                        <a:cs typeface="맑은 고딕" pitchFamily="18" charset="0"/>
                      </a:endParaRPr>
                    </a:p>
                  </a:txBody>
                  <a:tcPr>
                    <a:lnL w="0" cmpd="sng">
                      <a:solidFill>
                        <a:srgbClr val="CDCDCD"/>
                      </a:solidFill>
                      <a:prstDash val="solid"/>
                    </a:lnL>
                    <a:lnR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mpd="sng">
                      <a:solidFill>
                        <a:srgbClr val="CDCDCD"/>
                      </a:solidFill>
                      <a:prstDash val="solid"/>
                    </a:lnT>
                    <a:lnB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4" b="1" dirty="0">
                          <a:solidFill>
                            <a:srgbClr val="000000"/>
                          </a:solidFill>
                          <a:latin typeface="맑은 고딕" pitchFamily="18" charset="0"/>
                          <a:cs typeface="맑은 고딕" pitchFamily="18" charset="0"/>
                        </a:rPr>
                        <a:t>비교상태</a:t>
                      </a:r>
                      <a:endParaRPr lang="zh-CN" altLang="en-US" sz="2004" b="1" dirty="0">
                        <a:solidFill>
                          <a:srgbClr val="000000"/>
                        </a:solidFill>
                        <a:latin typeface="맑은 고딕" pitchFamily="18" charset="0"/>
                        <a:cs typeface="맑은 고딕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4" b="1" dirty="0">
                          <a:solidFill>
                            <a:srgbClr val="000000"/>
                          </a:solidFill>
                          <a:latin typeface="맑은 고딕" pitchFamily="18" charset="0"/>
                          <a:cs typeface="맑은 고딕" pitchFamily="18" charset="0"/>
                        </a:rPr>
                        <a:t>설명</a:t>
                      </a:r>
                      <a:endParaRPr lang="zh-CN" altLang="en-US" sz="2004" b="1" dirty="0">
                        <a:solidFill>
                          <a:srgbClr val="000000"/>
                        </a:solidFill>
                        <a:latin typeface="맑은 고딕" pitchFamily="18" charset="0"/>
                        <a:cs typeface="맑은 고딕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mpd="sng">
                      <a:solidFill>
                        <a:srgbClr val="CDCDCD"/>
                      </a:solidFill>
                      <a:prstDash val="solid"/>
                    </a:lnR>
                    <a:lnT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95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x&lt;y</a:t>
                      </a:r>
                      <a:endParaRPr lang="zh-CN" altLang="en-US" sz="1895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95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~</a:t>
                      </a:r>
                      <a:r>
                        <a:rPr lang="en-US" altLang="zh-CN" sz="1895" dirty="0">
                          <a:solidFill>
                            <a:srgbClr val="000000"/>
                          </a:solidFill>
                          <a:latin typeface="맑은 고딕" pitchFamily="18" charset="0"/>
                          <a:cs typeface="맑은 고딕" pitchFamily="18" charset="0"/>
                        </a:rPr>
                        <a:t>보다작음</a:t>
                      </a:r>
                      <a:endParaRPr lang="zh-CN" altLang="en-US" sz="1895" dirty="0">
                        <a:solidFill>
                          <a:srgbClr val="000000"/>
                        </a:solidFill>
                        <a:latin typeface="맑은 고딕" pitchFamily="18" charset="0"/>
                        <a:cs typeface="맑은 고딕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95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x</a:t>
                      </a:r>
                      <a:r>
                        <a:rPr lang="en-US" altLang="zh-CN" sz="1895" dirty="0">
                          <a:solidFill>
                            <a:srgbClr val="000000"/>
                          </a:solidFill>
                          <a:latin typeface="맑은 고딕" pitchFamily="18" charset="0"/>
                          <a:cs typeface="맑은 고딕" pitchFamily="18" charset="0"/>
                        </a:rPr>
                        <a:t>과</a:t>
                      </a:r>
                      <a:r>
                        <a:rPr lang="en-US" altLang="zh-CN" sz="1895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y</a:t>
                      </a:r>
                      <a:r>
                        <a:rPr lang="en-US" altLang="zh-CN" sz="1895" dirty="0">
                          <a:solidFill>
                            <a:srgbClr val="000000"/>
                          </a:solidFill>
                          <a:latin typeface="맑은 고딕" pitchFamily="18" charset="0"/>
                          <a:cs typeface="맑은 고딕" pitchFamily="18" charset="0"/>
                        </a:rPr>
                        <a:t>보다작은지검사</a:t>
                      </a:r>
                      <a:endParaRPr lang="zh-CN" altLang="en-US" sz="1895" dirty="0">
                        <a:solidFill>
                          <a:srgbClr val="000000"/>
                        </a:solidFill>
                        <a:latin typeface="맑은 고딕" pitchFamily="18" charset="0"/>
                        <a:cs typeface="맑은 고딕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95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x&gt;y</a:t>
                      </a:r>
                      <a:endParaRPr lang="zh-CN" altLang="en-US" sz="1895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95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~</a:t>
                      </a:r>
                      <a:r>
                        <a:rPr lang="en-US" altLang="zh-CN" sz="1895" dirty="0">
                          <a:solidFill>
                            <a:srgbClr val="000000"/>
                          </a:solidFill>
                          <a:latin typeface="맑은 고딕" pitchFamily="18" charset="0"/>
                          <a:cs typeface="맑은 고딕" pitchFamily="18" charset="0"/>
                        </a:rPr>
                        <a:t>보다큼</a:t>
                      </a:r>
                      <a:endParaRPr lang="zh-CN" altLang="en-US" sz="1895" dirty="0">
                        <a:solidFill>
                          <a:srgbClr val="000000"/>
                        </a:solidFill>
                        <a:latin typeface="맑은 고딕" pitchFamily="18" charset="0"/>
                        <a:cs typeface="맑은 고딕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95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x</a:t>
                      </a:r>
                      <a:r>
                        <a:rPr lang="en-US" altLang="zh-CN" sz="1895" dirty="0">
                          <a:solidFill>
                            <a:srgbClr val="000000"/>
                          </a:solidFill>
                          <a:latin typeface="맑은 고딕" pitchFamily="18" charset="0"/>
                          <a:cs typeface="맑은 고딕" pitchFamily="18" charset="0"/>
                        </a:rPr>
                        <a:t>과</a:t>
                      </a:r>
                      <a:r>
                        <a:rPr lang="en-US" altLang="zh-CN" sz="1895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y</a:t>
                      </a:r>
                      <a:r>
                        <a:rPr lang="en-US" altLang="zh-CN" sz="1895" dirty="0">
                          <a:solidFill>
                            <a:srgbClr val="000000"/>
                          </a:solidFill>
                          <a:latin typeface="맑은 고딕" pitchFamily="18" charset="0"/>
                          <a:cs typeface="맑은 고딕" pitchFamily="18" charset="0"/>
                        </a:rPr>
                        <a:t>보다큰지검사</a:t>
                      </a:r>
                      <a:endParaRPr lang="zh-CN" altLang="en-US" sz="1895" dirty="0">
                        <a:solidFill>
                          <a:srgbClr val="000000"/>
                        </a:solidFill>
                        <a:latin typeface="맑은 고딕" pitchFamily="18" charset="0"/>
                        <a:cs typeface="맑은 고딕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95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alibri" pitchFamily="18" charset="0"/>
                          <a:cs typeface="Calibri" pitchFamily="18" charset="0"/>
                        </a:rPr>
                        <a:t>x==y</a:t>
                      </a:r>
                      <a:endParaRPr lang="zh-CN" altLang="en-US" sz="1895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95" dirty="0">
                          <a:solidFill>
                            <a:srgbClr val="000000"/>
                          </a:solidFill>
                          <a:latin typeface="맑은 고딕" pitchFamily="18" charset="0"/>
                          <a:cs typeface="맑은 고딕" pitchFamily="18" charset="0"/>
                        </a:rPr>
                        <a:t>같음</a:t>
                      </a:r>
                      <a:endParaRPr lang="zh-CN" altLang="en-US" sz="1895" dirty="0">
                        <a:solidFill>
                          <a:srgbClr val="000000"/>
                        </a:solidFill>
                        <a:latin typeface="맑은 고딕" pitchFamily="18" charset="0"/>
                        <a:cs typeface="맑은 고딕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CN" sz="1895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x</a:t>
                      </a:r>
                      <a:r>
                        <a:rPr lang="en-US" altLang="zh-CN" sz="1895" dirty="0">
                          <a:solidFill>
                            <a:srgbClr val="000000"/>
                          </a:solidFill>
                          <a:latin typeface="맑은 고딕" pitchFamily="18" charset="0"/>
                          <a:cs typeface="맑은 고딕" pitchFamily="18" charset="0"/>
                        </a:rPr>
                        <a:t>와</a:t>
                      </a:r>
                      <a:r>
                        <a:rPr lang="en-US" altLang="zh-CN" sz="1895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y</a:t>
                      </a:r>
                      <a:r>
                        <a:rPr lang="en-US" altLang="zh-CN" sz="1895" dirty="0">
                          <a:solidFill>
                            <a:srgbClr val="000000"/>
                          </a:solidFill>
                          <a:latin typeface="맑은 고딕" pitchFamily="18" charset="0"/>
                          <a:cs typeface="맑은 고딕" pitchFamily="18" charset="0"/>
                        </a:rPr>
                        <a:t>과같은지검사</a:t>
                      </a:r>
                      <a:endParaRPr lang="zh-CN" altLang="en-US" sz="1895" dirty="0">
                        <a:solidFill>
                          <a:srgbClr val="000000"/>
                        </a:solidFill>
                        <a:latin typeface="맑은 고딕" pitchFamily="18" charset="0"/>
                        <a:cs typeface="맑은 고딕" pitchFamily="18" charset="0"/>
                      </a:endParaRPr>
                    </a:p>
                    <a:p>
                      <a:pPr algn="l"/>
                      <a:r>
                        <a:rPr lang="en-US" altLang="zh-CN" sz="1895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(</a:t>
                      </a:r>
                      <a:r>
                        <a:rPr lang="en-US" altLang="zh-CN" sz="1895" dirty="0">
                          <a:solidFill>
                            <a:srgbClr val="000000"/>
                          </a:solidFill>
                          <a:latin typeface="맑은 고딕" pitchFamily="18" charset="0"/>
                          <a:cs typeface="맑은 고딕" pitchFamily="18" charset="0"/>
                        </a:rPr>
                        <a:t>값과메모리주소</a:t>
                      </a:r>
                      <a:r>
                        <a:rPr lang="en-US" altLang="zh-CN" sz="1895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)</a:t>
                      </a:r>
                      <a:endParaRPr lang="zh-CN" altLang="en-US" sz="1895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95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xisy</a:t>
                      </a:r>
                      <a:endParaRPr lang="zh-CN" altLang="en-US" sz="1895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95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alibri" pitchFamily="18" charset="0"/>
                          <a:cs typeface="Calibri" pitchFamily="18" charset="0"/>
                        </a:rPr>
                        <a:t>x!=y</a:t>
                      </a:r>
                      <a:endParaRPr lang="zh-CN" altLang="en-US" sz="1895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CN" sz="1895" dirty="0">
                          <a:solidFill>
                            <a:srgbClr val="000000"/>
                          </a:solidFill>
                          <a:latin typeface="맑은 고딕" pitchFamily="18" charset="0"/>
                          <a:cs typeface="맑은 고딕" pitchFamily="18" charset="0"/>
                        </a:rPr>
                        <a:t>같지않음</a:t>
                      </a:r>
                      <a:endParaRPr lang="zh-CN" altLang="en-US" sz="1895" dirty="0">
                        <a:solidFill>
                          <a:srgbClr val="000000"/>
                        </a:solidFill>
                        <a:latin typeface="맑은 고딕" pitchFamily="18" charset="0"/>
                        <a:cs typeface="맑은 고딕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CN" sz="1895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x</a:t>
                      </a:r>
                      <a:r>
                        <a:rPr lang="en-US" altLang="zh-CN" sz="1895" dirty="0">
                          <a:solidFill>
                            <a:srgbClr val="000000"/>
                          </a:solidFill>
                          <a:latin typeface="맑은 고딕" pitchFamily="18" charset="0"/>
                          <a:cs typeface="맑은 고딕" pitchFamily="18" charset="0"/>
                        </a:rPr>
                        <a:t>와</a:t>
                      </a:r>
                      <a:r>
                        <a:rPr lang="en-US" altLang="zh-CN" sz="1895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y</a:t>
                      </a:r>
                      <a:r>
                        <a:rPr lang="en-US" altLang="zh-CN" sz="1895" dirty="0">
                          <a:solidFill>
                            <a:srgbClr val="000000"/>
                          </a:solidFill>
                          <a:latin typeface="맑은 고딕" pitchFamily="18" charset="0"/>
                          <a:cs typeface="맑은 고딕" pitchFamily="18" charset="0"/>
                        </a:rPr>
                        <a:t>과다른지검사</a:t>
                      </a:r>
                      <a:endParaRPr lang="zh-CN" altLang="en-US" sz="1895" dirty="0">
                        <a:solidFill>
                          <a:srgbClr val="000000"/>
                        </a:solidFill>
                        <a:latin typeface="맑은 고딕" pitchFamily="18" charset="0"/>
                        <a:cs typeface="맑은 고딕" pitchFamily="18" charset="0"/>
                      </a:endParaRPr>
                    </a:p>
                    <a:p>
                      <a:pPr algn="l"/>
                      <a:r>
                        <a:rPr lang="en-US" altLang="zh-CN" sz="1895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(</a:t>
                      </a:r>
                      <a:r>
                        <a:rPr lang="en-US" altLang="zh-CN" sz="1895" dirty="0">
                          <a:solidFill>
                            <a:srgbClr val="000000"/>
                          </a:solidFill>
                          <a:latin typeface="맑은 고딕" pitchFamily="18" charset="0"/>
                          <a:cs typeface="맑은 고딕" pitchFamily="18" charset="0"/>
                        </a:rPr>
                        <a:t>값과메모리주소</a:t>
                      </a:r>
                      <a:r>
                        <a:rPr lang="en-US" altLang="zh-CN" sz="1895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)</a:t>
                      </a:r>
                      <a:endParaRPr lang="zh-CN" altLang="en-US" sz="1895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95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xisnoty</a:t>
                      </a:r>
                      <a:endParaRPr lang="zh-CN" altLang="en-US" sz="1895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95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x&gt;=y</a:t>
                      </a:r>
                      <a:endParaRPr lang="zh-CN" altLang="en-US" sz="1895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95" dirty="0">
                          <a:solidFill>
                            <a:srgbClr val="000000"/>
                          </a:solidFill>
                          <a:latin typeface="맑은 고딕" pitchFamily="18" charset="0"/>
                          <a:cs typeface="맑은 고딕" pitchFamily="18" charset="0"/>
                        </a:rPr>
                        <a:t>크거나같음</a:t>
                      </a:r>
                      <a:endParaRPr lang="zh-CN" altLang="en-US" sz="1895" dirty="0">
                        <a:solidFill>
                          <a:srgbClr val="000000"/>
                        </a:solidFill>
                        <a:latin typeface="맑은 고딕" pitchFamily="18" charset="0"/>
                        <a:cs typeface="맑은 고딕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95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x</a:t>
                      </a:r>
                      <a:r>
                        <a:rPr lang="en-US" altLang="zh-CN" sz="1895" dirty="0">
                          <a:solidFill>
                            <a:srgbClr val="000000"/>
                          </a:solidFill>
                          <a:latin typeface="맑은 고딕" pitchFamily="18" charset="0"/>
                          <a:cs typeface="맑은 고딕" pitchFamily="18" charset="0"/>
                        </a:rPr>
                        <a:t>과</a:t>
                      </a:r>
                      <a:r>
                        <a:rPr lang="en-US" altLang="zh-CN" sz="1895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y</a:t>
                      </a:r>
                      <a:r>
                        <a:rPr lang="en-US" altLang="zh-CN" sz="1895" dirty="0">
                          <a:solidFill>
                            <a:srgbClr val="000000"/>
                          </a:solidFill>
                          <a:latin typeface="맑은 고딕" pitchFamily="18" charset="0"/>
                          <a:cs typeface="맑은 고딕" pitchFamily="18" charset="0"/>
                        </a:rPr>
                        <a:t>보다이상인지검사</a:t>
                      </a:r>
                      <a:endParaRPr lang="zh-CN" altLang="en-US" sz="1895" dirty="0">
                        <a:solidFill>
                          <a:srgbClr val="000000"/>
                        </a:solidFill>
                        <a:latin typeface="맑은 고딕" pitchFamily="18" charset="0"/>
                        <a:cs typeface="맑은 고딕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9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95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x&lt;=y</a:t>
                      </a:r>
                      <a:endParaRPr lang="zh-CN" altLang="en-US" sz="1895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mpd="sng">
                      <a:solidFill>
                        <a:srgbClr val="CDCDC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95" dirty="0">
                          <a:solidFill>
                            <a:srgbClr val="000000"/>
                          </a:solidFill>
                          <a:latin typeface="맑은 고딕" pitchFamily="18" charset="0"/>
                          <a:cs typeface="맑은 고딕" pitchFamily="18" charset="0"/>
                        </a:rPr>
                        <a:t>작거나같음</a:t>
                      </a:r>
                      <a:endParaRPr lang="zh-CN" altLang="en-US" sz="1895" dirty="0">
                        <a:solidFill>
                          <a:srgbClr val="000000"/>
                        </a:solidFill>
                        <a:latin typeface="맑은 고딕" pitchFamily="18" charset="0"/>
                        <a:cs typeface="맑은 고딕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95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x</a:t>
                      </a:r>
                      <a:r>
                        <a:rPr lang="en-US" altLang="zh-CN" sz="1895" dirty="0">
                          <a:solidFill>
                            <a:srgbClr val="000000"/>
                          </a:solidFill>
                          <a:latin typeface="맑은 고딕" pitchFamily="18" charset="0"/>
                          <a:cs typeface="맑은 고딕" pitchFamily="18" charset="0"/>
                        </a:rPr>
                        <a:t>과</a:t>
                      </a:r>
                      <a:r>
                        <a:rPr lang="en-US" altLang="zh-CN" sz="1895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y</a:t>
                      </a:r>
                      <a:r>
                        <a:rPr lang="en-US" altLang="zh-CN" sz="1895" dirty="0">
                          <a:solidFill>
                            <a:srgbClr val="000000"/>
                          </a:solidFill>
                          <a:latin typeface="맑은 고딕" pitchFamily="18" charset="0"/>
                          <a:cs typeface="맑은 고딕" pitchFamily="18" charset="0"/>
                        </a:rPr>
                        <a:t>보다이하인지검사</a:t>
                      </a:r>
                      <a:endParaRPr lang="zh-CN" altLang="en-US" sz="1895" dirty="0">
                        <a:solidFill>
                          <a:srgbClr val="000000"/>
                        </a:solidFill>
                        <a:latin typeface="맑은 고딕" pitchFamily="18" charset="0"/>
                        <a:cs typeface="맑은 고딕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28600" y="685800"/>
            <a:ext cx="32639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800"/>
              </a:lnSpc>
              <a:tabLst/>
            </a:pPr>
            <a:r>
              <a:rPr lang="en-US" altLang="zh-CN" sz="3996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조건</a:t>
            </a:r>
            <a:r>
              <a:rPr lang="en-US" altLang="zh-CN" sz="39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6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판단</a:t>
            </a:r>
            <a:r>
              <a:rPr lang="en-US" altLang="zh-CN" sz="39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6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방법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28600" y="1498600"/>
            <a:ext cx="7023100" cy="977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/>
            </a:pPr>
            <a:r>
              <a:rPr lang="en-US" altLang="zh-CN" sz="2796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-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if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다음에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조건을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표기하여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참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또는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거짓을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판단함</a:t>
            </a:r>
          </a:p>
          <a:p>
            <a:pPr>
              <a:lnSpc>
                <a:spcPts val="4300"/>
              </a:lnSpc>
              <a:tabLst/>
            </a:pPr>
            <a:r>
              <a:rPr lang="en-US" altLang="zh-CN" sz="2796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-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참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/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거짓의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구분을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위해서는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비교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연산자를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활용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[C언어] 조건문 예제">
            <a:extLst>
              <a:ext uri="{FF2B5EF4-FFF2-40B4-BE49-F238E27FC236}">
                <a16:creationId xmlns:a16="http://schemas.microsoft.com/office/drawing/2014/main" id="{F3DA946A-0875-4E19-990D-31D5D8C69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62000"/>
            <a:ext cx="691515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31F0450-0F94-4E13-BDCE-F0C0B958B5F9}"/>
              </a:ext>
            </a:extLst>
          </p:cNvPr>
          <p:cNvSpPr/>
          <p:nvPr/>
        </p:nvSpPr>
        <p:spPr>
          <a:xfrm>
            <a:off x="1295400" y="2895600"/>
            <a:ext cx="5943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521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27762" y="540766"/>
            <a:ext cx="11860568" cy="15875"/>
          </a:xfrm>
          <a:custGeom>
            <a:avLst/>
            <a:gdLst>
              <a:gd name="connsiteX0" fmla="*/ 6350 w 11860568"/>
              <a:gd name="connsiteY0" fmla="*/ 6350 h 15875"/>
              <a:gd name="connsiteX1" fmla="*/ 11854218 w 11860568"/>
              <a:gd name="connsiteY1" fmla="*/ 6350 h 15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860568" h="15875">
                <a:moveTo>
                  <a:pt x="6350" y="6350"/>
                </a:moveTo>
                <a:lnTo>
                  <a:pt x="11854218" y="6350"/>
                </a:lnTo>
              </a:path>
            </a:pathLst>
          </a:custGeom>
          <a:ln w="12700">
            <a:solidFill>
              <a:srgbClr val="7F6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27762" y="540766"/>
            <a:ext cx="11860568" cy="15875"/>
          </a:xfrm>
          <a:custGeom>
            <a:avLst/>
            <a:gdLst>
              <a:gd name="connsiteX0" fmla="*/ 6350 w 11860568"/>
              <a:gd name="connsiteY0" fmla="*/ 6350 h 15875"/>
              <a:gd name="connsiteX1" fmla="*/ 11854218 w 11860568"/>
              <a:gd name="connsiteY1" fmla="*/ 6350 h 15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860568" h="15875">
                <a:moveTo>
                  <a:pt x="6350" y="6350"/>
                </a:moveTo>
                <a:lnTo>
                  <a:pt x="11854218" y="6350"/>
                </a:lnTo>
              </a:path>
            </a:pathLst>
          </a:custGeom>
          <a:ln w="12700">
            <a:solidFill>
              <a:srgbClr val="7F6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28600" y="685800"/>
            <a:ext cx="45085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800"/>
              </a:lnSpc>
              <a:tabLst/>
            </a:pPr>
            <a:r>
              <a:rPr lang="en-US" altLang="zh-CN" sz="3996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조건</a:t>
            </a:r>
            <a:r>
              <a:rPr lang="en-US" altLang="zh-CN" sz="39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6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판단</a:t>
            </a:r>
            <a:r>
              <a:rPr lang="en-US" altLang="zh-CN" sz="39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6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연습</a:t>
            </a:r>
            <a:r>
              <a:rPr lang="en-US" altLang="zh-CN" sz="39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6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(1/3)</a:t>
            </a:r>
          </a:p>
        </p:txBody>
      </p:sp>
      <p:sp>
        <p:nvSpPr>
          <p:cNvPr id="46" name="TextBox 1"/>
          <p:cNvSpPr txBox="1"/>
          <p:nvPr/>
        </p:nvSpPr>
        <p:spPr>
          <a:xfrm>
            <a:off x="3352800" y="2198089"/>
            <a:ext cx="3961021" cy="385490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/>
            </a:pPr>
            <a:r>
              <a:rPr lang="en-US" altLang="zh-CN" sz="2796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90</a:t>
            </a:r>
            <a:r>
              <a:rPr lang="ko-KR" altLang="en-US" sz="2796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점 이상은 </a:t>
            </a:r>
            <a:r>
              <a:rPr lang="en-US" altLang="ko-KR" sz="2796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‘A’ </a:t>
            </a:r>
          </a:p>
          <a:p>
            <a:pPr>
              <a:lnSpc>
                <a:spcPts val="3300"/>
              </a:lnSpc>
              <a:tabLst/>
            </a:pPr>
            <a:endParaRPr lang="en-US" altLang="ko-KR" sz="2796" b="1" dirty="0">
              <a:solidFill>
                <a:srgbClr val="000000"/>
              </a:solidFill>
              <a:latin typeface="맑은 고딕" pitchFamily="18" charset="0"/>
              <a:cs typeface="맑은 고딕" pitchFamily="18" charset="0"/>
            </a:endParaRPr>
          </a:p>
          <a:p>
            <a:pPr>
              <a:lnSpc>
                <a:spcPts val="3300"/>
              </a:lnSpc>
              <a:tabLst/>
            </a:pPr>
            <a:r>
              <a:rPr lang="en-US" altLang="ko-KR" sz="2796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80</a:t>
            </a:r>
            <a:r>
              <a:rPr lang="ko-KR" altLang="en-US" sz="2796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점 이상 </a:t>
            </a:r>
            <a:r>
              <a:rPr lang="en-US" altLang="ko-KR" sz="2796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90</a:t>
            </a:r>
            <a:r>
              <a:rPr lang="ko-KR" altLang="en-US" sz="2796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점 미만 </a:t>
            </a:r>
            <a:r>
              <a:rPr lang="en-US" altLang="ko-KR" sz="2796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‘B’</a:t>
            </a:r>
          </a:p>
          <a:p>
            <a:pPr>
              <a:lnSpc>
                <a:spcPts val="3300"/>
              </a:lnSpc>
              <a:tabLst/>
            </a:pPr>
            <a:r>
              <a:rPr lang="en-US" altLang="ko-KR" sz="2796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 </a:t>
            </a:r>
          </a:p>
          <a:p>
            <a:pPr>
              <a:lnSpc>
                <a:spcPts val="3300"/>
              </a:lnSpc>
              <a:tabLst/>
            </a:pPr>
            <a:r>
              <a:rPr lang="en-US" altLang="ko-KR" sz="2796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70</a:t>
            </a:r>
            <a:r>
              <a:rPr lang="ko-KR" altLang="en-US" sz="2796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점 이상 </a:t>
            </a:r>
            <a:r>
              <a:rPr lang="en-US" altLang="ko-KR" sz="2796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80</a:t>
            </a:r>
            <a:r>
              <a:rPr lang="ko-KR" altLang="en-US" sz="2796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점 미만 </a:t>
            </a:r>
            <a:r>
              <a:rPr lang="en-US" altLang="ko-KR" sz="2796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‘C’</a:t>
            </a:r>
          </a:p>
          <a:p>
            <a:pPr>
              <a:lnSpc>
                <a:spcPts val="3300"/>
              </a:lnSpc>
              <a:tabLst/>
            </a:pPr>
            <a:r>
              <a:rPr lang="en-US" altLang="ko-KR" sz="2796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 </a:t>
            </a:r>
          </a:p>
          <a:p>
            <a:pPr>
              <a:lnSpc>
                <a:spcPts val="3300"/>
              </a:lnSpc>
              <a:tabLst/>
            </a:pPr>
            <a:r>
              <a:rPr lang="en-US" altLang="ko-KR" sz="2796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60</a:t>
            </a:r>
            <a:r>
              <a:rPr lang="ko-KR" altLang="en-US" sz="2796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점 이상 </a:t>
            </a:r>
            <a:r>
              <a:rPr lang="en-US" altLang="ko-KR" sz="2796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70</a:t>
            </a:r>
            <a:r>
              <a:rPr lang="ko-KR" altLang="en-US" sz="2796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점 미만 </a:t>
            </a:r>
            <a:r>
              <a:rPr lang="en-US" altLang="ko-KR" sz="2796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‘D’</a:t>
            </a:r>
          </a:p>
          <a:p>
            <a:pPr>
              <a:lnSpc>
                <a:spcPts val="3300"/>
              </a:lnSpc>
              <a:tabLst/>
            </a:pPr>
            <a:r>
              <a:rPr lang="en-US" altLang="ko-KR" sz="2796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 </a:t>
            </a:r>
          </a:p>
          <a:p>
            <a:pPr>
              <a:lnSpc>
                <a:spcPts val="3300"/>
              </a:lnSpc>
              <a:tabLst/>
            </a:pPr>
            <a:r>
              <a:rPr lang="ko-KR" altLang="en-US" sz="2796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나머지</a:t>
            </a:r>
            <a:r>
              <a:rPr lang="en-US" altLang="ko-KR" sz="2796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(60</a:t>
            </a:r>
            <a:r>
              <a:rPr lang="ko-KR" altLang="en-US" sz="2796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점 미만</a:t>
            </a:r>
            <a:r>
              <a:rPr lang="en-US" altLang="ko-KR" sz="2796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)</a:t>
            </a:r>
            <a:r>
              <a:rPr lang="ko-KR" altLang="en-US" sz="2796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 </a:t>
            </a:r>
            <a:r>
              <a:rPr lang="en-US" altLang="ko-KR" sz="2796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‘F’</a:t>
            </a:r>
            <a:endParaRPr lang="en-US" altLang="zh-CN" sz="2796" b="1" dirty="0">
              <a:solidFill>
                <a:srgbClr val="000000"/>
              </a:solidFill>
              <a:latin typeface="맑은 고딕" pitchFamily="18" charset="0"/>
              <a:cs typeface="맑은 고딕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942D6C0-A5F2-4450-B2D1-E7410290FE79}"/>
              </a:ext>
            </a:extLst>
          </p:cNvPr>
          <p:cNvSpPr txBox="1"/>
          <p:nvPr/>
        </p:nvSpPr>
        <p:spPr>
          <a:xfrm>
            <a:off x="1219200" y="1295400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한명의</a:t>
            </a:r>
            <a:r>
              <a:rPr lang="ko-KR" altLang="en-US" sz="2400" b="1" dirty="0"/>
              <a:t> </a:t>
            </a:r>
            <a:r>
              <a:rPr lang="ko-KR" altLang="en-US" sz="2400" b="1" dirty="0">
                <a:highlight>
                  <a:srgbClr val="FFFF00"/>
                </a:highlight>
              </a:rPr>
              <a:t>학번</a:t>
            </a:r>
            <a:r>
              <a:rPr lang="ko-KR" altLang="en-US" sz="2400" b="1" dirty="0"/>
              <a:t>과 </a:t>
            </a:r>
            <a:r>
              <a:rPr lang="ko-KR" altLang="en-US" sz="2400" b="1" dirty="0">
                <a:highlight>
                  <a:srgbClr val="FFFF00"/>
                </a:highlight>
              </a:rPr>
              <a:t>점수</a:t>
            </a:r>
            <a:r>
              <a:rPr lang="ko-KR" altLang="en-US" sz="2400" b="1" dirty="0"/>
              <a:t>를 입력 받고 </a:t>
            </a:r>
            <a:r>
              <a:rPr lang="en-US" altLang="ko-KR" sz="2400" b="1" dirty="0"/>
              <a:t>“20202020</a:t>
            </a:r>
            <a:r>
              <a:rPr lang="ko-KR" altLang="en-US" sz="2400" b="1" dirty="0"/>
              <a:t>님의 학점은 </a:t>
            </a:r>
            <a:r>
              <a:rPr lang="en-US" altLang="ko-KR" sz="2400" b="1" dirty="0"/>
              <a:t>A </a:t>
            </a:r>
            <a:r>
              <a:rPr lang="ko-KR" altLang="en-US" sz="2400" b="1" dirty="0"/>
              <a:t>입니다</a:t>
            </a:r>
            <a:r>
              <a:rPr lang="en-US" altLang="ko-KR" sz="2400" b="1" dirty="0"/>
              <a:t>” </a:t>
            </a:r>
            <a:r>
              <a:rPr lang="ko-KR" altLang="en-US" sz="2400" b="1" dirty="0"/>
              <a:t>형식으로 출력하세요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graphicFrame>
        <p:nvGraphicFramePr>
          <p:cNvPr id="59" name="表格 4">
            <a:extLst>
              <a:ext uri="{FF2B5EF4-FFF2-40B4-BE49-F238E27FC236}">
                <a16:creationId xmlns:a16="http://schemas.microsoft.com/office/drawing/2014/main" id="{83D006CE-B8AE-40D3-8066-D39F20D82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799747"/>
              </p:ext>
            </p:extLst>
          </p:nvPr>
        </p:nvGraphicFramePr>
        <p:xfrm>
          <a:off x="8458200" y="1997157"/>
          <a:ext cx="2994482" cy="4762500"/>
        </p:xfrm>
        <a:graphic>
          <a:graphicData uri="http://schemas.openxmlformats.org/drawingml/2006/table">
            <a:tbl>
              <a:tblPr/>
              <a:tblGrid>
                <a:gridCol w="1567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7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08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4" b="1" dirty="0">
                          <a:solidFill>
                            <a:srgbClr val="000000"/>
                          </a:solidFill>
                          <a:latin typeface="맑은 고딕" pitchFamily="18" charset="0"/>
                          <a:cs typeface="맑은 고딕" pitchFamily="18" charset="0"/>
                        </a:rPr>
                        <a:t>score</a:t>
                      </a:r>
                      <a:endParaRPr lang="zh-CN" altLang="en-US" sz="2004" b="1" dirty="0">
                        <a:solidFill>
                          <a:srgbClr val="000000"/>
                        </a:solidFill>
                        <a:latin typeface="맑은 고딕" pitchFamily="18" charset="0"/>
                        <a:cs typeface="맑은 고딕" pitchFamily="18" charset="0"/>
                      </a:endParaRPr>
                    </a:p>
                  </a:txBody>
                  <a:tcPr>
                    <a:lnL w="0" cmpd="sng">
                      <a:solidFill>
                        <a:srgbClr val="000000"/>
                      </a:solidFill>
                      <a:prstDash val="soli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mpd="sng">
                      <a:solidFill>
                        <a:srgbClr val="000000"/>
                      </a:solidFill>
                      <a:prstDash val="soli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4" b="1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grade</a:t>
                      </a:r>
                      <a:endParaRPr lang="zh-CN" altLang="en-US" sz="2004" b="1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mpd="sng">
                      <a:solidFill>
                        <a:srgbClr val="000000"/>
                      </a:solidFill>
                      <a:prstDash val="soli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8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4" b="1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38</a:t>
                      </a:r>
                      <a:endParaRPr lang="zh-CN" altLang="en-US" sz="2004" b="1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8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4" b="1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37</a:t>
                      </a:r>
                      <a:endParaRPr lang="zh-CN" altLang="en-US" sz="2004" b="1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8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4" b="1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7</a:t>
                      </a:r>
                      <a:endParaRPr lang="zh-CN" altLang="en-US" sz="2004" b="1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8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4" b="1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16</a:t>
                      </a:r>
                      <a:endParaRPr lang="zh-CN" altLang="en-US" sz="2004" b="1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8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4" b="1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95</a:t>
                      </a:r>
                      <a:endParaRPr lang="zh-CN" altLang="en-US" sz="2004" b="1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856">
                <a:tc>
                  <a:txBody>
                    <a:bodyPr/>
                    <a:lstStyle/>
                    <a:p>
                      <a:pPr algn="ctr"/>
                      <a:endParaRPr lang="zh-CN" altLang="en-US" sz="2004" b="1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856">
                <a:tc>
                  <a:txBody>
                    <a:bodyPr/>
                    <a:lstStyle/>
                    <a:p>
                      <a:pPr algn="ctr"/>
                      <a:endParaRPr lang="zh-CN" altLang="en-US" sz="2004" b="1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856">
                <a:tc>
                  <a:txBody>
                    <a:bodyPr/>
                    <a:lstStyle/>
                    <a:p>
                      <a:pPr algn="ctr"/>
                      <a:endParaRPr lang="zh-CN" altLang="en-US" sz="2004" b="1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856">
                <a:tc>
                  <a:txBody>
                    <a:bodyPr/>
                    <a:lstStyle/>
                    <a:p>
                      <a:pPr algn="ctr"/>
                      <a:endParaRPr lang="zh-CN" altLang="en-US" sz="2004" b="1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856">
                <a:tc>
                  <a:txBody>
                    <a:bodyPr/>
                    <a:lstStyle/>
                    <a:p>
                      <a:pPr algn="ctr"/>
                      <a:endParaRPr lang="zh-CN" altLang="en-US" sz="2004" b="1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856">
                <a:tc>
                  <a:txBody>
                    <a:bodyPr/>
                    <a:lstStyle/>
                    <a:p>
                      <a:pPr algn="ctr"/>
                      <a:endParaRPr lang="zh-CN" altLang="en-US" sz="2004" b="1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DDA628B-370D-47CF-88B4-29DF148E098B}"/>
              </a:ext>
            </a:extLst>
          </p:cNvPr>
          <p:cNvSpPr txBox="1"/>
          <p:nvPr/>
        </p:nvSpPr>
        <p:spPr>
          <a:xfrm>
            <a:off x="118237" y="2426716"/>
            <a:ext cx="2590800" cy="258532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학번 변수</a:t>
            </a:r>
            <a:endParaRPr lang="en-US" altLang="ko-KR" dirty="0"/>
          </a:p>
          <a:p>
            <a:r>
              <a:rPr lang="ko-KR" altLang="en-US" dirty="0"/>
              <a:t>점수 변수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조건문</a:t>
            </a:r>
            <a:r>
              <a:rPr lang="en-US" altLang="ko-KR" dirty="0"/>
              <a:t>1 : 90&lt;= score</a:t>
            </a:r>
          </a:p>
          <a:p>
            <a:r>
              <a:rPr lang="ko-KR" altLang="en-US" dirty="0" err="1"/>
              <a:t>조건문</a:t>
            </a:r>
            <a:r>
              <a:rPr lang="en-US" altLang="ko-KR" dirty="0"/>
              <a:t>2: 80&lt;= score</a:t>
            </a:r>
          </a:p>
          <a:p>
            <a:r>
              <a:rPr lang="ko-KR" altLang="en-US" dirty="0" err="1"/>
              <a:t>조건문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70&lt;= </a:t>
            </a:r>
            <a:r>
              <a:rPr lang="en-US" altLang="ko-KR" dirty="0" err="1"/>
              <a:t>socre</a:t>
            </a:r>
            <a:endParaRPr lang="en-US" altLang="ko-KR" dirty="0"/>
          </a:p>
          <a:p>
            <a:r>
              <a:rPr lang="ko-KR" altLang="en-US" dirty="0" err="1"/>
              <a:t>조건문</a:t>
            </a:r>
            <a:r>
              <a:rPr lang="en-US" altLang="ko-KR" dirty="0"/>
              <a:t>4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60&lt;= </a:t>
            </a:r>
            <a:r>
              <a:rPr lang="en-US" altLang="ko-KR" dirty="0" err="1"/>
              <a:t>socre</a:t>
            </a:r>
            <a:endParaRPr lang="en-US" altLang="ko-KR" dirty="0"/>
          </a:p>
          <a:p>
            <a:r>
              <a:rPr lang="en-US" altLang="ko-KR" dirty="0"/>
              <a:t>Else : 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94FE84-CEB2-4511-B9CC-23A39FC23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숙제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8F7068-60BB-477E-866D-F3A7C5BDD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11277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5</a:t>
            </a:r>
            <a:r>
              <a:rPr lang="ko-KR" altLang="en-US" dirty="0"/>
              <a:t>명 중 </a:t>
            </a:r>
            <a:r>
              <a:rPr lang="en-US" altLang="ko-KR" dirty="0"/>
              <a:t>3</a:t>
            </a:r>
            <a:r>
              <a:rPr lang="ko-KR" altLang="en-US" dirty="0"/>
              <a:t>등까지는 설거지 면제이다</a:t>
            </a:r>
            <a:r>
              <a:rPr lang="en-US" altLang="ko-KR" dirty="0"/>
              <a:t>. </a:t>
            </a:r>
            <a:r>
              <a:rPr lang="ko-KR" altLang="en-US" dirty="0">
                <a:solidFill>
                  <a:srgbClr val="00B0F0"/>
                </a:solidFill>
              </a:rPr>
              <a:t>등수를 입력 </a:t>
            </a:r>
            <a:r>
              <a:rPr lang="ko-KR" altLang="en-US" dirty="0"/>
              <a:t>받아 설거지 여부를 출력해라</a:t>
            </a:r>
            <a:r>
              <a:rPr lang="en-US" altLang="ko-KR" dirty="0"/>
              <a:t>.(+ </a:t>
            </a:r>
            <a:r>
              <a:rPr lang="ko-KR" altLang="en-US" dirty="0"/>
              <a:t>등수가 </a:t>
            </a:r>
            <a:r>
              <a:rPr lang="en-US" altLang="ko-KR" dirty="0"/>
              <a:t>5</a:t>
            </a:r>
            <a:r>
              <a:rPr lang="ko-KR" altLang="en-US" dirty="0"/>
              <a:t>가 넘어가면 </a:t>
            </a:r>
            <a:r>
              <a:rPr lang="en-US" altLang="ko-KR" dirty="0"/>
              <a:t>“</a:t>
            </a:r>
            <a:r>
              <a:rPr lang="ko-KR" altLang="en-US" dirty="0"/>
              <a:t>반칙입니다</a:t>
            </a:r>
            <a:r>
              <a:rPr lang="en-US" altLang="ko-KR" dirty="0"/>
              <a:t>” </a:t>
            </a:r>
            <a:r>
              <a:rPr lang="ko-KR" altLang="en-US" dirty="0"/>
              <a:t>출력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ex) </a:t>
            </a:r>
            <a:r>
              <a:rPr lang="ko-KR" altLang="en-US" dirty="0" err="1"/>
              <a:t>몇등입니까</a:t>
            </a:r>
            <a:r>
              <a:rPr lang="en-US" altLang="ko-KR" dirty="0"/>
              <a:t>? : </a:t>
            </a:r>
            <a:r>
              <a:rPr lang="en-US" altLang="ko-KR" dirty="0">
                <a:solidFill>
                  <a:srgbClr val="00B0F0"/>
                </a:solidFill>
              </a:rPr>
              <a:t>4</a:t>
            </a:r>
          </a:p>
          <a:p>
            <a:pPr marL="0" indent="0">
              <a:buNone/>
            </a:pPr>
            <a:r>
              <a:rPr lang="en-US" altLang="ko-KR" dirty="0"/>
              <a:t> 	-&gt; “</a:t>
            </a:r>
            <a:r>
              <a:rPr lang="ko-KR" altLang="en-US" dirty="0"/>
              <a:t>설거지 당첨</a:t>
            </a:r>
            <a:r>
              <a:rPr lang="en-US" altLang="ko-KR" dirty="0"/>
              <a:t>^^”</a:t>
            </a:r>
          </a:p>
          <a:p>
            <a:pPr marL="0" indent="0">
              <a:buNone/>
            </a:pPr>
            <a:r>
              <a:rPr lang="en-US" altLang="ko-KR" dirty="0"/>
              <a:t>ex) </a:t>
            </a:r>
            <a:r>
              <a:rPr lang="ko-KR" altLang="en-US" dirty="0" err="1"/>
              <a:t>몇등입니까</a:t>
            </a:r>
            <a:r>
              <a:rPr lang="en-US" altLang="ko-KR" dirty="0"/>
              <a:t>? </a:t>
            </a:r>
            <a:r>
              <a:rPr lang="en-US" altLang="ko-KR" dirty="0">
                <a:solidFill>
                  <a:srgbClr val="00B0F0"/>
                </a:solidFill>
              </a:rPr>
              <a:t>: 1</a:t>
            </a:r>
          </a:p>
          <a:p>
            <a:pPr marL="0" indent="0">
              <a:buNone/>
            </a:pPr>
            <a:r>
              <a:rPr lang="en-US" altLang="ko-KR" dirty="0"/>
              <a:t> 	-&gt; “</a:t>
            </a:r>
            <a:r>
              <a:rPr lang="ko-KR" altLang="en-US" dirty="0"/>
              <a:t>설거지 면제</a:t>
            </a:r>
            <a:r>
              <a:rPr lang="en-US" altLang="ko-KR" dirty="0"/>
              <a:t>^^”</a:t>
            </a:r>
          </a:p>
          <a:p>
            <a:pPr marL="0" indent="0">
              <a:buNone/>
            </a:pPr>
            <a:r>
              <a:rPr lang="ko-KR" altLang="en-US" dirty="0" err="1"/>
              <a:t>몇등입니까</a:t>
            </a:r>
            <a:r>
              <a:rPr lang="en-US" altLang="ko-KR" dirty="0"/>
              <a:t>? </a:t>
            </a:r>
            <a:r>
              <a:rPr lang="en-US" altLang="ko-KR" dirty="0">
                <a:solidFill>
                  <a:srgbClr val="00B0F0"/>
                </a:solidFill>
              </a:rPr>
              <a:t>: 6</a:t>
            </a:r>
          </a:p>
          <a:p>
            <a:pPr marL="0" indent="0">
              <a:buNone/>
            </a:pPr>
            <a:r>
              <a:rPr lang="en-US" altLang="ko-KR" dirty="0"/>
              <a:t> 	-&gt; “</a:t>
            </a:r>
            <a:r>
              <a:rPr lang="ko-KR" altLang="en-US" dirty="0"/>
              <a:t>반칙입니다</a:t>
            </a:r>
            <a:r>
              <a:rPr lang="en-US" altLang="ko-KR" dirty="0"/>
              <a:t>.”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65729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94FE84-CEB2-4511-B9CC-23A39FC23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숙제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8F7068-60BB-477E-866D-F3A7C5BDD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11277600" cy="45259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나이를 </a:t>
            </a:r>
            <a:r>
              <a:rPr lang="ko-KR" altLang="en-US" dirty="0" err="1"/>
              <a:t>입력받아</a:t>
            </a:r>
            <a:r>
              <a:rPr lang="ko-KR" altLang="en-US" dirty="0"/>
              <a:t> 어린이</a:t>
            </a:r>
            <a:r>
              <a:rPr lang="en-US" altLang="ko-KR" dirty="0"/>
              <a:t>(13</a:t>
            </a:r>
            <a:r>
              <a:rPr lang="ko-KR" altLang="en-US" dirty="0"/>
              <a:t>살 이하</a:t>
            </a:r>
            <a:r>
              <a:rPr lang="en-US" altLang="ko-KR" dirty="0"/>
              <a:t>),</a:t>
            </a:r>
            <a:r>
              <a:rPr lang="ko-KR" altLang="en-US" dirty="0"/>
              <a:t>청소년</a:t>
            </a:r>
            <a:r>
              <a:rPr lang="en-US" altLang="ko-KR" dirty="0"/>
              <a:t>(19</a:t>
            </a:r>
            <a:r>
              <a:rPr lang="ko-KR" altLang="en-US" dirty="0"/>
              <a:t>세 이하</a:t>
            </a:r>
            <a:r>
              <a:rPr lang="en-US" altLang="ko-KR" dirty="0"/>
              <a:t>), </a:t>
            </a:r>
            <a:r>
              <a:rPr lang="ko-KR" altLang="en-US" dirty="0"/>
              <a:t>성인</a:t>
            </a:r>
            <a:r>
              <a:rPr lang="en-US" altLang="ko-KR" dirty="0"/>
              <a:t>(20~64), </a:t>
            </a:r>
            <a:r>
              <a:rPr lang="ko-KR" altLang="en-US" dirty="0"/>
              <a:t>어르신</a:t>
            </a:r>
            <a:r>
              <a:rPr lang="en-US" altLang="ko-KR" dirty="0"/>
              <a:t>(65~) </a:t>
            </a:r>
            <a:r>
              <a:rPr lang="ko-KR" altLang="en-US" dirty="0"/>
              <a:t>를 판단해 출력하는 프로그램을 작성하세요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Ex) </a:t>
            </a:r>
            <a:r>
              <a:rPr lang="ko-KR" altLang="en-US" dirty="0"/>
              <a:t>나이 입력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00B0F0"/>
                </a:solidFill>
              </a:rPr>
              <a:t>64</a:t>
            </a:r>
          </a:p>
          <a:p>
            <a:pPr marL="0" indent="0">
              <a:buNone/>
            </a:pPr>
            <a:r>
              <a:rPr lang="en-US" altLang="ko-KR" dirty="0"/>
              <a:t>-&gt; “</a:t>
            </a:r>
            <a:r>
              <a:rPr lang="ko-KR" altLang="en-US" dirty="0"/>
              <a:t>당신은 성인입니다</a:t>
            </a:r>
            <a:r>
              <a:rPr lang="en-US" altLang="ko-KR" dirty="0"/>
              <a:t>.”</a:t>
            </a:r>
          </a:p>
          <a:p>
            <a:pPr marL="0" indent="0">
              <a:buNone/>
            </a:pPr>
            <a:r>
              <a:rPr lang="ko-KR" altLang="en-US" dirty="0"/>
              <a:t>나이 입력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00B0F0"/>
                </a:solidFill>
              </a:rPr>
              <a:t>102</a:t>
            </a:r>
          </a:p>
          <a:p>
            <a:pPr marL="0" indent="0">
              <a:buNone/>
            </a:pPr>
            <a:r>
              <a:rPr lang="en-US" altLang="ko-KR" dirty="0"/>
              <a:t>-&gt; “</a:t>
            </a:r>
            <a:r>
              <a:rPr lang="ko-KR" altLang="en-US" dirty="0"/>
              <a:t>당신은 어르신입니다</a:t>
            </a:r>
            <a:r>
              <a:rPr lang="en-US" altLang="ko-KR" dirty="0"/>
              <a:t>.”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5876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94FE84-CEB2-4511-B9CC-23A39FC23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숙제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8F7068-60BB-477E-866D-F3A7C5BDD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11277600" cy="5715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A</a:t>
            </a:r>
            <a:r>
              <a:rPr lang="ko-KR" altLang="en-US" dirty="0"/>
              <a:t>반은 </a:t>
            </a:r>
            <a:r>
              <a:rPr lang="en-US" altLang="ko-KR" dirty="0"/>
              <a:t>70</a:t>
            </a:r>
            <a:r>
              <a:rPr lang="ko-KR" altLang="en-US" dirty="0"/>
              <a:t>점 이상이면 합격</a:t>
            </a:r>
            <a:r>
              <a:rPr lang="en-US" altLang="ko-KR" dirty="0"/>
              <a:t>, 70</a:t>
            </a:r>
            <a:r>
              <a:rPr lang="ko-KR" altLang="en-US" dirty="0"/>
              <a:t>점 미만은 불합격이다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B</a:t>
            </a:r>
            <a:r>
              <a:rPr lang="ko-KR" altLang="en-US" dirty="0"/>
              <a:t>반은 </a:t>
            </a:r>
            <a:r>
              <a:rPr lang="en-US" altLang="ko-KR" dirty="0"/>
              <a:t>50</a:t>
            </a:r>
            <a:r>
              <a:rPr lang="ko-KR" altLang="en-US" dirty="0"/>
              <a:t>점 이상이면 합격</a:t>
            </a:r>
            <a:r>
              <a:rPr lang="en-US" altLang="ko-KR" dirty="0"/>
              <a:t>, 50</a:t>
            </a:r>
            <a:r>
              <a:rPr lang="ko-KR" altLang="en-US" dirty="0"/>
              <a:t>점 미만이면 불합격이다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반과 점수를 입력 받아 합</a:t>
            </a:r>
            <a:r>
              <a:rPr lang="en-US" altLang="ko-KR" dirty="0"/>
              <a:t>/</a:t>
            </a:r>
            <a:r>
              <a:rPr lang="ko-KR" altLang="en-US" dirty="0"/>
              <a:t>불을 판단하는 프로그램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*</a:t>
            </a:r>
            <a:r>
              <a:rPr lang="ko-KR" altLang="en-US" dirty="0"/>
              <a:t>중첩조건문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 	</a:t>
            </a:r>
            <a:r>
              <a:rPr lang="ko-KR" altLang="en-US" dirty="0">
                <a:solidFill>
                  <a:srgbClr val="00B0F0"/>
                </a:solidFill>
              </a:rPr>
              <a:t>반 입력</a:t>
            </a:r>
            <a:r>
              <a:rPr lang="en-US" altLang="ko-KR" dirty="0">
                <a:solidFill>
                  <a:srgbClr val="00B0F0"/>
                </a:solidFill>
              </a:rPr>
              <a:t>: A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	</a:t>
            </a:r>
            <a:r>
              <a:rPr lang="ko-KR" altLang="en-US" dirty="0">
                <a:solidFill>
                  <a:srgbClr val="00B0F0"/>
                </a:solidFill>
              </a:rPr>
              <a:t>점수 입력</a:t>
            </a:r>
            <a:r>
              <a:rPr lang="en-US" altLang="ko-KR" dirty="0">
                <a:solidFill>
                  <a:srgbClr val="00B0F0"/>
                </a:solidFill>
              </a:rPr>
              <a:t>: 75 </a:t>
            </a:r>
          </a:p>
          <a:p>
            <a:pPr marL="0" indent="0">
              <a:buNone/>
            </a:pPr>
            <a:r>
              <a:rPr lang="en-US" altLang="ko-KR" dirty="0"/>
              <a:t>-&gt; “</a:t>
            </a:r>
            <a:r>
              <a:rPr lang="ko-KR" altLang="en-US" dirty="0"/>
              <a:t>합격입니다</a:t>
            </a:r>
            <a:r>
              <a:rPr lang="en-US" altLang="ko-KR" dirty="0"/>
              <a:t>.”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>
                <a:solidFill>
                  <a:srgbClr val="00B0F0"/>
                </a:solidFill>
              </a:rPr>
              <a:t>반 입력</a:t>
            </a:r>
            <a:r>
              <a:rPr lang="en-US" altLang="ko-KR" dirty="0">
                <a:solidFill>
                  <a:srgbClr val="00B0F0"/>
                </a:solidFill>
              </a:rPr>
              <a:t>: B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	</a:t>
            </a:r>
            <a:r>
              <a:rPr lang="ko-KR" altLang="en-US" dirty="0">
                <a:solidFill>
                  <a:srgbClr val="00B0F0"/>
                </a:solidFill>
              </a:rPr>
              <a:t>점수입력</a:t>
            </a:r>
            <a:r>
              <a:rPr lang="en-US" altLang="ko-KR" dirty="0">
                <a:solidFill>
                  <a:srgbClr val="00B0F0"/>
                </a:solidFill>
              </a:rPr>
              <a:t>: 45</a:t>
            </a:r>
          </a:p>
          <a:p>
            <a:pPr marL="0" indent="0">
              <a:buNone/>
            </a:pPr>
            <a:r>
              <a:rPr lang="en-US" altLang="ko-KR" dirty="0"/>
              <a:t>-&gt; “</a:t>
            </a:r>
            <a:r>
              <a:rPr lang="ko-KR" altLang="en-US" dirty="0"/>
              <a:t>불합격입니다</a:t>
            </a:r>
            <a:r>
              <a:rPr lang="en-US" altLang="ko-KR" dirty="0"/>
              <a:t>.”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3780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483</Words>
  <Application>Microsoft Office PowerPoint</Application>
  <PresentationFormat>와이드스크린</PresentationFormat>
  <Paragraphs>105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숙제</vt:lpstr>
      <vt:lpstr>숙제</vt:lpstr>
      <vt:lpstr>숙제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18</cp:revision>
  <dcterms:created xsi:type="dcterms:W3CDTF">2006-08-16T00:00:00Z</dcterms:created>
  <dcterms:modified xsi:type="dcterms:W3CDTF">2020-09-24T03:02:34Z</dcterms:modified>
</cp:coreProperties>
</file>