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6370" autoAdjust="0"/>
  </p:normalViewPr>
  <p:slideViewPr>
    <p:cSldViewPr snapToGrid="0">
      <p:cViewPr>
        <p:scale>
          <a:sx n="66" d="100"/>
          <a:sy n="66" d="100"/>
        </p:scale>
        <p:origin x="202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0E6FB-2CF8-47B9-A6C4-21DD184C98DD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5C8A-A759-4742-BF1C-A4E1ED865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7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배열은 같은 자료형만 가능</a:t>
            </a:r>
            <a:r>
              <a:rPr lang="en-US" altLang="ko-KR" dirty="0"/>
              <a:t>!</a:t>
            </a:r>
          </a:p>
          <a:p>
            <a:r>
              <a:rPr lang="ko-KR" altLang="en-US" sz="1200" dirty="0"/>
              <a:t>다양한 자료형을 한번에 저장할 수 있는</a:t>
            </a:r>
            <a:r>
              <a:rPr lang="en-US" altLang="ko-KR" sz="1200" dirty="0"/>
              <a:t>????</a:t>
            </a:r>
          </a:p>
          <a:p>
            <a:r>
              <a:rPr lang="ko-KR" altLang="en-US" sz="1200" dirty="0"/>
              <a:t>다차원 배열로</a:t>
            </a:r>
            <a:r>
              <a:rPr lang="en-US" altLang="ko-KR" sz="1200" dirty="0"/>
              <a:t>??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5C8A-A759-4742-BF1C-A4E1ED8654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4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https://blog.naver.com/bream123/221910190348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5C8A-A759-4742-BF1C-A4E1ED8654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76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5C8A-A759-4742-BF1C-A4E1ED8654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8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5C8A-A759-4742-BF1C-A4E1ED8654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5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B23CB-556D-4E79-91F9-31B40B1A3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631924-9235-4961-9E40-03172A9FD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5A30A-3B89-4EF2-B9AA-B0B2B68F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94D9-D8E0-4F6D-97C4-26DFC729331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4CB3F-6F7E-464C-A2AC-976FA046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D8075-DFDD-424D-9522-F6D572D6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5020-7526-479B-A528-1E67FBC3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64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89F9-01EE-4DD2-B62F-732C5D98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42E5D-71B2-4EDF-B0A6-C30F8911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D421F-F5FA-46A6-BC92-C55F871B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94D9-D8E0-4F6D-97C4-26DFC729331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C1845-4FDB-44DB-83CB-23DE02F1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942B6-7BB8-42AA-B80D-85EBBBF9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5020-7526-479B-A528-1E67FBC3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0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EB8B6-0E9F-4712-A5BD-816669F1D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6B0CA3-09BC-4FD4-9FF7-F7FBEA189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C082E-B16C-4971-A7D2-9304D91B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94D9-D8E0-4F6D-97C4-26DFC729331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3CE7A-8E62-432F-A34C-877EE14C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D8A56-F4C9-49A0-8938-9C35AAD6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5020-7526-479B-A528-1E67FBC3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7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562E3-D142-4FE2-8950-02E7DE87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1690B-570C-4A04-A972-F6E0C03EE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927D4-9EA8-4B4C-8DE3-ACFA4336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94D9-D8E0-4F6D-97C4-26DFC729331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E6152-EB18-4B17-B002-704F0DB8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BE64F-3D6F-44FC-9159-23A6545E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5020-7526-479B-A528-1E67FBC3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E0C8-00F5-4185-9AA5-0BC7D68D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840AF-01C3-41EA-AD32-42E1A6D0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1A81F-30BA-49A2-A31F-CA12CCA5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94D9-D8E0-4F6D-97C4-26DFC729331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9EF33-2841-4534-9258-0D2C9411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C5BF8-A613-42E6-8FAF-9873FA2B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5020-7526-479B-A528-1E67FBC3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4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3F4C0-8864-4018-A7C5-9747D20B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97B8D-C74D-4FEA-9E74-BCFD30E9F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E18D2-DCFA-4ED7-B891-B1DDBF081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7E45B-EEA7-4FF1-9C04-1A8D0672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94D9-D8E0-4F6D-97C4-26DFC729331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6EA9E2-287D-4B05-A9FE-56AE6F33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2B998-26C4-4BE0-ABB9-E90B5B80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5020-7526-479B-A528-1E67FBC3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7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D1E24-C03A-438A-B001-836BFDF4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DCE36-8022-4B2B-BD00-D1EE020F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B42119-6A68-4A33-A657-235E6191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F1557-84DB-405E-8595-0D72F477A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1CDFBA-E05B-42A3-801C-170F9AA2F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49DD16-A833-4370-B01B-5D1D8A8A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94D9-D8E0-4F6D-97C4-26DFC729331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0B7CC6-AEC8-4DB0-800D-FA6CBC25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058C00-42AE-44C1-85DA-16125067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5020-7526-479B-A528-1E67FBC3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59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C9DDA-9FAC-46A9-9752-465752DE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67D15B-AF95-4F35-8BCD-E6781DDB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94D9-D8E0-4F6D-97C4-26DFC729331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C9D452-18FB-42C9-B711-53E9EA14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1E89B8-47D0-4EB9-B4B6-ABBE5DC1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5020-7526-479B-A528-1E67FBC3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2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1B7FA6-9E6C-4F5C-AFEA-18F9B669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94D9-D8E0-4F6D-97C4-26DFC729331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9E57E-1C5C-4A5C-91D8-78DCD4A0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EF70C7-C292-4956-8B96-6408D085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5020-7526-479B-A528-1E67FBC3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4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F2634-F038-433A-9466-8B8F50E0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93D73-09C8-4040-8C55-2886647D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118192-8DD9-469B-A8DD-153E0A3B3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9A028-D663-4DCF-91E4-C24FA1F0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94D9-D8E0-4F6D-97C4-26DFC729331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DC316-6424-47B5-83DA-7548F1D0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9474E-848C-4167-822E-FF42352D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5020-7526-479B-A528-1E67FBC3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1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E193E-41AE-40EA-8D2C-B85EF7D1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64015D-427C-4B45-9D0F-984009E59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B34C3-218F-487F-9905-4C3B82882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D0F29-6EDB-4D07-9F76-056E9FE2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94D9-D8E0-4F6D-97C4-26DFC729331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1EE92-FDF1-43B0-822E-BF9BC6BF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30FB6-9974-403C-8F7C-5D59C789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5020-7526-479B-A528-1E67FBC3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6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63A9ED-3DB3-479E-BDF5-B25D7154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E7B6B-139E-459D-B714-60DF064DC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523D6-0FD2-4F45-A887-DA15BA196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94D9-D8E0-4F6D-97C4-26DFC729331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8B8DD-27A0-4011-8F0C-F45157EB6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31A2C-DA40-4F15-A099-B1CF70297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5020-7526-479B-A528-1E67FBC3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58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F95D9-3E34-48C2-BCE6-B963EA8E3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빠바바바밤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마지막 구조체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94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6FFD0B-E919-4BF7-9100-40C22457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44" y="199269"/>
            <a:ext cx="9910577" cy="2207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F96968-219E-496B-8C01-08055BD6C0BC}"/>
              </a:ext>
            </a:extLst>
          </p:cNvPr>
          <p:cNvSpPr txBox="1"/>
          <p:nvPr/>
        </p:nvSpPr>
        <p:spPr>
          <a:xfrm>
            <a:off x="660400" y="2406952"/>
            <a:ext cx="1132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Int  </a:t>
            </a:r>
            <a:r>
              <a:rPr lang="en-US" altLang="ko-KR" sz="2800" dirty="0" err="1"/>
              <a:t>student_id</a:t>
            </a:r>
            <a:r>
              <a:rPr lang="en-US" altLang="ko-KR" sz="2800" dirty="0"/>
              <a:t>=17100081</a:t>
            </a:r>
          </a:p>
          <a:p>
            <a:r>
              <a:rPr lang="en-US" altLang="ko-KR" sz="2800" dirty="0"/>
              <a:t>Char </a:t>
            </a:r>
            <a:r>
              <a:rPr lang="en-US" altLang="ko-KR" sz="2800" dirty="0" err="1"/>
              <a:t>student_name</a:t>
            </a:r>
            <a:r>
              <a:rPr lang="en-US" altLang="ko-KR" sz="2800" dirty="0"/>
              <a:t>[100] = “</a:t>
            </a:r>
            <a:r>
              <a:rPr lang="en-US" altLang="ko-KR" sz="2800" dirty="0" err="1"/>
              <a:t>yeongbi</a:t>
            </a:r>
            <a:r>
              <a:rPr lang="en-US" altLang="ko-KR" sz="2800" dirty="0"/>
              <a:t> Na\0” </a:t>
            </a:r>
          </a:p>
          <a:p>
            <a:r>
              <a:rPr lang="en-US" altLang="ko-KR" sz="2800" dirty="0" err="1"/>
              <a:t>student_age</a:t>
            </a:r>
            <a:r>
              <a:rPr lang="en-US" altLang="ko-KR" sz="2800" dirty="0"/>
              <a:t>= 23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1599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CD94B8-D6C3-47BD-9353-411EB073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3" y="587904"/>
            <a:ext cx="8956418" cy="53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8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A12EB-BAC8-4AED-8383-E2A2B3FB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6AA119-96A1-47DA-827B-67923443E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11124"/>
            <a:ext cx="7434368" cy="3597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8375B5-6FE5-4472-BF80-2E93A9B7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3785657"/>
            <a:ext cx="7033684" cy="270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2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AF0D3-6765-49E5-AF17-600DB136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F0B63-EEFC-49BD-8B8F-2C3A5831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05B8A1-3E1B-452E-8D14-066B7837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1" y="326645"/>
            <a:ext cx="8338079" cy="616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8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언어 구조체 문제 질문입니다! 코드">
            <a:extLst>
              <a:ext uri="{FF2B5EF4-FFF2-40B4-BE49-F238E27FC236}">
                <a16:creationId xmlns:a16="http://schemas.microsoft.com/office/drawing/2014/main" id="{31C1EA16-7C24-4B7D-8462-FFA027193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9" y="163588"/>
            <a:ext cx="10045434" cy="372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BF9E0A-A9EC-42BE-9DEA-5071DBF5EBB0}"/>
              </a:ext>
            </a:extLst>
          </p:cNvPr>
          <p:cNvSpPr txBox="1"/>
          <p:nvPr/>
        </p:nvSpPr>
        <p:spPr>
          <a:xfrm>
            <a:off x="1117600" y="4093029"/>
            <a:ext cx="7532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&lt;11/27&gt;</a:t>
            </a:r>
          </a:p>
          <a:p>
            <a:endParaRPr lang="en-US" altLang="ko-KR" dirty="0"/>
          </a:p>
          <a:p>
            <a:r>
              <a:rPr lang="ko-KR" altLang="en-US" dirty="0"/>
              <a:t>포인터 </a:t>
            </a:r>
            <a:r>
              <a:rPr lang="ko-KR" altLang="en-US" dirty="0" err="1"/>
              <a:t>한문제</a:t>
            </a:r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ko-KR" altLang="en-US" dirty="0" err="1"/>
              <a:t>한문제</a:t>
            </a:r>
            <a:endParaRPr lang="en-US" altLang="ko-KR" dirty="0"/>
          </a:p>
          <a:p>
            <a:r>
              <a:rPr lang="ko-KR" altLang="en-US" dirty="0" err="1"/>
              <a:t>라이트한</a:t>
            </a:r>
            <a:r>
              <a:rPr lang="ko-KR" altLang="en-US" dirty="0"/>
              <a:t> 배열 </a:t>
            </a:r>
            <a:r>
              <a:rPr lang="ko-KR" altLang="en-US" dirty="0" err="1"/>
              <a:t>한문제</a:t>
            </a:r>
            <a:endParaRPr lang="en-US" altLang="ko-KR" dirty="0"/>
          </a:p>
          <a:p>
            <a:r>
              <a:rPr lang="ko-KR" altLang="en-US" dirty="0"/>
              <a:t>구조체 </a:t>
            </a:r>
            <a:r>
              <a:rPr lang="ko-KR" altLang="en-US" dirty="0" err="1"/>
              <a:t>한문제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121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9F59-691F-463E-8613-4BE01D0D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11/26 </a:t>
            </a:r>
            <a:r>
              <a:rPr lang="ko-KR" altLang="en-US" dirty="0"/>
              <a:t>숙제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295FD-649E-48A6-987E-7BDC8CAF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6B2459-FF7D-4B7A-B4A9-9AAE01F387C6}"/>
              </a:ext>
            </a:extLst>
          </p:cNvPr>
          <p:cNvSpPr txBox="1"/>
          <p:nvPr/>
        </p:nvSpPr>
        <p:spPr>
          <a:xfrm>
            <a:off x="510706" y="509690"/>
            <a:ext cx="11373787" cy="2992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kern="0" dirty="0">
                <a:solidFill>
                  <a:srgbClr val="008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num[5] </a:t>
            </a:r>
            <a:r>
              <a:rPr lang="ko-KR" altLang="ko-KR" sz="3200" kern="0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배열이</a:t>
            </a:r>
            <a:r>
              <a:rPr lang="en-US" altLang="ko-KR" sz="3200" kern="0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5,2,1,4,2 </a:t>
            </a:r>
            <a:r>
              <a:rPr lang="ko-KR" altLang="ko-KR" sz="3200" kern="0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를 담는 배열이라면</a:t>
            </a:r>
            <a:r>
              <a:rPr lang="en-US" altLang="ko-KR" sz="3200" kern="0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ko-KR" altLang="ko-KR" sz="3200" kern="0" dirty="0" err="1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입력받을</a:t>
            </a:r>
            <a:r>
              <a:rPr lang="ko-KR" altLang="ko-KR" sz="3200" kern="0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필요</a:t>
            </a:r>
            <a:r>
              <a:rPr lang="en-US" altLang="ko-KR" sz="3200" kern="0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x)</a:t>
            </a:r>
            <a:endParaRPr lang="ko-KR" altLang="ko-KR" sz="3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kern="0" dirty="0">
                <a:solidFill>
                  <a:srgbClr val="008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//</a:t>
            </a:r>
            <a:r>
              <a:rPr lang="ko-KR" altLang="ko-KR" sz="3200" kern="0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함수 </a:t>
            </a:r>
            <a:r>
              <a:rPr lang="en-US" altLang="ko-KR" sz="3200" kern="0" dirty="0" err="1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sorted_num</a:t>
            </a:r>
            <a:r>
              <a:rPr lang="en-US" altLang="ko-KR" sz="3200" kern="0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(num)</a:t>
            </a:r>
            <a:r>
              <a:rPr lang="ko-KR" altLang="ko-KR" sz="3200" kern="0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을 하면 배열을 정렬시키고 이를 출력하도록 함수</a:t>
            </a:r>
            <a:r>
              <a:rPr lang="en-US" altLang="ko-KR" sz="3200" kern="0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3200" kern="0" dirty="0" err="1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sorted_num</a:t>
            </a:r>
            <a:r>
              <a:rPr lang="ko-KR" altLang="ko-KR" sz="3200" kern="0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을 정의</a:t>
            </a:r>
            <a:r>
              <a:rPr lang="en-US" altLang="ko-KR" sz="3200" kern="0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-&gt;</a:t>
            </a:r>
            <a:r>
              <a:rPr lang="ko-KR" altLang="en-US" sz="3200" kern="0" dirty="0" err="1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버블정렬</a:t>
            </a:r>
            <a:endParaRPr lang="en-US" altLang="ko-KR" sz="3200" kern="0" dirty="0">
              <a:solidFill>
                <a:srgbClr val="008000"/>
              </a:solidFill>
              <a:effectLst/>
              <a:latin typeface="맑은 고딕" panose="020B0503020000020004" pitchFamily="50" charset="-127"/>
              <a:ea typeface="돋움체" panose="020B0609000101010101" pitchFamily="49" charset="-127"/>
              <a:cs typeface="돋움체" panose="020B0609000101010101" pitchFamily="49" charset="-127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endParaRPr lang="en-US" altLang="ko-KR" sz="3200" kern="0" dirty="0">
              <a:solidFill>
                <a:srgbClr val="008000"/>
              </a:solidFill>
              <a:latin typeface="맑은 고딕" panose="020B0503020000020004" pitchFamily="50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kern="0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Times New Roman" panose="02020603050405020304" pitchFamily="18" charset="0"/>
              </a:rPr>
              <a:t>10</a:t>
            </a:r>
            <a:r>
              <a:rPr lang="ko-KR" altLang="en-US" sz="3200" kern="0" dirty="0" err="1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돋움체" panose="020B0609000101010101" pitchFamily="49" charset="-127"/>
                <a:cs typeface="Times New Roman" panose="02020603050405020304" pitchFamily="18" charset="0"/>
              </a:rPr>
              <a:t>분컷</a:t>
            </a:r>
            <a:endParaRPr lang="ko-KR" altLang="ko-KR" sz="3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A4F01F-5120-47B5-A27F-6E738A271D7C}"/>
              </a:ext>
            </a:extLst>
          </p:cNvPr>
          <p:cNvSpPr txBox="1"/>
          <p:nvPr/>
        </p:nvSpPr>
        <p:spPr>
          <a:xfrm>
            <a:off x="933752" y="1197203"/>
            <a:ext cx="103244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두가지 방식으로 해보기 </a:t>
            </a:r>
            <a:r>
              <a:rPr lang="en-US" altLang="ko-KR" dirty="0">
                <a:highlight>
                  <a:srgbClr val="FFFF00"/>
                </a:highlight>
              </a:rPr>
              <a:t>– </a:t>
            </a:r>
            <a:r>
              <a:rPr lang="ko-KR" altLang="en-US" dirty="0">
                <a:highlight>
                  <a:srgbClr val="FFFF00"/>
                </a:highlight>
              </a:rPr>
              <a:t>하나당 </a:t>
            </a:r>
            <a:r>
              <a:rPr lang="en-US" altLang="ko-KR" dirty="0">
                <a:highlight>
                  <a:srgbClr val="FFFF00"/>
                </a:highlight>
              </a:rPr>
              <a:t>10</a:t>
            </a:r>
            <a:r>
              <a:rPr lang="ko-KR" altLang="en-US" dirty="0" err="1">
                <a:highlight>
                  <a:srgbClr val="FFFF00"/>
                </a:highlight>
              </a:rPr>
              <a:t>분컷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r>
              <a:rPr lang="ko-KR" altLang="en-US" dirty="0"/>
              <a:t>노트북 구조체를 만들어보자</a:t>
            </a:r>
            <a:r>
              <a:rPr lang="en-US" altLang="ko-KR" dirty="0"/>
              <a:t>! Notebook </a:t>
            </a:r>
            <a:r>
              <a:rPr lang="ko-KR" altLang="en-US" dirty="0"/>
              <a:t>별명 </a:t>
            </a:r>
            <a:r>
              <a:rPr lang="en-US" altLang="ko-KR" dirty="0"/>
              <a:t>: </a:t>
            </a:r>
            <a:r>
              <a:rPr lang="en-US" altLang="ko-KR" dirty="0" err="1"/>
              <a:t>nb</a:t>
            </a:r>
            <a:endParaRPr lang="en-US" altLang="ko-KR" dirty="0"/>
          </a:p>
          <a:p>
            <a:r>
              <a:rPr lang="ko-KR" altLang="en-US" dirty="0"/>
              <a:t>구성 변수</a:t>
            </a:r>
            <a:r>
              <a:rPr lang="en-US" altLang="ko-KR" dirty="0"/>
              <a:t>: </a:t>
            </a:r>
            <a:r>
              <a:rPr lang="ko-KR" altLang="en-US" dirty="0"/>
              <a:t>노트북 명</a:t>
            </a:r>
            <a:r>
              <a:rPr lang="en-US" altLang="ko-KR" dirty="0"/>
              <a:t>, </a:t>
            </a:r>
            <a:r>
              <a:rPr lang="ko-KR" altLang="en-US" dirty="0"/>
              <a:t>회사명</a:t>
            </a:r>
            <a:r>
              <a:rPr lang="en-US" altLang="ko-KR" dirty="0"/>
              <a:t>, </a:t>
            </a:r>
            <a:r>
              <a:rPr lang="ko-KR" altLang="en-US" dirty="0"/>
              <a:t>출품 연도</a:t>
            </a:r>
            <a:r>
              <a:rPr lang="en-US" altLang="ko-KR" dirty="0"/>
              <a:t>, </a:t>
            </a:r>
            <a:r>
              <a:rPr lang="ko-KR" altLang="en-US" dirty="0"/>
              <a:t>화면크기</a:t>
            </a:r>
            <a:r>
              <a:rPr lang="en-US" altLang="ko-KR" dirty="0"/>
              <a:t>(</a:t>
            </a:r>
            <a:r>
              <a:rPr lang="ko-KR" altLang="en-US" dirty="0"/>
              <a:t>인치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Name</a:t>
            </a:r>
          </a:p>
          <a:p>
            <a:r>
              <a:rPr lang="en-US" altLang="ko-KR" dirty="0"/>
              <a:t>Company</a:t>
            </a:r>
          </a:p>
          <a:p>
            <a:r>
              <a:rPr lang="en-US" altLang="ko-KR" dirty="0"/>
              <a:t>Since</a:t>
            </a:r>
          </a:p>
          <a:p>
            <a:r>
              <a:rPr lang="en-US" altLang="ko-KR" dirty="0"/>
              <a:t>display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Mac  apple 2015 15.0(</a:t>
            </a:r>
            <a:r>
              <a:rPr lang="ko-KR" altLang="en-US" dirty="0"/>
              <a:t>인치</a:t>
            </a:r>
            <a:r>
              <a:rPr lang="en-US" altLang="ko-KR" dirty="0"/>
              <a:t>)   </a:t>
            </a:r>
            <a:r>
              <a:rPr lang="ko-KR" altLang="en-US" dirty="0"/>
              <a:t>개체이름 </a:t>
            </a:r>
            <a:r>
              <a:rPr lang="en-US" altLang="ko-KR" dirty="0" err="1"/>
              <a:t>nb_mac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 gram LG 2017 14.5(</a:t>
            </a:r>
            <a:r>
              <a:rPr lang="ko-KR" altLang="en-US" dirty="0"/>
              <a:t>인치</a:t>
            </a:r>
            <a:r>
              <a:rPr lang="en-US" altLang="ko-KR" dirty="0"/>
              <a:t>)    </a:t>
            </a:r>
            <a:r>
              <a:rPr lang="en-US" altLang="ko-KR" dirty="0" err="1"/>
              <a:t>nb_gram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출력하기 </a:t>
            </a:r>
            <a:r>
              <a:rPr lang="en-US" altLang="ko-KR" dirty="0"/>
              <a:t>(</a:t>
            </a:r>
            <a:r>
              <a:rPr lang="ko-KR" altLang="en-US" dirty="0">
                <a:highlight>
                  <a:srgbClr val="FFFF00"/>
                </a:highlight>
              </a:rPr>
              <a:t>함수</a:t>
            </a:r>
            <a:r>
              <a:rPr lang="ko-KR" altLang="en-US" dirty="0"/>
              <a:t>로 만들기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b="1" dirty="0"/>
              <a:t>gram 14.5</a:t>
            </a:r>
            <a:r>
              <a:rPr lang="ko-KR" altLang="en-US" b="1" dirty="0"/>
              <a:t>인치 노트북의 회사는 </a:t>
            </a:r>
            <a:r>
              <a:rPr lang="en-US" altLang="ko-KR" b="1" dirty="0"/>
              <a:t>LG </a:t>
            </a:r>
            <a:r>
              <a:rPr lang="ko-KR" altLang="en-US" b="1" dirty="0"/>
              <a:t>이고 </a:t>
            </a:r>
            <a:r>
              <a:rPr lang="en-US" altLang="ko-KR" b="1" dirty="0"/>
              <a:t>2017</a:t>
            </a:r>
            <a:r>
              <a:rPr lang="ko-KR" altLang="en-US" b="1" dirty="0"/>
              <a:t>년에 출시되었다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138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183</Words>
  <Application>Microsoft Office PowerPoint</Application>
  <PresentationFormat>와이드스크린</PresentationFormat>
  <Paragraphs>39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돋움체</vt:lpstr>
      <vt:lpstr>맑은 고딕</vt:lpstr>
      <vt:lpstr>Arial</vt:lpstr>
      <vt:lpstr>Office 테마</vt:lpstr>
      <vt:lpstr>빠바바바밤  마지막 구조체~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11/26 숙제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빠바바바밤  마지막 구조체~</dc:title>
  <dc:creator>user</dc:creator>
  <cp:lastModifiedBy>user</cp:lastModifiedBy>
  <cp:revision>12</cp:revision>
  <dcterms:created xsi:type="dcterms:W3CDTF">2020-11-25T06:32:23Z</dcterms:created>
  <dcterms:modified xsi:type="dcterms:W3CDTF">2020-11-26T03:09:41Z</dcterms:modified>
</cp:coreProperties>
</file>