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70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algun Gothic" panose="020B0503020000020004" pitchFamily="34" charset="-127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2DE2-CD2C-4FF9-941F-F7575DB3D09D}">
  <a:tblStyle styleId="{A9B82DE2-CD2C-4FF9-941F-F7575DB3D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1C75F-E5BC-4870-82B0-A3FAEE7241F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2925" autoAdjust="0"/>
  </p:normalViewPr>
  <p:slideViewPr>
    <p:cSldViewPr snapToGrid="0">
      <p:cViewPr varScale="1">
        <p:scale>
          <a:sx n="158" d="100"/>
          <a:sy n="158" d="100"/>
        </p:scale>
        <p:origin x="10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0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86c691dd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86c691dd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15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86c691dd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4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86c691dd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63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86c691dd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72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86c691dd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559650" y="997000"/>
            <a:ext cx="7688100" cy="16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dirty="0">
                <a:solidFill>
                  <a:schemeClr val="accent5"/>
                </a:solidFill>
              </a:rPr>
              <a:t>Non-linear Model</a:t>
            </a:r>
            <a:r>
              <a:rPr lang="ko-KR" altLang="en-US" sz="3400" dirty="0">
                <a:solidFill>
                  <a:schemeClr val="accent5"/>
                </a:solidFill>
              </a:rPr>
              <a:t>을 통한 </a:t>
            </a:r>
            <a:r>
              <a:rPr lang="en-US" sz="3400" dirty="0" err="1">
                <a:solidFill>
                  <a:schemeClr val="accent5"/>
                </a:solidFill>
              </a:rPr>
              <a:t>신규</a:t>
            </a:r>
            <a:r>
              <a:rPr lang="en-US" sz="3400" dirty="0">
                <a:solidFill>
                  <a:schemeClr val="accent5"/>
                </a:solidFill>
              </a:rPr>
              <a:t> </a:t>
            </a:r>
            <a:r>
              <a:rPr lang="en-US" sz="3400" dirty="0" err="1">
                <a:solidFill>
                  <a:schemeClr val="accent5"/>
                </a:solidFill>
              </a:rPr>
              <a:t>확진자</a:t>
            </a:r>
            <a:r>
              <a:rPr lang="en-US" sz="3400" dirty="0">
                <a:solidFill>
                  <a:schemeClr val="accent5"/>
                </a:solidFill>
              </a:rPr>
              <a:t> </a:t>
            </a:r>
            <a:r>
              <a:rPr lang="en-US" sz="3400" dirty="0" err="1">
                <a:solidFill>
                  <a:schemeClr val="accent5"/>
                </a:solidFill>
              </a:rPr>
              <a:t>예측</a:t>
            </a:r>
            <a:r>
              <a:rPr lang="en-US" sz="3400" dirty="0"/>
              <a:t> 및 </a:t>
            </a:r>
            <a:r>
              <a:rPr lang="en-US" sz="3400" dirty="0" err="1">
                <a:solidFill>
                  <a:srgbClr val="1C4587"/>
                </a:solidFill>
              </a:rPr>
              <a:t>정책의</a:t>
            </a:r>
            <a:r>
              <a:rPr lang="en-US" sz="3400" dirty="0">
                <a:solidFill>
                  <a:srgbClr val="1C4587"/>
                </a:solidFill>
              </a:rPr>
              <a:t> </a:t>
            </a:r>
            <a:r>
              <a:rPr lang="en-US" sz="3400" dirty="0" err="1">
                <a:solidFill>
                  <a:srgbClr val="1C4587"/>
                </a:solidFill>
              </a:rPr>
              <a:t>영향</a:t>
            </a:r>
            <a:r>
              <a:rPr lang="en-US" sz="3400" dirty="0"/>
              <a:t> </a:t>
            </a:r>
            <a:r>
              <a:rPr lang="en-US" sz="3400" dirty="0" err="1"/>
              <a:t>분석</a:t>
            </a:r>
            <a:endParaRPr sz="3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br>
              <a:rPr lang="en-US" sz="2200" b="0" dirty="0">
                <a:solidFill>
                  <a:srgbClr val="666666"/>
                </a:solidFill>
              </a:rPr>
            </a:br>
            <a:r>
              <a:rPr lang="en-US" sz="2200" b="0" dirty="0">
                <a:solidFill>
                  <a:srgbClr val="666666"/>
                </a:solidFill>
              </a:rPr>
              <a:t>2020년 12월 19일</a:t>
            </a:r>
            <a:endParaRPr sz="2200" b="0" dirty="0"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허규진,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김태현, 김학용, 정혜원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7650" y="1232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-KR" altLang="en-US" dirty="0">
                <a:solidFill>
                  <a:srgbClr val="000000"/>
                </a:solidFill>
              </a:rPr>
              <a:t>목차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767750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1.</a:t>
            </a:r>
            <a:r>
              <a:rPr lang="ko-KR" altLang="en-US" sz="1400" b="1" dirty="0">
                <a:solidFill>
                  <a:schemeClr val="accent5"/>
                </a:solidFill>
              </a:rPr>
              <a:t> 데이터 소개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2.</a:t>
            </a:r>
            <a:r>
              <a:rPr lang="ko-KR" altLang="en-US" sz="1400" b="1" dirty="0">
                <a:solidFill>
                  <a:schemeClr val="accent5"/>
                </a:solidFill>
              </a:rPr>
              <a:t> 한국 일일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확진자</a:t>
            </a:r>
            <a:r>
              <a:rPr lang="ko-KR" altLang="en-US" sz="1400" b="1" dirty="0">
                <a:solidFill>
                  <a:schemeClr val="accent5"/>
                </a:solidFill>
              </a:rPr>
              <a:t> 개요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3.</a:t>
            </a:r>
            <a:r>
              <a:rPr lang="ko-KR" altLang="en-US" sz="1400" b="1" dirty="0">
                <a:solidFill>
                  <a:schemeClr val="accent5"/>
                </a:solidFill>
              </a:rPr>
              <a:t> 모델링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accent5"/>
                </a:solidFill>
              </a:rPr>
              <a:t>  </a:t>
            </a:r>
            <a:r>
              <a:rPr lang="en-US" altLang="ko-KR" sz="1400" b="1" dirty="0">
                <a:solidFill>
                  <a:schemeClr val="accent5"/>
                </a:solidFill>
              </a:rPr>
              <a:t>3.1.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Polynomial Regression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  3.2. </a:t>
            </a:r>
            <a:r>
              <a:rPr lang="en-US" altLang="ko-KR" sz="1400" b="1" dirty="0" err="1">
                <a:solidFill>
                  <a:schemeClr val="accent5"/>
                </a:solidFill>
              </a:rPr>
              <a:t>Cublic</a:t>
            </a:r>
            <a:r>
              <a:rPr lang="en-US" altLang="ko-KR" sz="1400" b="1" dirty="0">
                <a:solidFill>
                  <a:schemeClr val="accent5"/>
                </a:solidFill>
              </a:rPr>
              <a:t> Spline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  3.3. Local Regression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  3.4. GAM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  3.5. Segmented Poisson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데이터 소개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5"/>
                </a:solidFill>
              </a:rPr>
              <a:t>Kaggle </a:t>
            </a:r>
            <a:r>
              <a:rPr lang="en-US" sz="1400" b="1" dirty="0" err="1">
                <a:solidFill>
                  <a:schemeClr val="accent5"/>
                </a:solidFill>
              </a:rPr>
              <a:t>데이터</a:t>
            </a:r>
            <a:r>
              <a:rPr lang="en-US" sz="1400" dirty="0"/>
              <a:t>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2020년 1월 20일 ~ 6월 30일 *</a:t>
            </a:r>
            <a:r>
              <a:rPr lang="en-US" sz="1200" dirty="0" err="1"/>
              <a:t>검역</a:t>
            </a:r>
            <a:r>
              <a:rPr lang="en-US" sz="1200" dirty="0"/>
              <a:t> </a:t>
            </a:r>
            <a:r>
              <a:rPr lang="en-US" sz="1200" dirty="0" err="1"/>
              <a:t>데이터</a:t>
            </a:r>
            <a:r>
              <a:rPr lang="en-US" sz="1200" dirty="0"/>
              <a:t> </a:t>
            </a:r>
            <a:r>
              <a:rPr lang="en-US" sz="1200" dirty="0" err="1"/>
              <a:t>부재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https://www.kaggle.com/kimjihoo/coronavirusdataset/data?select=TimeProvince.csv</a:t>
            </a:r>
            <a:endParaRPr sz="1200" i="1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accent5"/>
                </a:solidFill>
              </a:rPr>
              <a:t>공공데이터포털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</a:rPr>
              <a:t>데이터</a:t>
            </a:r>
            <a:r>
              <a:rPr lang="en-US" sz="1400" dirty="0"/>
              <a:t>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2020년 3월 04일 ~ 12월 12일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https://data.go.kr/data/15043378/openapi.do</a:t>
            </a:r>
            <a:endParaRPr sz="1200" i="1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84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EEDBE3-3916-41F2-A958-CF1B34D5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25" y="1177750"/>
            <a:ext cx="6346800" cy="3702300"/>
          </a:xfrm>
          <a:prstGeom prst="rect">
            <a:avLst/>
          </a:prstGeom>
        </p:spPr>
      </p:pic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9522" y="1539550"/>
            <a:ext cx="2420342" cy="3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1</a:t>
            </a:r>
            <a:r>
              <a:rPr lang="en-US" sz="1400" b="1" baseline="30000" dirty="0">
                <a:solidFill>
                  <a:schemeClr val="accent5"/>
                </a:solidFill>
              </a:rPr>
              <a:t>st</a:t>
            </a:r>
            <a:r>
              <a:rPr lang="en-US" sz="1400" b="1" dirty="0">
                <a:solidFill>
                  <a:schemeClr val="accent5"/>
                </a:solidFill>
              </a:rPr>
              <a:t> - 2월 17일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200" dirty="0"/>
              <a:t>31번 </a:t>
            </a:r>
            <a:r>
              <a:rPr lang="en-US" sz="1200" dirty="0" err="1"/>
              <a:t>확진자</a:t>
            </a:r>
            <a:r>
              <a:rPr lang="en-US" sz="1200" dirty="0"/>
              <a:t> (</a:t>
            </a:r>
            <a:r>
              <a:rPr lang="en-US" sz="1200" dirty="0" err="1"/>
              <a:t>신천지</a:t>
            </a:r>
            <a:r>
              <a:rPr lang="en-US" sz="1200" dirty="0"/>
              <a:t>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2</a:t>
            </a:r>
            <a:r>
              <a:rPr lang="en-US" sz="1400" b="1" baseline="30000" dirty="0">
                <a:solidFill>
                  <a:schemeClr val="accent5"/>
                </a:solidFill>
              </a:rPr>
              <a:t>nd</a:t>
            </a:r>
            <a:r>
              <a:rPr lang="en-US" sz="1400" b="1" dirty="0">
                <a:solidFill>
                  <a:schemeClr val="accent5"/>
                </a:solidFill>
              </a:rPr>
              <a:t> - 5월 06일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200" dirty="0" err="1"/>
              <a:t>용인</a:t>
            </a:r>
            <a:r>
              <a:rPr lang="en-US" sz="1200" dirty="0"/>
              <a:t> 66번 </a:t>
            </a:r>
            <a:r>
              <a:rPr lang="en-US" sz="1200" dirty="0" err="1"/>
              <a:t>확진자</a:t>
            </a:r>
            <a:r>
              <a:rPr lang="en-US" sz="1200" dirty="0"/>
              <a:t> (</a:t>
            </a:r>
            <a:r>
              <a:rPr lang="en-US" sz="1200" dirty="0" err="1"/>
              <a:t>이태원</a:t>
            </a:r>
            <a:r>
              <a:rPr lang="en-US" sz="1200" dirty="0"/>
              <a:t>)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3</a:t>
            </a:r>
            <a:r>
              <a:rPr lang="en-US" altLang="ko-KR" sz="1400" b="1" baseline="30000" dirty="0">
                <a:solidFill>
                  <a:schemeClr val="accent5"/>
                </a:solidFill>
              </a:rPr>
              <a:t>rd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- 8</a:t>
            </a:r>
            <a:r>
              <a:rPr lang="ko-KR" altLang="en-US" sz="1400" b="1" dirty="0">
                <a:solidFill>
                  <a:schemeClr val="accent5"/>
                </a:solidFill>
              </a:rPr>
              <a:t>월 </a:t>
            </a:r>
            <a:r>
              <a:rPr lang="en-US" altLang="ko-KR" sz="1400" b="1" dirty="0">
                <a:solidFill>
                  <a:schemeClr val="accent5"/>
                </a:solidFill>
              </a:rPr>
              <a:t>10</a:t>
            </a:r>
            <a:r>
              <a:rPr lang="ko-KR" altLang="en-US" sz="1400" b="1" dirty="0">
                <a:solidFill>
                  <a:schemeClr val="accent5"/>
                </a:solidFill>
              </a:rPr>
              <a:t>일</a:t>
            </a:r>
            <a:br>
              <a:rPr lang="en-US" altLang="ko-KR" sz="1400" b="1" dirty="0">
                <a:solidFill>
                  <a:schemeClr val="accent5"/>
                </a:solidFill>
              </a:rPr>
            </a:br>
            <a:r>
              <a:rPr lang="ko-KR" altLang="en-US" sz="1200" dirty="0"/>
              <a:t>여름휴가 성수기 이후 첫 월요일</a:t>
            </a:r>
            <a:endParaRPr lang="en-US" altLang="ko-KR" sz="1200" dirty="0"/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4</a:t>
            </a:r>
            <a:r>
              <a:rPr lang="en-US" altLang="ko-KR" sz="1400" b="1" baseline="30000" dirty="0">
                <a:solidFill>
                  <a:schemeClr val="accent5"/>
                </a:solidFill>
              </a:rPr>
              <a:t>th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10</a:t>
            </a:r>
            <a:r>
              <a:rPr lang="ko-KR" altLang="en-US" sz="1400" b="1" dirty="0">
                <a:solidFill>
                  <a:schemeClr val="accent5"/>
                </a:solidFill>
              </a:rPr>
              <a:t>월 </a:t>
            </a:r>
            <a:r>
              <a:rPr lang="en-US" altLang="ko-KR" sz="1400" b="1" dirty="0">
                <a:solidFill>
                  <a:schemeClr val="accent5"/>
                </a:solidFill>
              </a:rPr>
              <a:t>12</a:t>
            </a:r>
            <a:r>
              <a:rPr lang="ko-KR" altLang="en-US" sz="1400" b="1" dirty="0">
                <a:solidFill>
                  <a:schemeClr val="accent5"/>
                </a:solidFill>
              </a:rPr>
              <a:t>일</a:t>
            </a:r>
            <a:br>
              <a:rPr lang="en-US" altLang="ko-KR" sz="1400" b="1" dirty="0">
                <a:solidFill>
                  <a:schemeClr val="accent5"/>
                </a:solidFill>
              </a:rPr>
            </a:br>
            <a:r>
              <a:rPr lang="ko-KR" altLang="en-US" sz="1200" dirty="0"/>
              <a:t>사회적 거리두기 </a:t>
            </a:r>
            <a:r>
              <a:rPr lang="en-US" altLang="ko-KR" sz="1200" dirty="0"/>
              <a:t>1</a:t>
            </a:r>
            <a:r>
              <a:rPr lang="ko-KR" altLang="en-US" sz="1200" dirty="0"/>
              <a:t>단계로 완화</a:t>
            </a:r>
          </a:p>
        </p:txBody>
      </p:sp>
      <p:cxnSp>
        <p:nvCxnSpPr>
          <p:cNvPr id="142" name="Google Shape;142;p21"/>
          <p:cNvCxnSpPr>
            <a:cxnSpLocks/>
          </p:cNvCxnSpPr>
          <p:nvPr/>
        </p:nvCxnSpPr>
        <p:spPr>
          <a:xfrm>
            <a:off x="1781864" y="1867800"/>
            <a:ext cx="1902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3" name="Google Shape;143;p21"/>
          <p:cNvCxnSpPr>
            <a:cxnSpLocks/>
          </p:cNvCxnSpPr>
          <p:nvPr/>
        </p:nvCxnSpPr>
        <p:spPr>
          <a:xfrm>
            <a:off x="1781864" y="2270670"/>
            <a:ext cx="3314477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" name="Google Shape;144;p21"/>
          <p:cNvCxnSpPr>
            <a:cxnSpLocks/>
          </p:cNvCxnSpPr>
          <p:nvPr/>
        </p:nvCxnSpPr>
        <p:spPr>
          <a:xfrm>
            <a:off x="1781864" y="2839820"/>
            <a:ext cx="4983417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4;p21">
            <a:extLst>
              <a:ext uri="{FF2B5EF4-FFF2-40B4-BE49-F238E27FC236}">
                <a16:creationId xmlns:a16="http://schemas.microsoft.com/office/drawing/2014/main" id="{7C14F30A-B3CE-4143-AEDB-A3168AFDECDA}"/>
              </a:ext>
            </a:extLst>
          </p:cNvPr>
          <p:cNvCxnSpPr>
            <a:cxnSpLocks/>
          </p:cNvCxnSpPr>
          <p:nvPr/>
        </p:nvCxnSpPr>
        <p:spPr>
          <a:xfrm>
            <a:off x="1781864" y="3376950"/>
            <a:ext cx="6115227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0D83B7-8399-7F49-8FD8-FAB6B001E111}"/>
              </a:ext>
            </a:extLst>
          </p:cNvPr>
          <p:cNvSpPr txBox="1"/>
          <p:nvPr/>
        </p:nvSpPr>
        <p:spPr>
          <a:xfrm>
            <a:off x="6796143" y="507927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/>
              <a:t>~</a:t>
            </a:r>
            <a:r>
              <a:rPr kumimoji="1" lang="ko-KR" altLang="en-US" sz="1050" dirty="0"/>
              <a:t> </a:t>
            </a:r>
            <a:r>
              <a:rPr kumimoji="1" lang="en-US" altLang="ko-Kore-KR" sz="1050" dirty="0"/>
              <a:t>1</a:t>
            </a:r>
            <a:r>
              <a:rPr kumimoji="1" lang="en-US" altLang="ko-KR" sz="1050" dirty="0"/>
              <a:t>2/18</a:t>
            </a:r>
            <a:r>
              <a:rPr kumimoji="1" lang="ko-KR" altLang="en-US" sz="1050" dirty="0"/>
              <a:t> 데이터로 향후 </a:t>
            </a:r>
            <a:r>
              <a:rPr kumimoji="1" lang="en-US" altLang="ko-KR" sz="1050" dirty="0"/>
              <a:t>20</a:t>
            </a:r>
            <a:r>
              <a:rPr kumimoji="1" lang="ko-KR" altLang="en-US" sz="1050" dirty="0"/>
              <a:t>일 예측</a:t>
            </a:r>
            <a:endParaRPr kumimoji="1" lang="ko-Kore-KR" altLang="en-US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08BA8B-4B97-6544-8F9D-B86D7B86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4926"/>
            <a:ext cx="4448288" cy="4358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447DC-E34E-7241-A2FE-8E22A0BA36A3}"/>
              </a:ext>
            </a:extLst>
          </p:cNvPr>
          <p:cNvSpPr txBox="1"/>
          <p:nvPr/>
        </p:nvSpPr>
        <p:spPr>
          <a:xfrm>
            <a:off x="2476162" y="484844"/>
            <a:ext cx="3058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~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12</a:t>
            </a:r>
            <a:r>
              <a:rPr kumimoji="1" lang="en-US" altLang="ko-KR" sz="1100" dirty="0"/>
              <a:t>/11</a:t>
            </a:r>
            <a:r>
              <a:rPr kumimoji="1" lang="ko-KR" altLang="en-US" sz="1100" dirty="0"/>
              <a:t> 데이터로 </a:t>
            </a:r>
            <a:r>
              <a:rPr kumimoji="1" lang="en-US" altLang="ko-KR" sz="1100" dirty="0"/>
              <a:t>12/18</a:t>
            </a:r>
            <a:r>
              <a:rPr kumimoji="1" lang="ko-KR" altLang="en-US" sz="1100" dirty="0"/>
              <a:t>일까지 예측</a:t>
            </a:r>
            <a:endParaRPr kumimoji="1" lang="en-US" altLang="ko-Kore-KR" sz="1100" dirty="0"/>
          </a:p>
          <a:p>
            <a:r>
              <a:rPr kumimoji="1" lang="en-US" altLang="ko-Kore-KR" sz="1100" dirty="0"/>
              <a:t>Training RMSE = 94.84</a:t>
            </a:r>
          </a:p>
          <a:p>
            <a:r>
              <a:rPr kumimoji="1" lang="en-US" altLang="ko-Kore-KR" sz="1100" dirty="0"/>
              <a:t>Testing RMSE = 120.56</a:t>
            </a:r>
            <a:endParaRPr kumimoji="1" lang="ko-Kore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56C7D2-AB7B-7845-BE66-AA691D681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794" y="761843"/>
            <a:ext cx="4448288" cy="4358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CEB177-5AF2-154D-86D6-948CDC150FDC}"/>
              </a:ext>
            </a:extLst>
          </p:cNvPr>
          <p:cNvSpPr txBox="1"/>
          <p:nvPr/>
        </p:nvSpPr>
        <p:spPr>
          <a:xfrm>
            <a:off x="218485" y="173220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Polynomial Regression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535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84A420-2785-1343-9F76-89834C5D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4926"/>
            <a:ext cx="4448287" cy="43585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666817-F8AB-1741-9A82-C3BA4D33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552" y="784925"/>
            <a:ext cx="4448287" cy="4358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447DC-E34E-7241-A2FE-8E22A0BA36A3}"/>
              </a:ext>
            </a:extLst>
          </p:cNvPr>
          <p:cNvSpPr txBox="1"/>
          <p:nvPr/>
        </p:nvSpPr>
        <p:spPr>
          <a:xfrm>
            <a:off x="2476162" y="484844"/>
            <a:ext cx="3058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~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12</a:t>
            </a:r>
            <a:r>
              <a:rPr kumimoji="1" lang="en-US" altLang="ko-KR" sz="1100" dirty="0"/>
              <a:t>/11</a:t>
            </a:r>
            <a:r>
              <a:rPr kumimoji="1" lang="ko-KR" altLang="en-US" sz="1100" dirty="0"/>
              <a:t> 데이터로 </a:t>
            </a:r>
            <a:r>
              <a:rPr kumimoji="1" lang="en-US" altLang="ko-KR" sz="1100" dirty="0"/>
              <a:t>12/18</a:t>
            </a:r>
            <a:r>
              <a:rPr kumimoji="1" lang="ko-KR" altLang="en-US" sz="1100" dirty="0"/>
              <a:t>일까지 예측</a:t>
            </a:r>
            <a:endParaRPr kumimoji="1" lang="en-US" altLang="ko-Kore-KR" sz="1100" dirty="0"/>
          </a:p>
          <a:p>
            <a:r>
              <a:rPr kumimoji="1" lang="en-US" altLang="ko-Kore-KR" sz="1100" dirty="0"/>
              <a:t>Training RMSE = </a:t>
            </a:r>
            <a:r>
              <a:rPr kumimoji="1" lang="en-US" altLang="ko-KR" sz="1100" dirty="0"/>
              <a:t>106.29</a:t>
            </a:r>
            <a:endParaRPr kumimoji="1" lang="en-US" altLang="ko-Kore-KR" sz="1100" dirty="0"/>
          </a:p>
          <a:p>
            <a:r>
              <a:rPr kumimoji="1" lang="en-US" altLang="ko-Kore-KR" sz="1100" dirty="0"/>
              <a:t>Testing RMSE = 1</a:t>
            </a:r>
            <a:r>
              <a:rPr kumimoji="1" lang="en-US" altLang="ko-KR" sz="1100" dirty="0"/>
              <a:t>44.84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D83B7-8399-7F49-8FD8-FAB6B001E111}"/>
              </a:ext>
            </a:extLst>
          </p:cNvPr>
          <p:cNvSpPr txBox="1"/>
          <p:nvPr/>
        </p:nvSpPr>
        <p:spPr>
          <a:xfrm>
            <a:off x="6796143" y="507927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/>
              <a:t>~</a:t>
            </a:r>
            <a:r>
              <a:rPr kumimoji="1" lang="ko-KR" altLang="en-US" sz="1050" dirty="0"/>
              <a:t> </a:t>
            </a:r>
            <a:r>
              <a:rPr kumimoji="1" lang="en-US" altLang="ko-Kore-KR" sz="1050" dirty="0"/>
              <a:t>1</a:t>
            </a:r>
            <a:r>
              <a:rPr kumimoji="1" lang="en-US" altLang="ko-KR" sz="1050" dirty="0"/>
              <a:t>2/18</a:t>
            </a:r>
            <a:r>
              <a:rPr kumimoji="1" lang="ko-KR" altLang="en-US" sz="1050" dirty="0"/>
              <a:t> 데이터로 향후 </a:t>
            </a:r>
            <a:r>
              <a:rPr kumimoji="1" lang="en-US" altLang="ko-KR" sz="1050" dirty="0"/>
              <a:t>20</a:t>
            </a:r>
            <a:r>
              <a:rPr kumimoji="1" lang="ko-KR" altLang="en-US" sz="1050" dirty="0"/>
              <a:t>일 예측</a:t>
            </a:r>
            <a:endParaRPr kumimoji="1" lang="ko-Kore-KR" alt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465F9-1B47-2B43-B980-3E6A11484447}"/>
              </a:ext>
            </a:extLst>
          </p:cNvPr>
          <p:cNvSpPr txBox="1"/>
          <p:nvPr/>
        </p:nvSpPr>
        <p:spPr>
          <a:xfrm>
            <a:off x="218485" y="17322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Cubic Spline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190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8CC3E-363B-E445-A2F9-B092ACDF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4926"/>
            <a:ext cx="4448288" cy="4358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447DC-E34E-7241-A2FE-8E22A0BA36A3}"/>
              </a:ext>
            </a:extLst>
          </p:cNvPr>
          <p:cNvSpPr txBox="1"/>
          <p:nvPr/>
        </p:nvSpPr>
        <p:spPr>
          <a:xfrm>
            <a:off x="2476162" y="484844"/>
            <a:ext cx="3058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~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12</a:t>
            </a:r>
            <a:r>
              <a:rPr kumimoji="1" lang="en-US" altLang="ko-KR" sz="1100" dirty="0"/>
              <a:t>/11</a:t>
            </a:r>
            <a:r>
              <a:rPr kumimoji="1" lang="ko-KR" altLang="en-US" sz="1100" dirty="0"/>
              <a:t> 데이터로 </a:t>
            </a:r>
            <a:r>
              <a:rPr kumimoji="1" lang="en-US" altLang="ko-KR" sz="1100" dirty="0"/>
              <a:t>12/18</a:t>
            </a:r>
            <a:r>
              <a:rPr kumimoji="1" lang="ko-KR" altLang="en-US" sz="1100" dirty="0"/>
              <a:t>일까지 예측</a:t>
            </a:r>
            <a:endParaRPr kumimoji="1" lang="en-US" altLang="ko-Kore-KR" sz="1100" dirty="0"/>
          </a:p>
          <a:p>
            <a:r>
              <a:rPr kumimoji="1" lang="en-US" altLang="ko-Kore-KR" sz="1100" dirty="0"/>
              <a:t>Training RMSE = 41.84</a:t>
            </a:r>
          </a:p>
          <a:p>
            <a:r>
              <a:rPr kumimoji="1" lang="en-US" altLang="ko-Kore-KR" sz="1100" dirty="0"/>
              <a:t>Testing RMSE = 195.16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D83B7-8399-7F49-8FD8-FAB6B001E111}"/>
              </a:ext>
            </a:extLst>
          </p:cNvPr>
          <p:cNvSpPr txBox="1"/>
          <p:nvPr/>
        </p:nvSpPr>
        <p:spPr>
          <a:xfrm>
            <a:off x="6796143" y="507927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/>
              <a:t>~</a:t>
            </a:r>
            <a:r>
              <a:rPr kumimoji="1" lang="ko-KR" altLang="en-US" sz="1050" dirty="0"/>
              <a:t> </a:t>
            </a:r>
            <a:r>
              <a:rPr kumimoji="1" lang="en-US" altLang="ko-Kore-KR" sz="1050" dirty="0"/>
              <a:t>1</a:t>
            </a:r>
            <a:r>
              <a:rPr kumimoji="1" lang="en-US" altLang="ko-KR" sz="1050" dirty="0"/>
              <a:t>2/18</a:t>
            </a:r>
            <a:r>
              <a:rPr kumimoji="1" lang="ko-KR" altLang="en-US" sz="1050" dirty="0"/>
              <a:t> 데이터로 향후 </a:t>
            </a:r>
            <a:r>
              <a:rPr kumimoji="1" lang="en-US" altLang="ko-KR" sz="1050" dirty="0"/>
              <a:t>20</a:t>
            </a:r>
            <a:r>
              <a:rPr kumimoji="1" lang="ko-KR" altLang="en-US" sz="1050" dirty="0"/>
              <a:t>일 예측</a:t>
            </a:r>
            <a:endParaRPr kumimoji="1" lang="ko-Kore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51332-B56C-A44A-BD6A-8950BB63D192}"/>
              </a:ext>
            </a:extLst>
          </p:cNvPr>
          <p:cNvSpPr txBox="1"/>
          <p:nvPr/>
        </p:nvSpPr>
        <p:spPr>
          <a:xfrm>
            <a:off x="218485" y="17322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Local Regression</a:t>
            </a:r>
            <a:endParaRPr kumimoji="1" lang="ko-Kore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8767D2-FF07-0F46-847E-42FEB5FBC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75" y="784926"/>
            <a:ext cx="4448289" cy="4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D0F29D-08F2-9744-85A5-54D9EFC0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843"/>
            <a:ext cx="4448289" cy="435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447DC-E34E-7241-A2FE-8E22A0BA36A3}"/>
              </a:ext>
            </a:extLst>
          </p:cNvPr>
          <p:cNvSpPr txBox="1"/>
          <p:nvPr/>
        </p:nvSpPr>
        <p:spPr>
          <a:xfrm>
            <a:off x="2476162" y="484844"/>
            <a:ext cx="3058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~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12</a:t>
            </a:r>
            <a:r>
              <a:rPr kumimoji="1" lang="en-US" altLang="ko-KR" sz="1100" dirty="0"/>
              <a:t>/11</a:t>
            </a:r>
            <a:r>
              <a:rPr kumimoji="1" lang="ko-KR" altLang="en-US" sz="1100" dirty="0"/>
              <a:t> 데이터로 </a:t>
            </a:r>
            <a:r>
              <a:rPr kumimoji="1" lang="en-US" altLang="ko-KR" sz="1100" dirty="0"/>
              <a:t>12/18</a:t>
            </a:r>
            <a:r>
              <a:rPr kumimoji="1" lang="ko-KR" altLang="en-US" sz="1100" dirty="0"/>
              <a:t>일까지 예측</a:t>
            </a:r>
            <a:endParaRPr kumimoji="1" lang="en-US" altLang="ko-Kore-KR" sz="1100" dirty="0"/>
          </a:p>
          <a:p>
            <a:r>
              <a:rPr kumimoji="1" lang="en-US" altLang="ko-Kore-KR" sz="1100" dirty="0"/>
              <a:t>Training RMSE = 79.71</a:t>
            </a:r>
          </a:p>
          <a:p>
            <a:r>
              <a:rPr kumimoji="1" lang="en-US" altLang="ko-Kore-KR" sz="1100" dirty="0"/>
              <a:t>Testing RMSE = 272.78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D83B7-8399-7F49-8FD8-FAB6B001E111}"/>
              </a:ext>
            </a:extLst>
          </p:cNvPr>
          <p:cNvSpPr txBox="1"/>
          <p:nvPr/>
        </p:nvSpPr>
        <p:spPr>
          <a:xfrm>
            <a:off x="6796143" y="507927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/>
              <a:t>~</a:t>
            </a:r>
            <a:r>
              <a:rPr kumimoji="1" lang="ko-KR" altLang="en-US" sz="1050" dirty="0"/>
              <a:t> </a:t>
            </a:r>
            <a:r>
              <a:rPr kumimoji="1" lang="en-US" altLang="ko-Kore-KR" sz="1050" dirty="0"/>
              <a:t>1</a:t>
            </a:r>
            <a:r>
              <a:rPr kumimoji="1" lang="en-US" altLang="ko-KR" sz="1050" dirty="0"/>
              <a:t>2/18</a:t>
            </a:r>
            <a:r>
              <a:rPr kumimoji="1" lang="ko-KR" altLang="en-US" sz="1050" dirty="0"/>
              <a:t> 데이터로 향후 </a:t>
            </a:r>
            <a:r>
              <a:rPr kumimoji="1" lang="en-US" altLang="ko-KR" sz="1050" dirty="0"/>
              <a:t>20</a:t>
            </a:r>
            <a:r>
              <a:rPr kumimoji="1" lang="ko-KR" altLang="en-US" sz="1050" dirty="0"/>
              <a:t>일 예측</a:t>
            </a:r>
            <a:endParaRPr kumimoji="1" lang="ko-Kore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51332-B56C-A44A-BD6A-8950BB63D192}"/>
              </a:ext>
            </a:extLst>
          </p:cNvPr>
          <p:cNvSpPr txBox="1"/>
          <p:nvPr/>
        </p:nvSpPr>
        <p:spPr>
          <a:xfrm>
            <a:off x="218485" y="17322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GAM</a:t>
            </a:r>
            <a:endParaRPr kumimoji="1" lang="ko-Kore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8F96A-77FE-714F-857E-E0A7108E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342" y="761842"/>
            <a:ext cx="4448290" cy="435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8355B-4B85-2E45-9555-030D7D72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2" y="793018"/>
            <a:ext cx="4448290" cy="4358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447DC-E34E-7241-A2FE-8E22A0BA36A3}"/>
              </a:ext>
            </a:extLst>
          </p:cNvPr>
          <p:cNvSpPr txBox="1"/>
          <p:nvPr/>
        </p:nvSpPr>
        <p:spPr>
          <a:xfrm>
            <a:off x="2468070" y="444384"/>
            <a:ext cx="3058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~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12</a:t>
            </a:r>
            <a:r>
              <a:rPr kumimoji="1" lang="en-US" altLang="ko-KR" sz="1100" dirty="0"/>
              <a:t>/11</a:t>
            </a:r>
            <a:r>
              <a:rPr kumimoji="1" lang="ko-KR" altLang="en-US" sz="1100" dirty="0"/>
              <a:t> 데이터로 </a:t>
            </a:r>
            <a:r>
              <a:rPr kumimoji="1" lang="en-US" altLang="ko-KR" sz="1100" dirty="0"/>
              <a:t>12/18</a:t>
            </a:r>
            <a:r>
              <a:rPr kumimoji="1" lang="ko-KR" altLang="en-US" sz="1100" dirty="0"/>
              <a:t>일까지 예측</a:t>
            </a:r>
            <a:endParaRPr kumimoji="1" lang="en-US" altLang="ko-Kore-KR" sz="1100" dirty="0"/>
          </a:p>
          <a:p>
            <a:r>
              <a:rPr kumimoji="1" lang="en-US" altLang="ko-Kore-KR" sz="1100" dirty="0"/>
              <a:t>Training RMSE = 137.79</a:t>
            </a:r>
          </a:p>
          <a:p>
            <a:r>
              <a:rPr kumimoji="1" lang="en-US" altLang="ko-Kore-KR" sz="1100" dirty="0"/>
              <a:t>Testing RMSE = 160.42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D83B7-8399-7F49-8FD8-FAB6B001E111}"/>
              </a:ext>
            </a:extLst>
          </p:cNvPr>
          <p:cNvSpPr txBox="1"/>
          <p:nvPr/>
        </p:nvSpPr>
        <p:spPr>
          <a:xfrm>
            <a:off x="6796143" y="507927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/>
              <a:t>~</a:t>
            </a:r>
            <a:r>
              <a:rPr kumimoji="1" lang="ko-KR" altLang="en-US" sz="1050" dirty="0"/>
              <a:t> </a:t>
            </a:r>
            <a:r>
              <a:rPr kumimoji="1" lang="en-US" altLang="ko-Kore-KR" sz="1050" dirty="0"/>
              <a:t>1</a:t>
            </a:r>
            <a:r>
              <a:rPr kumimoji="1" lang="en-US" altLang="ko-KR" sz="1050" dirty="0"/>
              <a:t>2/18</a:t>
            </a:r>
            <a:r>
              <a:rPr kumimoji="1" lang="ko-KR" altLang="en-US" sz="1050" dirty="0"/>
              <a:t> 데이터로 향후 </a:t>
            </a:r>
            <a:r>
              <a:rPr kumimoji="1" lang="en-US" altLang="ko-KR" sz="1050" dirty="0"/>
              <a:t>20</a:t>
            </a:r>
            <a:r>
              <a:rPr kumimoji="1" lang="ko-KR" altLang="en-US" sz="1050" dirty="0"/>
              <a:t>일 예측</a:t>
            </a:r>
            <a:endParaRPr kumimoji="1" lang="ko-Kore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51332-B56C-A44A-BD6A-8950BB63D192}"/>
              </a:ext>
            </a:extLst>
          </p:cNvPr>
          <p:cNvSpPr txBox="1"/>
          <p:nvPr/>
        </p:nvSpPr>
        <p:spPr>
          <a:xfrm>
            <a:off x="218485" y="17322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Segmented Poisson</a:t>
            </a:r>
            <a:endParaRPr kumimoji="1" lang="ko-Kore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43952E-19B0-0E4D-A1A9-1344CF84D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552" y="793018"/>
            <a:ext cx="4448290" cy="435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65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307</Words>
  <Application>Microsoft Macintosh PowerPoint</Application>
  <PresentationFormat>화면 슬라이드 쇼(16:9)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Lato</vt:lpstr>
      <vt:lpstr>Raleway</vt:lpstr>
      <vt:lpstr>Streamline</vt:lpstr>
      <vt:lpstr>Non-linear Model을 통한 신규 확진자 예측 및 정책의 영향 분석  2020년 12월 19일</vt:lpstr>
      <vt:lpstr>목차</vt:lpstr>
      <vt:lpstr>데이터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한국 지역별 신규 확진자 예측 및 정책의 영향 분석 2020년 11월 21일</dc:title>
  <cp:lastModifiedBy>Ko Yeonghyeon</cp:lastModifiedBy>
  <cp:revision>65</cp:revision>
  <cp:lastPrinted>2020-12-18T17:00:32Z</cp:lastPrinted>
  <dcterms:modified xsi:type="dcterms:W3CDTF">2020-12-18T17:01:11Z</dcterms:modified>
</cp:coreProperties>
</file>