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71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340" r:id="rId19"/>
    <p:sldId id="292" r:id="rId20"/>
    <p:sldId id="293" r:id="rId21"/>
    <p:sldId id="341" r:id="rId22"/>
    <p:sldId id="299" r:id="rId23"/>
    <p:sldId id="300" r:id="rId24"/>
    <p:sldId id="342" r:id="rId25"/>
  </p:sldIdLst>
  <p:sldSz cx="9144000" cy="5143500" type="screen16x9"/>
  <p:notesSz cx="6858000" cy="9144000"/>
  <p:embeddedFontLst>
    <p:embeddedFont>
      <p:font typeface="Lato" panose="020B0600000101010101" charset="0"/>
      <p:regular r:id="rId27"/>
      <p:bold r:id="rId28"/>
      <p:italic r:id="rId29"/>
      <p:boldItalic r:id="rId30"/>
    </p:embeddedFont>
    <p:embeddedFont>
      <p:font typeface="Raleway" panose="020B0600000101010101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2DE2-CD2C-4FF9-941F-F7575DB3D09D}">
  <a:tblStyle styleId="{A9B82DE2-CD2C-4FF9-941F-F7575DB3D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1C75F-E5BC-4870-82B0-A3FAEE7241F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2941" autoAdjust="0"/>
  </p:normalViewPr>
  <p:slideViewPr>
    <p:cSldViewPr snapToGrid="0">
      <p:cViewPr varScale="1">
        <p:scale>
          <a:sx n="146" d="100"/>
          <a:sy n="146" d="100"/>
        </p:scale>
        <p:origin x="55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5aaa7c9d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5aaa7c9d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354420f71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9354420f71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5643d051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95643d051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각각 의미 써주기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386c691d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386c691d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5643d051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5643d051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386c691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386c691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 없으면 lagging도 의미 없음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5643d051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95643d051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b7a7241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b7a7241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5643d051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5643d051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c8378dee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9c8378dee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b7a7241d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b7a7241d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5643d051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5643d051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03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c8378de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9c8378de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7a7241d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7a7241d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5643d051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5643d051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386c691dd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9386c691dd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When the # of Segment is 2, two different Poisson models are defined as follows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When the </a:t>
            </a:r>
            <a:r>
              <a:rPr lang="en-US">
                <a:solidFill>
                  <a:srgbClr val="1A9988"/>
                </a:solidFill>
              </a:rPr>
              <a:t># of Segment is q, q different Poisson models are similarly defined</a:t>
            </a:r>
            <a:endParaRPr>
              <a:solidFill>
                <a:srgbClr val="1A99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A9988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86c691dd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9386c691dd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Policy가 먼저 나오는 게 좋지 않을까?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386c691d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9386c691d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점수를 나누려면 분포를 봐야 함.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45aaa7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45aaa7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1, 2가 아니라 어떤 이름을 주는 것 제안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H, E 넣고 log policy로 교정하기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86c691d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386c691d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Policy의 t에 -를 주는 식으로 하자.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 idx="4294967295"/>
          </p:nvPr>
        </p:nvSpPr>
        <p:spPr>
          <a:xfrm>
            <a:off x="559650" y="997000"/>
            <a:ext cx="7688100" cy="166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dirty="0"/>
              <a:t>COVID-19 </a:t>
            </a:r>
            <a:r>
              <a:rPr lang="en-US" sz="3400" dirty="0" err="1"/>
              <a:t>한국</a:t>
            </a:r>
            <a:r>
              <a:rPr lang="en-US" sz="3400" dirty="0"/>
              <a:t> </a:t>
            </a:r>
            <a:r>
              <a:rPr lang="en-US" sz="3400" dirty="0" err="1"/>
              <a:t>지역별</a:t>
            </a:r>
            <a:endParaRPr sz="3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400" dirty="0" err="1">
                <a:solidFill>
                  <a:schemeClr val="accent5"/>
                </a:solidFill>
              </a:rPr>
              <a:t>신규</a:t>
            </a:r>
            <a:r>
              <a:rPr lang="en-US" sz="3400" dirty="0">
                <a:solidFill>
                  <a:schemeClr val="accent5"/>
                </a:solidFill>
              </a:rPr>
              <a:t> </a:t>
            </a:r>
            <a:r>
              <a:rPr lang="en-US" sz="3400" dirty="0" err="1">
                <a:solidFill>
                  <a:schemeClr val="accent5"/>
                </a:solidFill>
              </a:rPr>
              <a:t>확진자</a:t>
            </a:r>
            <a:r>
              <a:rPr lang="en-US" sz="3400" dirty="0">
                <a:solidFill>
                  <a:schemeClr val="accent5"/>
                </a:solidFill>
              </a:rPr>
              <a:t> </a:t>
            </a:r>
            <a:r>
              <a:rPr lang="en-US" sz="3400" dirty="0" err="1">
                <a:solidFill>
                  <a:schemeClr val="accent5"/>
                </a:solidFill>
              </a:rPr>
              <a:t>예측</a:t>
            </a:r>
            <a:r>
              <a:rPr lang="en-US" sz="3400" dirty="0"/>
              <a:t> 및 </a:t>
            </a:r>
            <a:r>
              <a:rPr lang="en-US" sz="3400" dirty="0" err="1">
                <a:solidFill>
                  <a:srgbClr val="1C4587"/>
                </a:solidFill>
              </a:rPr>
              <a:t>정책의</a:t>
            </a:r>
            <a:r>
              <a:rPr lang="en-US" sz="3400" dirty="0">
                <a:solidFill>
                  <a:srgbClr val="1C4587"/>
                </a:solidFill>
              </a:rPr>
              <a:t> </a:t>
            </a:r>
            <a:r>
              <a:rPr lang="en-US" sz="3400" dirty="0" err="1">
                <a:solidFill>
                  <a:srgbClr val="1C4587"/>
                </a:solidFill>
              </a:rPr>
              <a:t>영향</a:t>
            </a:r>
            <a:r>
              <a:rPr lang="en-US" sz="3400" dirty="0"/>
              <a:t> </a:t>
            </a:r>
            <a:r>
              <a:rPr lang="en-US" sz="3400" dirty="0" err="1"/>
              <a:t>분석</a:t>
            </a:r>
            <a:endParaRPr sz="3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200" b="0" dirty="0">
                <a:solidFill>
                  <a:srgbClr val="666666"/>
                </a:solidFill>
              </a:rPr>
              <a:t>2020년 12</a:t>
            </a:r>
            <a:r>
              <a:rPr lang="en-US" sz="2200" b="0">
                <a:solidFill>
                  <a:srgbClr val="666666"/>
                </a:solidFill>
              </a:rPr>
              <a:t>월 12일</a:t>
            </a:r>
            <a:endParaRPr sz="2200" b="0" dirty="0">
              <a:solidFill>
                <a:srgbClr val="666666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559650" y="3961975"/>
            <a:ext cx="4760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박사과정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구태완 </a:t>
            </a: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석사과정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한결희, 허규진, 이도은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 b="1">
                <a:latin typeface="Malgun Gothic"/>
                <a:ea typeface="Malgun Gothic"/>
                <a:cs typeface="Malgun Gothic"/>
                <a:sym typeface="Malgun Gothic"/>
              </a:rPr>
              <a:t>학부과정</a:t>
            </a: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 고영현, 김태현, 김학용, 정혜원</a:t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00" y="2982901"/>
            <a:ext cx="739675" cy="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3875" y="2893650"/>
            <a:ext cx="300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서울대학교 박태성 교수</a:t>
            </a:r>
            <a:r>
              <a:rPr lang="en-US" sz="20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생물정보통계 연구실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729450" y="1534100"/>
            <a:ext cx="2680800" cy="14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5"/>
                </a:solidFill>
              </a:rPr>
              <a:t>Ⅰ. 신규 확진자 예측 모형</a:t>
            </a:r>
            <a:endParaRPr sz="1400" b="1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1. 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2. 비수도권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3. 전국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lang="en-US" sz="1400" b="1">
                <a:solidFill>
                  <a:schemeClr val="accent5"/>
                </a:solidFill>
              </a:rPr>
              <a:t>. 정책효과 추정</a:t>
            </a:r>
            <a:endParaRPr sz="1400" b="1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1. 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2. 비수도권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3. 전국</a:t>
            </a:r>
            <a:endParaRPr sz="12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729450" y="1534100"/>
            <a:ext cx="2680800" cy="14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5"/>
                </a:solidFill>
              </a:rPr>
              <a:t>Ⅰ. 신규 확진자 예측 모형</a:t>
            </a:r>
            <a:endParaRPr sz="1400" b="1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1. 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2. 비수도권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3. 전국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lang="en-US" sz="1400" b="1">
                <a:solidFill>
                  <a:srgbClr val="B7B7B7"/>
                </a:solidFill>
              </a:rPr>
              <a:t>. 정책효과 추정</a:t>
            </a:r>
            <a:endParaRPr sz="14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1. 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2. 비수도권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3. 전국</a:t>
            </a:r>
            <a:endParaRPr sz="1200"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Breakpoints</a:t>
            </a:r>
            <a:endParaRPr/>
          </a:p>
        </p:txBody>
      </p:sp>
      <p:graphicFrame>
        <p:nvGraphicFramePr>
          <p:cNvPr id="263" name="Google Shape;263;p36"/>
          <p:cNvGraphicFramePr/>
          <p:nvPr>
            <p:extLst>
              <p:ext uri="{D42A27DB-BD31-4B8C-83A1-F6EECF244321}">
                <p14:modId xmlns:p14="http://schemas.microsoft.com/office/powerpoint/2010/main" val="3579623753"/>
              </p:ext>
            </p:extLst>
          </p:nvPr>
        </p:nvGraphicFramePr>
        <p:xfrm>
          <a:off x="729450" y="2244075"/>
          <a:ext cx="7688699" cy="1581740"/>
        </p:xfrm>
        <a:graphic>
          <a:graphicData uri="http://schemas.openxmlformats.org/drawingml/2006/table">
            <a:tbl>
              <a:tblPr>
                <a:noFill/>
                <a:tableStyleId>{6251C75F-E5BC-4870-82B0-A3FAEE7241FE}</a:tableStyleId>
              </a:tblPr>
              <a:tblGrid>
                <a:gridCol w="1221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571114151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97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Segment 5 (# of breakpoints = 4)</a:t>
                      </a: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순서</a:t>
                      </a:r>
                      <a:endParaRPr sz="1200" u="none" strike="noStrike" cap="none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dirty="0"/>
                        <a:t>1</a:t>
                      </a:r>
                      <a:r>
                        <a:rPr lang="en-US" sz="1200" b="1" baseline="30000" dirty="0"/>
                        <a:t>st</a:t>
                      </a:r>
                      <a:r>
                        <a:rPr lang="en-US" sz="1200" b="1" dirty="0"/>
                        <a:t> breakpoint</a:t>
                      </a:r>
                      <a:endParaRPr sz="1200" b="1" i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dirty="0"/>
                        <a:t>2</a:t>
                      </a:r>
                      <a:r>
                        <a:rPr lang="en-US" sz="1200" b="1" baseline="30000" dirty="0"/>
                        <a:t>nd</a:t>
                      </a:r>
                      <a:r>
                        <a:rPr lang="en-US" sz="1200" b="1" dirty="0"/>
                        <a:t> breakpoint</a:t>
                      </a:r>
                      <a:endParaRPr sz="1200" b="1" i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3</a:t>
                      </a:r>
                      <a:r>
                        <a:rPr lang="en-US" sz="1200" b="1" u="none" strike="noStrike" cap="none" baseline="30000" dirty="0"/>
                        <a:t>rd</a:t>
                      </a:r>
                      <a:r>
                        <a:rPr lang="en-US" sz="1200" b="1" u="none" strike="noStrike" cap="none" dirty="0"/>
                        <a:t> breakpoint</a:t>
                      </a:r>
                      <a:endParaRPr sz="1200" b="1" i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4</a:t>
                      </a:r>
                      <a:r>
                        <a:rPr lang="en-US" sz="1200" b="1" u="none" strike="noStrike" cap="none" baseline="30000" dirty="0"/>
                        <a:t>th</a:t>
                      </a:r>
                      <a:r>
                        <a:rPr lang="ko-KR" altLang="en-US" sz="1200" b="1" u="none" strike="noStrike" cap="none" dirty="0"/>
                        <a:t> </a:t>
                      </a:r>
                      <a:r>
                        <a:rPr lang="en-US" sz="1200" b="1" u="none" strike="noStrike" cap="none" dirty="0"/>
                        <a:t>breakpoint</a:t>
                      </a:r>
                      <a:endParaRPr sz="1200" b="1" i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범위</a:t>
                      </a:r>
                      <a:r>
                        <a:rPr lang="en-US" sz="1200" dirty="0"/>
                        <a:t> (in days)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29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108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204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267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비고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17</a:t>
                      </a:r>
                      <a:r>
                        <a:rPr lang="ko-KR" altLang="en-US" sz="1200" dirty="0"/>
                        <a:t>일</a:t>
                      </a:r>
                      <a:endParaRPr lang="en-US" altLang="ko-KR"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31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ko-KR" altLang="en-US" sz="1200" dirty="0" err="1"/>
                        <a:t>확진자</a:t>
                      </a:r>
                      <a:endParaRPr lang="en-US" altLang="ko-KR"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신천지</a:t>
                      </a:r>
                      <a:r>
                        <a:rPr lang="en-US" altLang="ko-KR" sz="1200" dirty="0"/>
                        <a:t>)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일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용인 </a:t>
                      </a:r>
                      <a:r>
                        <a:rPr lang="en-US" altLang="ko-KR" sz="1200" dirty="0"/>
                        <a:t>66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ko-KR" altLang="en-US" sz="1200" dirty="0" err="1"/>
                        <a:t>확진자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이태원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일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여름휴가 성수기 이후 첫 월요일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10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일</a:t>
                      </a:r>
                      <a:endParaRPr lang="en-US" altLang="ko-KR"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사회적 거리두기</a:t>
                      </a:r>
                      <a:endParaRPr lang="en-US" altLang="ko-KR"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단계 완화</a:t>
                      </a:r>
                      <a:endParaRPr sz="12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029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수도권 신규 확진자 예측 모형</a:t>
            </a: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 r="2085"/>
          <a:stretch/>
        </p:blipFill>
        <p:spPr>
          <a:xfrm>
            <a:off x="1981000" y="1144325"/>
            <a:ext cx="7163002" cy="1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0F0AAD-61FB-406C-ADDE-4D0640957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000" y="2801725"/>
            <a:ext cx="312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비수도권 신규 확진자 예측 모형</a:t>
            </a:r>
            <a:endParaRPr/>
          </a:p>
        </p:txBody>
      </p:sp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r="2085"/>
          <a:stretch/>
        </p:blipFill>
        <p:spPr>
          <a:xfrm>
            <a:off x="1981000" y="1144325"/>
            <a:ext cx="7163002" cy="1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11A1B7-BD0B-4CE1-B53E-C4699556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000" y="2801725"/>
            <a:ext cx="312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전국 신규 확진자 예측 모형</a:t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 rotWithShape="1">
          <a:blip r:embed="rId3">
            <a:alphaModFix/>
          </a:blip>
          <a:srcRect r="2085"/>
          <a:stretch/>
        </p:blipFill>
        <p:spPr>
          <a:xfrm>
            <a:off x="1981000" y="1144325"/>
            <a:ext cx="7163002" cy="16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01ED77-681D-4BF6-B715-5B24EDCD0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000" y="2801725"/>
            <a:ext cx="312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 txBox="1">
            <a:spLocks noGrp="1"/>
          </p:cNvSpPr>
          <p:nvPr>
            <p:ph type="body" idx="1"/>
          </p:nvPr>
        </p:nvSpPr>
        <p:spPr>
          <a:xfrm>
            <a:off x="729450" y="1534100"/>
            <a:ext cx="26808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7B7B7"/>
                </a:solidFill>
              </a:rPr>
              <a:t>Ⅰ. 신규 확진자 예측 모형</a:t>
            </a:r>
            <a:endParaRPr sz="14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1. 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2. 비수도권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3. 전국</a:t>
            </a:r>
            <a:endParaRPr sz="1200" b="1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lang="en-US" sz="1400" b="1">
                <a:solidFill>
                  <a:schemeClr val="accent5"/>
                </a:solidFill>
              </a:rPr>
              <a:t>. 정책효과 추정</a:t>
            </a:r>
            <a:endParaRPr sz="1400" b="1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1. 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2. 비수도권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3. 전국</a:t>
            </a:r>
            <a:endParaRPr sz="1200"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정책</a:t>
            </a:r>
            <a:r>
              <a:rPr lang="en-US" dirty="0"/>
              <a:t> </a:t>
            </a:r>
            <a:r>
              <a:rPr lang="en-US" dirty="0" err="1"/>
              <a:t>변수</a:t>
            </a:r>
            <a:r>
              <a:rPr lang="en-US" dirty="0"/>
              <a:t> </a:t>
            </a:r>
            <a:r>
              <a:rPr lang="en-US" dirty="0" err="1"/>
              <a:t>영향</a:t>
            </a:r>
            <a:r>
              <a:rPr lang="en-US" dirty="0"/>
              <a:t> </a:t>
            </a:r>
            <a:r>
              <a:rPr lang="en-US" dirty="0" err="1"/>
              <a:t>분석</a:t>
            </a:r>
            <a:r>
              <a:rPr lang="en-US" dirty="0"/>
              <a:t> </a:t>
            </a:r>
            <a:r>
              <a:rPr lang="en-US" dirty="0" err="1"/>
              <a:t>결과</a:t>
            </a:r>
            <a:endParaRPr dirty="0"/>
          </a:p>
        </p:txBody>
      </p:sp>
      <p:graphicFrame>
        <p:nvGraphicFramePr>
          <p:cNvPr id="302" name="Google Shape;302;p41"/>
          <p:cNvGraphicFramePr/>
          <p:nvPr>
            <p:extLst>
              <p:ext uri="{D42A27DB-BD31-4B8C-83A1-F6EECF244321}">
                <p14:modId xmlns:p14="http://schemas.microsoft.com/office/powerpoint/2010/main" val="965661185"/>
              </p:ext>
            </p:extLst>
          </p:nvPr>
        </p:nvGraphicFramePr>
        <p:xfrm>
          <a:off x="727650" y="1809950"/>
          <a:ext cx="1714500" cy="2752725"/>
        </p:xfrm>
        <a:graphic>
          <a:graphicData uri="http://schemas.openxmlformats.org/drawingml/2006/table">
            <a:tbl>
              <a:tblPr>
                <a:noFill/>
                <a:tableStyleId>{A9B82DE2-CD2C-4FF9-941F-F7575DB3D09D}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latin typeface="+mn-ea"/>
                          <a:ea typeface="+mn-ea"/>
                        </a:rPr>
                        <a:t>정책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b="1" dirty="0" err="1">
                          <a:latin typeface="+mn-ea"/>
                          <a:ea typeface="+mn-ea"/>
                        </a:rPr>
                        <a:t>변수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 Coefficient value</a:t>
                      </a:r>
                      <a:endParaRPr sz="10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+mn-ea"/>
                          <a:ea typeface="+mn-ea"/>
                        </a:rPr>
                        <a:t>lag</a:t>
                      </a:r>
                      <a:endParaRPr sz="1000" b="1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Government Index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ea"/>
                          <a:ea typeface="+mn-ea"/>
                        </a:rPr>
                        <a:t>0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1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2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0.2659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3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4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5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6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-0.0530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7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8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-0.2532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9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-0.3157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+mn-ea"/>
                          <a:ea typeface="+mn-ea"/>
                        </a:rPr>
                        <a:t>10</a:t>
                      </a:r>
                      <a:endParaRPr sz="10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-0.3507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정책</a:t>
            </a:r>
            <a:r>
              <a:rPr lang="en-US" dirty="0"/>
              <a:t> </a:t>
            </a:r>
            <a:r>
              <a:rPr lang="en-US" dirty="0" err="1"/>
              <a:t>변수</a:t>
            </a:r>
            <a:r>
              <a:rPr lang="en-US" dirty="0"/>
              <a:t> </a:t>
            </a:r>
            <a:r>
              <a:rPr lang="en-US" dirty="0" err="1"/>
              <a:t>영향</a:t>
            </a:r>
            <a:r>
              <a:rPr lang="en-US" dirty="0"/>
              <a:t> </a:t>
            </a:r>
            <a:r>
              <a:rPr lang="en-US" dirty="0" err="1"/>
              <a:t>분석</a:t>
            </a:r>
            <a:r>
              <a:rPr lang="en-US" dirty="0"/>
              <a:t> </a:t>
            </a:r>
            <a:r>
              <a:rPr lang="en-US" dirty="0" err="1"/>
              <a:t>결과</a:t>
            </a:r>
            <a:endParaRPr dirty="0"/>
          </a:p>
        </p:txBody>
      </p:sp>
      <p:sp>
        <p:nvSpPr>
          <p:cNvPr id="323" name="Google Shape;323;p44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/>
              <a:t>정책 변수의 신규 </a:t>
            </a:r>
            <a:r>
              <a:rPr lang="ko-KR" altLang="en-US" sz="1100" b="1" dirty="0" err="1"/>
              <a:t>확진자에</a:t>
            </a:r>
            <a:r>
              <a:rPr lang="ko-KR" altLang="en-US" sz="1100" b="1" dirty="0"/>
              <a:t> 대한 영향 해석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/>
              <a:t>Government Index (7</a:t>
            </a:r>
            <a:r>
              <a:rPr lang="ko-KR" altLang="en-US" sz="1100" b="1" dirty="0"/>
              <a:t>단계</a:t>
            </a:r>
            <a:r>
              <a:rPr lang="en-US" altLang="ko-KR" sz="1100" b="1" dirty="0"/>
              <a:t>) </a:t>
            </a:r>
            <a:endParaRPr lang="ko-KR" altLang="en-US" sz="1100" b="1" dirty="0"/>
          </a:p>
          <a:p>
            <a:pPr marL="457200" indent="-298450">
              <a:buSzPts val="1100"/>
              <a:buFont typeface="Arial"/>
              <a:buChar char="-"/>
            </a:pPr>
            <a:r>
              <a:rPr lang="en-US" altLang="ko-KR" sz="1100" dirty="0"/>
              <a:t>Government Index </a:t>
            </a:r>
            <a:r>
              <a:rPr lang="ko-KR" altLang="en-US" sz="1100" dirty="0"/>
              <a:t>값이 신규 </a:t>
            </a:r>
            <a:r>
              <a:rPr lang="ko-KR" altLang="en-US" sz="1100" dirty="0" err="1"/>
              <a:t>확진자</a:t>
            </a:r>
            <a:r>
              <a:rPr lang="ko-KR" altLang="en-US" sz="1100" dirty="0"/>
              <a:t> 수에 미치는 영향은 </a:t>
            </a:r>
            <a:r>
              <a:rPr lang="en-US" altLang="ko-KR" sz="1100" dirty="0"/>
              <a:t>5</a:t>
            </a:r>
            <a:r>
              <a:rPr lang="ko-KR" altLang="en-US" sz="1100" dirty="0"/>
              <a:t>일차에 </a:t>
            </a:r>
            <a:r>
              <a:rPr lang="en-US" altLang="ko-KR" sz="1100" b="0" i="0" u="none" strike="noStrike" dirty="0">
                <a:solidFill>
                  <a:srgbClr val="9C000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-0.0182</a:t>
            </a:r>
            <a:r>
              <a:rPr lang="ko-KR" altLang="en-US" sz="1100" dirty="0"/>
              <a:t>값을 가짐</a:t>
            </a:r>
            <a:r>
              <a:rPr lang="en-US" altLang="ko-KR" sz="1100" dirty="0"/>
              <a:t>. </a:t>
            </a:r>
            <a:endParaRPr lang="ko-KR" alt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 altLang="en-US" sz="1100" dirty="0"/>
              <a:t>정책 강도에 따라 최대 </a:t>
            </a:r>
            <a:r>
              <a:rPr lang="en-US" altLang="ko-KR" sz="1100" dirty="0"/>
              <a:t>4843</a:t>
            </a:r>
            <a:r>
              <a:rPr lang="ko-KR" altLang="en-US" sz="1100" dirty="0"/>
              <a:t>명의 </a:t>
            </a:r>
            <a:r>
              <a:rPr lang="ko-KR" altLang="en-US" sz="1100" dirty="0" err="1"/>
              <a:t>확진자</a:t>
            </a:r>
            <a:r>
              <a:rPr lang="ko-KR" altLang="en-US" sz="1100" dirty="0"/>
              <a:t> 수 차이가 있음</a:t>
            </a:r>
            <a:r>
              <a:rPr lang="en-US" altLang="ko-KR" sz="1100" dirty="0"/>
              <a:t>.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altLang="ko-KR" sz="1100" dirty="0"/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ko-KR" alt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8C589-9AF5-4BD8-88C6-0666AF30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500"/>
            <a:ext cx="48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 txBox="1">
            <a:spLocks noGrp="1"/>
          </p:cNvSpPr>
          <p:nvPr>
            <p:ph type="body" idx="1"/>
          </p:nvPr>
        </p:nvSpPr>
        <p:spPr>
          <a:xfrm>
            <a:off x="729450" y="1534100"/>
            <a:ext cx="26808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7B7B7"/>
                </a:solidFill>
              </a:rPr>
              <a:t>Ⅰ. 신규 확진자 예측 모형</a:t>
            </a:r>
            <a:endParaRPr sz="14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1. 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2. 비수도권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3. 전국</a:t>
            </a:r>
            <a:endParaRPr sz="1200" b="1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lang="en-US" sz="1400" b="1">
                <a:solidFill>
                  <a:schemeClr val="accent5"/>
                </a:solidFill>
              </a:rPr>
              <a:t>. 정책효과 추정</a:t>
            </a:r>
            <a:endParaRPr sz="1400" b="1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1. 수도권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2. 비수도권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3. 전국</a:t>
            </a:r>
            <a:endParaRPr sz="1200"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데이터 소개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5"/>
                </a:solidFill>
              </a:rPr>
              <a:t>Kaggle </a:t>
            </a:r>
            <a:r>
              <a:rPr lang="en-US" sz="1400" b="1" dirty="0" err="1">
                <a:solidFill>
                  <a:schemeClr val="accent5"/>
                </a:solidFill>
              </a:rPr>
              <a:t>데이터</a:t>
            </a:r>
            <a:r>
              <a:rPr lang="en-US" sz="1400" dirty="0"/>
              <a:t>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2020년 1월 20일 ~ 6월 30일 *</a:t>
            </a:r>
            <a:r>
              <a:rPr lang="en-US" sz="1200" dirty="0" err="1"/>
              <a:t>검역</a:t>
            </a:r>
            <a:r>
              <a:rPr lang="en-US" sz="1200" dirty="0"/>
              <a:t> </a:t>
            </a:r>
            <a:r>
              <a:rPr lang="en-US" sz="1200" dirty="0" err="1"/>
              <a:t>데이터</a:t>
            </a:r>
            <a:r>
              <a:rPr lang="en-US" sz="1200" dirty="0"/>
              <a:t> </a:t>
            </a:r>
            <a:r>
              <a:rPr lang="en-US" sz="1200" dirty="0" err="1"/>
              <a:t>부재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https://www.kaggle.com/kimjihoo/coronavirusdataset/data?select=TimeProvince.csv</a:t>
            </a:r>
            <a:endParaRPr sz="1200" i="1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accent5"/>
                </a:solidFill>
              </a:rPr>
              <a:t>공공데이터포털</a:t>
            </a:r>
            <a:r>
              <a:rPr lang="en-US" sz="1400" b="1" dirty="0">
                <a:solidFill>
                  <a:schemeClr val="accent5"/>
                </a:solidFill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</a:rPr>
              <a:t>데이터</a:t>
            </a:r>
            <a:r>
              <a:rPr lang="en-US" sz="1400" dirty="0"/>
              <a:t> 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2020년 3월 04일 ~ 12월 12일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https://data.go.kr/data/15043378/openapi.do</a:t>
            </a:r>
            <a:endParaRPr sz="1200" i="1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정책</a:t>
            </a:r>
            <a:r>
              <a:rPr lang="en-US" dirty="0"/>
              <a:t> </a:t>
            </a:r>
            <a:r>
              <a:rPr lang="en-US" dirty="0" err="1"/>
              <a:t>변수</a:t>
            </a:r>
            <a:r>
              <a:rPr lang="en-US" dirty="0"/>
              <a:t> </a:t>
            </a:r>
            <a:r>
              <a:rPr lang="en-US" dirty="0" err="1"/>
              <a:t>영향</a:t>
            </a:r>
            <a:r>
              <a:rPr lang="en-US" dirty="0"/>
              <a:t> </a:t>
            </a:r>
            <a:r>
              <a:rPr lang="en-US" dirty="0" err="1"/>
              <a:t>분석</a:t>
            </a:r>
            <a:r>
              <a:rPr lang="en-US" dirty="0"/>
              <a:t> </a:t>
            </a:r>
            <a:r>
              <a:rPr lang="en-US" dirty="0" err="1"/>
              <a:t>결과</a:t>
            </a:r>
            <a:endParaRPr dirty="0"/>
          </a:p>
        </p:txBody>
      </p:sp>
      <p:graphicFrame>
        <p:nvGraphicFramePr>
          <p:cNvPr id="364" name="Google Shape;364;p50"/>
          <p:cNvGraphicFramePr/>
          <p:nvPr>
            <p:extLst>
              <p:ext uri="{D42A27DB-BD31-4B8C-83A1-F6EECF244321}">
                <p14:modId xmlns:p14="http://schemas.microsoft.com/office/powerpoint/2010/main" val="3843787796"/>
              </p:ext>
            </p:extLst>
          </p:nvPr>
        </p:nvGraphicFramePr>
        <p:xfrm>
          <a:off x="614362" y="1810250"/>
          <a:ext cx="1724025" cy="2752425"/>
        </p:xfrm>
        <a:graphic>
          <a:graphicData uri="http://schemas.openxmlformats.org/drawingml/2006/table">
            <a:tbl>
              <a:tblPr>
                <a:noFill/>
                <a:tableStyleId>{A9B82DE2-CD2C-4FF9-941F-F7575DB3D09D}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7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정책 변수 Coefficient value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lag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Government Index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0.6908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0.5834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0.4849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0.4740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0.3461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0.3379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0.2047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정책</a:t>
            </a:r>
            <a:r>
              <a:rPr lang="en-US" dirty="0"/>
              <a:t> </a:t>
            </a:r>
            <a:r>
              <a:rPr lang="en-US" dirty="0" err="1"/>
              <a:t>변수</a:t>
            </a:r>
            <a:r>
              <a:rPr lang="en-US" dirty="0"/>
              <a:t> </a:t>
            </a:r>
            <a:r>
              <a:rPr lang="en-US" dirty="0" err="1"/>
              <a:t>영향</a:t>
            </a:r>
            <a:r>
              <a:rPr lang="en-US" dirty="0"/>
              <a:t> </a:t>
            </a:r>
            <a:r>
              <a:rPr lang="en-US" dirty="0" err="1"/>
              <a:t>분석</a:t>
            </a:r>
            <a:r>
              <a:rPr lang="en-US" dirty="0"/>
              <a:t> </a:t>
            </a:r>
            <a:r>
              <a:rPr lang="en-US" dirty="0" err="1"/>
              <a:t>결과</a:t>
            </a:r>
            <a:endParaRPr dirty="0"/>
          </a:p>
        </p:txBody>
      </p:sp>
      <p:sp>
        <p:nvSpPr>
          <p:cNvPr id="323" name="Google Shape;323;p44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/>
              <a:t>정책 변수의 신규 </a:t>
            </a:r>
            <a:r>
              <a:rPr lang="ko-KR" altLang="en-US" sz="1100" b="1" dirty="0" err="1"/>
              <a:t>확진자에</a:t>
            </a:r>
            <a:r>
              <a:rPr lang="ko-KR" altLang="en-US" sz="1100" b="1" dirty="0"/>
              <a:t> 대한 영향 해석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/>
              <a:t>Government Index (7</a:t>
            </a:r>
            <a:r>
              <a:rPr lang="ko-KR" altLang="en-US" sz="1100" b="1" dirty="0"/>
              <a:t>단계</a:t>
            </a:r>
            <a:r>
              <a:rPr lang="en-US" altLang="ko-KR" sz="1100" b="1" dirty="0"/>
              <a:t>) </a:t>
            </a:r>
            <a:endParaRPr lang="ko-KR" altLang="en-US" sz="1100" b="1" dirty="0"/>
          </a:p>
          <a:p>
            <a:pPr marL="457200" lvl="0" indent="-298450">
              <a:buSzPts val="1100"/>
              <a:buChar char="-"/>
            </a:pPr>
            <a:r>
              <a:rPr lang="en-US" altLang="ko-KR" sz="1100" dirty="0"/>
              <a:t>Government Index </a:t>
            </a:r>
            <a:r>
              <a:rPr lang="ko-KR" altLang="en-US" sz="1100" dirty="0"/>
              <a:t>값이 신규 </a:t>
            </a:r>
            <a:r>
              <a:rPr lang="ko-KR" altLang="en-US" sz="1100" dirty="0" err="1"/>
              <a:t>확진자</a:t>
            </a:r>
            <a:r>
              <a:rPr lang="ko-KR" altLang="en-US" sz="1100" dirty="0"/>
              <a:t> 수에 미치는 영향은 </a:t>
            </a:r>
            <a:r>
              <a:rPr lang="en-US" altLang="ko-KR" sz="1100" dirty="0"/>
              <a:t>10</a:t>
            </a:r>
            <a:r>
              <a:rPr lang="ko-KR" altLang="en-US" sz="1100" dirty="0"/>
              <a:t>일차에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0.2047</a:t>
            </a:r>
            <a:r>
              <a:rPr lang="ko-KR" altLang="en-US" sz="1100" dirty="0"/>
              <a:t>값을 가짐</a:t>
            </a:r>
            <a:r>
              <a:rPr lang="en-US" altLang="ko-KR" sz="1100" dirty="0"/>
              <a:t>. 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ko-KR" alt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45D0D3-7056-40C2-BEFE-ED82F344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500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1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6"/>
          <p:cNvSpPr txBox="1">
            <a:spLocks noGrp="1"/>
          </p:cNvSpPr>
          <p:nvPr>
            <p:ph type="body" idx="1"/>
          </p:nvPr>
        </p:nvSpPr>
        <p:spPr>
          <a:xfrm>
            <a:off x="729450" y="1534100"/>
            <a:ext cx="26808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B7B7B7"/>
                </a:solidFill>
              </a:rPr>
              <a:t>Ⅰ. 신규 확진자 예측 모형</a:t>
            </a:r>
            <a:endParaRPr sz="14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1. 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2. 비수도권</a:t>
            </a:r>
            <a:endParaRPr sz="1200" b="1">
              <a:solidFill>
                <a:srgbClr val="B7B7B7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3. 전국</a:t>
            </a:r>
            <a:endParaRPr sz="1200" b="1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Ⅱ</a:t>
            </a:r>
            <a:r>
              <a:rPr lang="en-US" sz="1400" b="1">
                <a:solidFill>
                  <a:schemeClr val="accent5"/>
                </a:solidFill>
              </a:rPr>
              <a:t>. 정책효과 추정</a:t>
            </a:r>
            <a:endParaRPr sz="1400" b="1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1. 수도권</a:t>
            </a:r>
            <a:endParaRPr sz="1200" b="1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B7B7B7"/>
                </a:solidFill>
              </a:rPr>
              <a:t>2. 비수도권</a:t>
            </a:r>
            <a:endParaRPr sz="1200" b="1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3. 전국</a:t>
            </a:r>
            <a:endParaRPr sz="1200"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정책</a:t>
            </a:r>
            <a:r>
              <a:rPr lang="en-US" dirty="0"/>
              <a:t> </a:t>
            </a:r>
            <a:r>
              <a:rPr lang="en-US" dirty="0" err="1"/>
              <a:t>변수</a:t>
            </a:r>
            <a:r>
              <a:rPr lang="en-US" dirty="0"/>
              <a:t> </a:t>
            </a:r>
            <a:r>
              <a:rPr lang="en-US" dirty="0" err="1"/>
              <a:t>영향</a:t>
            </a:r>
            <a:r>
              <a:rPr lang="en-US" dirty="0"/>
              <a:t> </a:t>
            </a:r>
            <a:r>
              <a:rPr lang="en-US" dirty="0" err="1"/>
              <a:t>분석</a:t>
            </a:r>
            <a:r>
              <a:rPr lang="en-US" dirty="0"/>
              <a:t> </a:t>
            </a:r>
            <a:r>
              <a:rPr lang="en-US" dirty="0" err="1"/>
              <a:t>결과</a:t>
            </a:r>
            <a:endParaRPr dirty="0"/>
          </a:p>
        </p:txBody>
      </p:sp>
      <p:graphicFrame>
        <p:nvGraphicFramePr>
          <p:cNvPr id="412" name="Google Shape;412;p57"/>
          <p:cNvGraphicFramePr/>
          <p:nvPr>
            <p:extLst>
              <p:ext uri="{D42A27DB-BD31-4B8C-83A1-F6EECF244321}">
                <p14:modId xmlns:p14="http://schemas.microsoft.com/office/powerpoint/2010/main" val="574159341"/>
              </p:ext>
            </p:extLst>
          </p:nvPr>
        </p:nvGraphicFramePr>
        <p:xfrm>
          <a:off x="614362" y="1809950"/>
          <a:ext cx="1724025" cy="2752725"/>
        </p:xfrm>
        <a:graphic>
          <a:graphicData uri="http://schemas.openxmlformats.org/drawingml/2006/table">
            <a:tbl>
              <a:tblPr>
                <a:noFill/>
                <a:tableStyleId>{A9B82DE2-CD2C-4FF9-941F-F7575DB3D09D}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정책 변수 Coefficient value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lag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Government Index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0.5498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0.4296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0.2725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0.2469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0.1781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0.1362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0.0721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-0.0445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727650" y="580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정책</a:t>
            </a:r>
            <a:r>
              <a:rPr lang="en-US" dirty="0"/>
              <a:t> </a:t>
            </a:r>
            <a:r>
              <a:rPr lang="en-US" dirty="0" err="1"/>
              <a:t>변수</a:t>
            </a:r>
            <a:r>
              <a:rPr lang="en-US" dirty="0"/>
              <a:t> </a:t>
            </a:r>
            <a:r>
              <a:rPr lang="en-US" dirty="0" err="1"/>
              <a:t>영향</a:t>
            </a:r>
            <a:r>
              <a:rPr lang="en-US" dirty="0"/>
              <a:t> </a:t>
            </a:r>
            <a:r>
              <a:rPr lang="en-US" dirty="0" err="1"/>
              <a:t>분석</a:t>
            </a:r>
            <a:r>
              <a:rPr lang="en-US" dirty="0"/>
              <a:t> </a:t>
            </a:r>
            <a:r>
              <a:rPr lang="en-US" dirty="0" err="1"/>
              <a:t>결과</a:t>
            </a:r>
            <a:endParaRPr dirty="0"/>
          </a:p>
        </p:txBody>
      </p:sp>
      <p:sp>
        <p:nvSpPr>
          <p:cNvPr id="323" name="Google Shape;323;p44"/>
          <p:cNvSpPr txBox="1"/>
          <p:nvPr/>
        </p:nvSpPr>
        <p:spPr>
          <a:xfrm>
            <a:off x="5486400" y="2016450"/>
            <a:ext cx="3657600" cy="25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/>
              <a:t>정책 변수의 신규 </a:t>
            </a:r>
            <a:r>
              <a:rPr lang="ko-KR" altLang="en-US" sz="1100" b="1" dirty="0" err="1"/>
              <a:t>확진자에</a:t>
            </a:r>
            <a:r>
              <a:rPr lang="ko-KR" altLang="en-US" sz="1100" b="1" dirty="0"/>
              <a:t> 대한 영향 해석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/>
              <a:t>Government Index (7</a:t>
            </a:r>
            <a:r>
              <a:rPr lang="ko-KR" altLang="en-US" sz="1100" b="1" dirty="0"/>
              <a:t>단계</a:t>
            </a:r>
            <a:r>
              <a:rPr lang="en-US" altLang="ko-KR" sz="1100" b="1" dirty="0"/>
              <a:t>) </a:t>
            </a:r>
            <a:endParaRPr lang="ko-KR" altLang="en-US" sz="1100" b="1" dirty="0"/>
          </a:p>
          <a:p>
            <a:pPr marL="457200" indent="-298450">
              <a:buSzPts val="1100"/>
              <a:buFont typeface="Arial"/>
              <a:buChar char="-"/>
            </a:pPr>
            <a:r>
              <a:rPr lang="en-US" altLang="ko-KR" sz="1100" dirty="0"/>
              <a:t>Government Index </a:t>
            </a:r>
            <a:r>
              <a:rPr lang="ko-KR" altLang="en-US" sz="1100" dirty="0"/>
              <a:t>값이 신규 </a:t>
            </a:r>
            <a:r>
              <a:rPr lang="ko-KR" altLang="en-US" sz="1100" dirty="0" err="1"/>
              <a:t>확진자</a:t>
            </a:r>
            <a:r>
              <a:rPr lang="ko-KR" altLang="en-US" sz="1100" dirty="0"/>
              <a:t> 수에 미치는 영향은 </a:t>
            </a:r>
            <a:r>
              <a:rPr lang="en-US" altLang="ko-KR" sz="1100" dirty="0"/>
              <a:t>10</a:t>
            </a:r>
            <a:r>
              <a:rPr lang="ko-KR" altLang="en-US" sz="1100" dirty="0"/>
              <a:t>일차에 </a:t>
            </a:r>
            <a:r>
              <a:rPr lang="en-US" altLang="ko-KR" sz="1100" b="0" i="0" u="none" strike="noStrike" dirty="0">
                <a:solidFill>
                  <a:srgbClr val="9C000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-0.0445</a:t>
            </a:r>
            <a:r>
              <a:rPr lang="ko-KR" altLang="en-US" sz="1100" dirty="0"/>
              <a:t>값을 가짐</a:t>
            </a:r>
            <a:r>
              <a:rPr lang="en-US" altLang="ko-KR" sz="1100" dirty="0"/>
              <a:t>. </a:t>
            </a:r>
            <a:endParaRPr lang="ko-KR" altLang="en-US"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-KR" altLang="en-US" sz="1100" dirty="0"/>
              <a:t>정책 강도에 따라 최대 </a:t>
            </a:r>
            <a:r>
              <a:rPr lang="en-US" altLang="ko-KR" sz="1100" dirty="0"/>
              <a:t>11842</a:t>
            </a:r>
            <a:r>
              <a:rPr lang="ko-KR" altLang="en-US" sz="1100" dirty="0"/>
              <a:t>명의 </a:t>
            </a:r>
            <a:r>
              <a:rPr lang="ko-KR" altLang="en-US" sz="1100" dirty="0" err="1"/>
              <a:t>확진자</a:t>
            </a:r>
            <a:r>
              <a:rPr lang="ko-KR" altLang="en-US" sz="1100" dirty="0"/>
              <a:t> 수 차이가 있음</a:t>
            </a:r>
            <a:r>
              <a:rPr lang="en-US" altLang="ko-KR" sz="1100" dirty="0"/>
              <a:t>.</a:t>
            </a:r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en-US" altLang="ko-KR" sz="1100" dirty="0"/>
          </a:p>
          <a:p>
            <a:pPr marL="158750" lvl="0" algn="l" rtl="0">
              <a:spcBef>
                <a:spcPts val="0"/>
              </a:spcBef>
              <a:spcAft>
                <a:spcPts val="0"/>
              </a:spcAft>
              <a:buSzPts val="1100"/>
            </a:pPr>
            <a:endParaRPr lang="ko-KR" alt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A35B54-F051-4990-96D2-D00E4BFB1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500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Segmented Poisson</a:t>
            </a:r>
            <a:endParaRPr sz="1400" b="1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200" dirty="0" err="1"/>
              <a:t>Breakpoint를</a:t>
            </a:r>
            <a:r>
              <a:rPr lang="en-US" sz="1200" dirty="0"/>
              <a:t> </a:t>
            </a:r>
            <a:r>
              <a:rPr lang="en-US" sz="1200" dirty="0" err="1"/>
              <a:t>기준으로</a:t>
            </a:r>
            <a:r>
              <a:rPr lang="en-US" sz="1200" dirty="0"/>
              <a:t> </a:t>
            </a:r>
            <a:r>
              <a:rPr lang="en-US" sz="1200" b="1" dirty="0"/>
              <a:t>broken-line </a:t>
            </a:r>
            <a:r>
              <a:rPr lang="en-US" sz="1200" b="1" dirty="0" err="1"/>
              <a:t>relationship</a:t>
            </a:r>
            <a:r>
              <a:rPr lang="en-US" sz="1200" dirty="0" err="1"/>
              <a:t>을</a:t>
            </a:r>
            <a:r>
              <a:rPr lang="en-US" sz="1200" dirty="0"/>
              <a:t> </a:t>
            </a:r>
            <a:r>
              <a:rPr lang="en-US" sz="1200" dirty="0" err="1"/>
              <a:t>가지는</a:t>
            </a:r>
            <a:r>
              <a:rPr lang="en-US" sz="1200" dirty="0"/>
              <a:t> </a:t>
            </a:r>
            <a:r>
              <a:rPr lang="en-US" sz="1200" b="1" dirty="0"/>
              <a:t>Poisson Regression</a:t>
            </a:r>
            <a:r>
              <a:rPr lang="en-US" sz="1200" dirty="0"/>
              <a:t> </a:t>
            </a:r>
            <a:r>
              <a:rPr lang="en-US" sz="1200" dirty="0" err="1"/>
              <a:t>모형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Procedure</a:t>
            </a:r>
            <a:endParaRPr sz="1400" dirty="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1) </a:t>
            </a:r>
            <a:r>
              <a:rPr lang="en-US" sz="1200" dirty="0" err="1"/>
              <a:t>검역</a:t>
            </a:r>
            <a:r>
              <a:rPr lang="en-US" sz="1200" dirty="0"/>
              <a:t>, </a:t>
            </a:r>
            <a:r>
              <a:rPr lang="en-US" sz="1200" dirty="0" err="1"/>
              <a:t>해외유입</a:t>
            </a:r>
            <a:r>
              <a:rPr lang="en-US" sz="1200" dirty="0"/>
              <a:t> </a:t>
            </a:r>
            <a:r>
              <a:rPr lang="en-US" sz="1200" dirty="0" err="1"/>
              <a:t>사례를</a:t>
            </a:r>
            <a:r>
              <a:rPr lang="en-US" sz="1200" dirty="0"/>
              <a:t> </a:t>
            </a:r>
            <a:r>
              <a:rPr lang="en-US" sz="1200" dirty="0" err="1"/>
              <a:t>제외한</a:t>
            </a:r>
            <a:r>
              <a:rPr lang="en-US" sz="1200" dirty="0"/>
              <a:t> </a:t>
            </a:r>
            <a:r>
              <a:rPr lang="en-US" sz="1200" b="1" dirty="0" err="1"/>
              <a:t>국내</a:t>
            </a:r>
            <a:r>
              <a:rPr lang="en-US" sz="1200" b="1" dirty="0"/>
              <a:t> </a:t>
            </a:r>
            <a:r>
              <a:rPr lang="en-US" sz="1200" b="1" dirty="0" err="1"/>
              <a:t>지역감염</a:t>
            </a:r>
            <a:r>
              <a:rPr lang="en-US" sz="1200" b="1" dirty="0"/>
              <a:t> </a:t>
            </a:r>
            <a:r>
              <a:rPr lang="en-US" sz="1200" b="1" dirty="0" err="1"/>
              <a:t>확진</a:t>
            </a:r>
            <a:r>
              <a:rPr lang="en-US" sz="1200" b="1" dirty="0"/>
              <a:t> </a:t>
            </a:r>
            <a:r>
              <a:rPr lang="en-US" sz="1200" b="1" dirty="0" err="1"/>
              <a:t>데이터</a:t>
            </a:r>
            <a:r>
              <a:rPr lang="en-US" sz="1200" dirty="0" err="1"/>
              <a:t>를</a:t>
            </a:r>
            <a:r>
              <a:rPr lang="en-US" sz="1200" dirty="0"/>
              <a:t> </a:t>
            </a:r>
            <a:r>
              <a:rPr lang="en-US" sz="1200" dirty="0" err="1"/>
              <a:t>이용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2) </a:t>
            </a:r>
            <a:r>
              <a:rPr lang="en-US" sz="1200" dirty="0" err="1"/>
              <a:t>주요</a:t>
            </a:r>
            <a:r>
              <a:rPr lang="en-US" sz="1200" dirty="0"/>
              <a:t> </a:t>
            </a:r>
            <a:r>
              <a:rPr lang="en-US" sz="1200" dirty="0" err="1"/>
              <a:t>사건</a:t>
            </a:r>
            <a:r>
              <a:rPr lang="en-US" sz="1200" dirty="0"/>
              <a:t> (</a:t>
            </a:r>
            <a:r>
              <a:rPr lang="en-US" sz="1200" dirty="0" err="1"/>
              <a:t>신천지</a:t>
            </a:r>
            <a:r>
              <a:rPr lang="en-US" sz="1200" dirty="0"/>
              <a:t> </a:t>
            </a:r>
            <a:r>
              <a:rPr lang="en-US" sz="1200" dirty="0" err="1"/>
              <a:t>확진자</a:t>
            </a:r>
            <a:r>
              <a:rPr lang="en-US" sz="1200" dirty="0"/>
              <a:t>, </a:t>
            </a:r>
            <a:r>
              <a:rPr lang="en-US" sz="1200" dirty="0" err="1"/>
              <a:t>이태원</a:t>
            </a:r>
            <a:r>
              <a:rPr lang="en-US" sz="1200" dirty="0"/>
              <a:t> </a:t>
            </a:r>
            <a:r>
              <a:rPr lang="en-US" sz="1200" dirty="0" err="1"/>
              <a:t>확진자</a:t>
            </a:r>
            <a:r>
              <a:rPr lang="en-US" sz="1200" dirty="0"/>
              <a:t>, </a:t>
            </a:r>
            <a:r>
              <a:rPr lang="en-US" sz="1200" dirty="0" err="1"/>
              <a:t>여름휴가</a:t>
            </a:r>
            <a:r>
              <a:rPr lang="en-US" sz="1200" dirty="0"/>
              <a:t> </a:t>
            </a:r>
            <a:r>
              <a:rPr lang="en-US" sz="1200" dirty="0" err="1"/>
              <a:t>이후</a:t>
            </a:r>
            <a:r>
              <a:rPr lang="en-US" sz="1200" dirty="0"/>
              <a:t>) 을 </a:t>
            </a:r>
            <a:r>
              <a:rPr lang="en-US" sz="1200" dirty="0" err="1"/>
              <a:t>기준으로</a:t>
            </a:r>
            <a:r>
              <a:rPr lang="en-US" sz="1200" dirty="0"/>
              <a:t> </a:t>
            </a:r>
            <a:r>
              <a:rPr lang="en-US" sz="1200" b="1" dirty="0" err="1"/>
              <a:t>Breakpoint</a:t>
            </a:r>
            <a:r>
              <a:rPr lang="en-US" sz="1200" dirty="0" err="1"/>
              <a:t>를</a:t>
            </a:r>
            <a:r>
              <a:rPr lang="en-US" sz="1200" dirty="0"/>
              <a:t> </a:t>
            </a:r>
            <a:r>
              <a:rPr lang="en-US" sz="1200" dirty="0" err="1"/>
              <a:t>적용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3) </a:t>
            </a:r>
            <a:r>
              <a:rPr lang="en-US" sz="1200" dirty="0" err="1"/>
              <a:t>정책변수</a:t>
            </a:r>
            <a:r>
              <a:rPr lang="en-US" sz="1200" dirty="0"/>
              <a:t> </a:t>
            </a:r>
            <a:r>
              <a:rPr lang="en-US" sz="1200" dirty="0" err="1"/>
              <a:t>데이터를</a:t>
            </a:r>
            <a:r>
              <a:rPr lang="en-US" sz="1200" dirty="0"/>
              <a:t> </a:t>
            </a:r>
            <a:r>
              <a:rPr lang="en-US" sz="1200" dirty="0" err="1"/>
              <a:t>활용</a:t>
            </a:r>
            <a:r>
              <a:rPr lang="ko-KR" altLang="en-US" sz="1200" dirty="0"/>
              <a:t>하여 </a:t>
            </a:r>
            <a:r>
              <a:rPr lang="ko-KR" altLang="en-US" sz="1200" dirty="0" err="1"/>
              <a:t>확진자</a:t>
            </a:r>
            <a:r>
              <a:rPr lang="ko-KR" altLang="en-US" sz="1200" dirty="0"/>
              <a:t> 경향 예측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EEDBE3-3916-41F2-A958-CF1B34D5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25" y="1177750"/>
            <a:ext cx="6346800" cy="3702300"/>
          </a:xfrm>
          <a:prstGeom prst="rect">
            <a:avLst/>
          </a:prstGeom>
        </p:spPr>
      </p:pic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9522" y="1539550"/>
            <a:ext cx="2420342" cy="3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1</a:t>
            </a:r>
            <a:r>
              <a:rPr lang="en-US" sz="1400" b="1" baseline="30000" dirty="0">
                <a:solidFill>
                  <a:schemeClr val="accent5"/>
                </a:solidFill>
              </a:rPr>
              <a:t>st</a:t>
            </a:r>
            <a:r>
              <a:rPr lang="en-US" sz="1400" b="1" dirty="0">
                <a:solidFill>
                  <a:schemeClr val="accent5"/>
                </a:solidFill>
              </a:rPr>
              <a:t> - 2월 17일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200" dirty="0"/>
              <a:t>31번 </a:t>
            </a:r>
            <a:r>
              <a:rPr lang="en-US" sz="1200" dirty="0" err="1"/>
              <a:t>확진자</a:t>
            </a:r>
            <a:r>
              <a:rPr lang="en-US" sz="1200" dirty="0"/>
              <a:t> (</a:t>
            </a:r>
            <a:r>
              <a:rPr lang="en-US" sz="1200" dirty="0" err="1"/>
              <a:t>신천지</a:t>
            </a:r>
            <a:r>
              <a:rPr lang="en-US" sz="1200" dirty="0"/>
              <a:t>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sz="1400" b="1" dirty="0">
                <a:solidFill>
                  <a:schemeClr val="accent5"/>
                </a:solidFill>
              </a:rPr>
              <a:t>2</a:t>
            </a:r>
            <a:r>
              <a:rPr lang="en-US" sz="1400" b="1" baseline="30000" dirty="0">
                <a:solidFill>
                  <a:schemeClr val="accent5"/>
                </a:solidFill>
              </a:rPr>
              <a:t>nd</a:t>
            </a:r>
            <a:r>
              <a:rPr lang="en-US" sz="1400" b="1" dirty="0">
                <a:solidFill>
                  <a:schemeClr val="accent5"/>
                </a:solidFill>
              </a:rPr>
              <a:t> - 5월 06일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200" dirty="0" err="1"/>
              <a:t>용인</a:t>
            </a:r>
            <a:r>
              <a:rPr lang="en-US" sz="1200" dirty="0"/>
              <a:t> 66번 </a:t>
            </a:r>
            <a:r>
              <a:rPr lang="en-US" sz="1200" dirty="0" err="1"/>
              <a:t>확진자</a:t>
            </a:r>
            <a:r>
              <a:rPr lang="en-US" sz="1200" dirty="0"/>
              <a:t> (</a:t>
            </a:r>
            <a:r>
              <a:rPr lang="en-US" sz="1200" dirty="0" err="1"/>
              <a:t>이태원</a:t>
            </a:r>
            <a:r>
              <a:rPr lang="en-US" sz="1200" dirty="0"/>
              <a:t>)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3</a:t>
            </a:r>
            <a:r>
              <a:rPr lang="en-US" altLang="ko-KR" sz="1400" b="1" baseline="30000" dirty="0">
                <a:solidFill>
                  <a:schemeClr val="accent5"/>
                </a:solidFill>
              </a:rPr>
              <a:t>rd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- 8</a:t>
            </a:r>
            <a:r>
              <a:rPr lang="ko-KR" altLang="en-US" sz="1400" b="1" dirty="0">
                <a:solidFill>
                  <a:schemeClr val="accent5"/>
                </a:solidFill>
              </a:rPr>
              <a:t>월 </a:t>
            </a:r>
            <a:r>
              <a:rPr lang="en-US" altLang="ko-KR" sz="1400" b="1" dirty="0">
                <a:solidFill>
                  <a:schemeClr val="accent5"/>
                </a:solidFill>
              </a:rPr>
              <a:t>10</a:t>
            </a:r>
            <a:r>
              <a:rPr lang="ko-KR" altLang="en-US" sz="1400" b="1" dirty="0">
                <a:solidFill>
                  <a:schemeClr val="accent5"/>
                </a:solidFill>
              </a:rPr>
              <a:t>일</a:t>
            </a:r>
            <a:br>
              <a:rPr lang="en-US" altLang="ko-KR" sz="1400" b="1" dirty="0">
                <a:solidFill>
                  <a:schemeClr val="accent5"/>
                </a:solidFill>
              </a:rPr>
            </a:br>
            <a:r>
              <a:rPr lang="ko-KR" altLang="en-US" sz="1200" dirty="0"/>
              <a:t>여름휴가 성수기 이후 첫 월요일</a:t>
            </a:r>
            <a:endParaRPr lang="en-US" altLang="ko-KR" sz="1200" dirty="0"/>
          </a:p>
          <a:p>
            <a:pPr marL="0" lvl="0" indent="0" algn="l" rtl="0">
              <a:lnSpc>
                <a:spcPct val="100000"/>
              </a:lnSpc>
              <a:spcAft>
                <a:spcPts val="1200"/>
              </a:spcAft>
              <a:buSzPts val="1300"/>
              <a:buNone/>
            </a:pPr>
            <a:r>
              <a:rPr lang="en-US" altLang="ko-KR" sz="1400" b="1" dirty="0">
                <a:solidFill>
                  <a:schemeClr val="accent5"/>
                </a:solidFill>
              </a:rPr>
              <a:t>4</a:t>
            </a:r>
            <a:r>
              <a:rPr lang="en-US" altLang="ko-KR" sz="1400" b="1" baseline="30000" dirty="0">
                <a:solidFill>
                  <a:schemeClr val="accent5"/>
                </a:solidFill>
              </a:rPr>
              <a:t>th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10</a:t>
            </a:r>
            <a:r>
              <a:rPr lang="ko-KR" altLang="en-US" sz="1400" b="1" dirty="0">
                <a:solidFill>
                  <a:schemeClr val="accent5"/>
                </a:solidFill>
              </a:rPr>
              <a:t>월 </a:t>
            </a:r>
            <a:r>
              <a:rPr lang="en-US" altLang="ko-KR" sz="1400" b="1" dirty="0">
                <a:solidFill>
                  <a:schemeClr val="accent5"/>
                </a:solidFill>
              </a:rPr>
              <a:t>12</a:t>
            </a:r>
            <a:r>
              <a:rPr lang="ko-KR" altLang="en-US" sz="1400" b="1" dirty="0">
                <a:solidFill>
                  <a:schemeClr val="accent5"/>
                </a:solidFill>
              </a:rPr>
              <a:t>일</a:t>
            </a:r>
            <a:br>
              <a:rPr lang="en-US" altLang="ko-KR" sz="1400" b="1" dirty="0">
                <a:solidFill>
                  <a:schemeClr val="accent5"/>
                </a:solidFill>
              </a:rPr>
            </a:br>
            <a:r>
              <a:rPr lang="ko-KR" altLang="en-US" sz="1200" dirty="0"/>
              <a:t>사회적 거리두기 </a:t>
            </a:r>
            <a:r>
              <a:rPr lang="en-US" altLang="ko-KR" sz="1200" dirty="0"/>
              <a:t>1</a:t>
            </a:r>
            <a:r>
              <a:rPr lang="ko-KR" altLang="en-US" sz="1200" dirty="0"/>
              <a:t>단계로 완화</a:t>
            </a:r>
          </a:p>
        </p:txBody>
      </p:sp>
      <p:cxnSp>
        <p:nvCxnSpPr>
          <p:cNvPr id="142" name="Google Shape;142;p21"/>
          <p:cNvCxnSpPr>
            <a:cxnSpLocks/>
          </p:cNvCxnSpPr>
          <p:nvPr/>
        </p:nvCxnSpPr>
        <p:spPr>
          <a:xfrm>
            <a:off x="1781864" y="1867800"/>
            <a:ext cx="1902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3" name="Google Shape;143;p21"/>
          <p:cNvCxnSpPr>
            <a:cxnSpLocks/>
          </p:cNvCxnSpPr>
          <p:nvPr/>
        </p:nvCxnSpPr>
        <p:spPr>
          <a:xfrm>
            <a:off x="1781864" y="2270670"/>
            <a:ext cx="3314477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" name="Google Shape;144;p21"/>
          <p:cNvCxnSpPr>
            <a:cxnSpLocks/>
          </p:cNvCxnSpPr>
          <p:nvPr/>
        </p:nvCxnSpPr>
        <p:spPr>
          <a:xfrm>
            <a:off x="1781864" y="2839820"/>
            <a:ext cx="4983417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44;p21">
            <a:extLst>
              <a:ext uri="{FF2B5EF4-FFF2-40B4-BE49-F238E27FC236}">
                <a16:creationId xmlns:a16="http://schemas.microsoft.com/office/drawing/2014/main" id="{7C14F30A-B3CE-4143-AEDB-A3168AFDECDA}"/>
              </a:ext>
            </a:extLst>
          </p:cNvPr>
          <p:cNvCxnSpPr>
            <a:cxnSpLocks/>
          </p:cNvCxnSpPr>
          <p:nvPr/>
        </p:nvCxnSpPr>
        <p:spPr>
          <a:xfrm>
            <a:off x="1781864" y="3376950"/>
            <a:ext cx="6115227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Segmented Poisson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114800" y="1985010"/>
            <a:ext cx="6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r="14859"/>
          <a:stretch/>
        </p:blipFill>
        <p:spPr>
          <a:xfrm>
            <a:off x="881850" y="2173638"/>
            <a:ext cx="7785356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r="9641"/>
          <a:stretch/>
        </p:blipFill>
        <p:spPr>
          <a:xfrm>
            <a:off x="881850" y="2170075"/>
            <a:ext cx="8262150" cy="26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</a:rPr>
              <a:t>Segmented Poisson with policy &amp; mobility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114800" y="1985010"/>
            <a:ext cx="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7"/>
          <p:cNvGraphicFramePr/>
          <p:nvPr>
            <p:extLst>
              <p:ext uri="{D42A27DB-BD31-4B8C-83A1-F6EECF244321}">
                <p14:modId xmlns:p14="http://schemas.microsoft.com/office/powerpoint/2010/main" val="2685124161"/>
              </p:ext>
            </p:extLst>
          </p:nvPr>
        </p:nvGraphicFramePr>
        <p:xfrm>
          <a:off x="930956" y="1536050"/>
          <a:ext cx="7935550" cy="502940"/>
        </p:xfrm>
        <a:graphic>
          <a:graphicData uri="http://schemas.openxmlformats.org/drawingml/2006/table">
            <a:tbl>
              <a:tblPr>
                <a:noFill/>
                <a:tableStyleId>{6251C75F-E5BC-4870-82B0-A3FAEE7241FE}</a:tableStyleId>
              </a:tblPr>
              <a:tblGrid>
                <a:gridCol w="175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정책명 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변수 정보</a:t>
                      </a:r>
                      <a:endParaRPr sz="1050" b="1" i="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Government </a:t>
                      </a:r>
                      <a:r>
                        <a:rPr lang="en-US" sz="1050">
                          <a:solidFill>
                            <a:schemeClr val="dk2"/>
                          </a:solidFill>
                        </a:rPr>
                        <a:t>i</a:t>
                      </a:r>
                      <a:r>
                        <a:rPr lang="en-US" sz="105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ndex</a:t>
                      </a:r>
                      <a:endParaRPr sz="105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dirty="0" err="1">
                          <a:solidFill>
                            <a:schemeClr val="dk2"/>
                          </a:solidFill>
                        </a:rPr>
                        <a:t>한국</a:t>
                      </a:r>
                      <a:r>
                        <a:rPr lang="en-US" sz="1050" dirty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정부의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사회적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거리두기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조치에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따라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수치화한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지수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50" b="1" u="none" strike="noStrike" cap="none" dirty="0">
                          <a:solidFill>
                            <a:schemeClr val="dk2"/>
                          </a:solidFill>
                        </a:rPr>
                        <a:t>1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1단계, </a:t>
                      </a:r>
                      <a:r>
                        <a:rPr lang="en-US" sz="1050" b="1" u="none" strike="noStrike" cap="none" dirty="0">
                          <a:solidFill>
                            <a:schemeClr val="dk2"/>
                          </a:solidFill>
                        </a:rPr>
                        <a:t>2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2단계, </a:t>
                      </a:r>
                      <a:r>
                        <a:rPr lang="en-US" sz="1050" b="1" u="none" strike="noStrike" cap="none" dirty="0">
                          <a:solidFill>
                            <a:schemeClr val="dk2"/>
                          </a:solidFill>
                        </a:rPr>
                        <a:t>3</a:t>
                      </a:r>
                      <a:r>
                        <a:rPr lang="en-US" sz="105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3단계)</a:t>
                      </a:r>
                      <a:endParaRPr sz="1050" u="none" strike="noStrike" cap="none" dirty="0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정책 관련 지표들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정책 관련 지표 vs. 신규 확진자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13B7BA-7857-48EB-8938-CDB7D83E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00" y="1235250"/>
            <a:ext cx="6253200" cy="3908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729450" y="1550925"/>
            <a:ext cx="76887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5"/>
                </a:solidFill>
              </a:rPr>
              <a:t>정책 변수 특성상 실행 당일이 아닌 며칠 후의 확진자 수에 영향을 미침</a:t>
            </a:r>
            <a:endParaRPr sz="1400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정책 변경과 신규 확진자 수 변화 사이에 </a:t>
            </a:r>
            <a:r>
              <a:rPr lang="en-US" sz="1200" b="1"/>
              <a:t>lagging</a:t>
            </a:r>
            <a:r>
              <a:rPr lang="en-US" sz="1200"/>
              <a:t>을 적용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729450" y="614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Lagging effect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r="9641"/>
          <a:stretch/>
        </p:blipFill>
        <p:spPr>
          <a:xfrm>
            <a:off x="729450" y="2478875"/>
            <a:ext cx="8262150" cy="26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819</Words>
  <Application>Microsoft Office PowerPoint</Application>
  <PresentationFormat>화면 슬라이드 쇼(16:9)</PresentationFormat>
  <Paragraphs>217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맑은 고딕</vt:lpstr>
      <vt:lpstr>Lato</vt:lpstr>
      <vt:lpstr>Arial</vt:lpstr>
      <vt:lpstr>Raleway</vt:lpstr>
      <vt:lpstr>Streamline</vt:lpstr>
      <vt:lpstr>COVID-19 한국 지역별 신규 확진자 예측 및 정책의 영향 분석 2020년 12월 12일</vt:lpstr>
      <vt:lpstr>데이터 소개</vt:lpstr>
      <vt:lpstr>Segmented Poisson</vt:lpstr>
      <vt:lpstr>PowerPoint 프레젠테이션</vt:lpstr>
      <vt:lpstr>Segmented Poisson</vt:lpstr>
      <vt:lpstr>Segmented Poisson with policy &amp; mobility</vt:lpstr>
      <vt:lpstr>정책 관련 지표들 </vt:lpstr>
      <vt:lpstr>정책 관련 지표 vs. 신규 확진자 </vt:lpstr>
      <vt:lpstr>Lagging effect </vt:lpstr>
      <vt:lpstr>결과</vt:lpstr>
      <vt:lpstr>결과</vt:lpstr>
      <vt:lpstr>Breakpoints</vt:lpstr>
      <vt:lpstr>수도권 신규 확진자 예측 모형</vt:lpstr>
      <vt:lpstr>비수도권 신규 확진자 예측 모형</vt:lpstr>
      <vt:lpstr>전국 신규 확진자 예측 모형</vt:lpstr>
      <vt:lpstr>결과</vt:lpstr>
      <vt:lpstr>정책 변수 영향 분석 결과</vt:lpstr>
      <vt:lpstr>정책 변수 영향 분석 결과</vt:lpstr>
      <vt:lpstr>결과</vt:lpstr>
      <vt:lpstr>정책 변수 영향 분석 결과</vt:lpstr>
      <vt:lpstr>정책 변수 영향 분석 결과</vt:lpstr>
      <vt:lpstr>결과</vt:lpstr>
      <vt:lpstr>정책 변수 영향 분석 결과</vt:lpstr>
      <vt:lpstr>정책 변수 영향 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한국 지역별 신규 확진자 예측 및 정책의 영향 분석 2020년 11월 21일</dc:title>
  <cp:lastModifiedBy>허규진</cp:lastModifiedBy>
  <cp:revision>53</cp:revision>
  <dcterms:modified xsi:type="dcterms:W3CDTF">2020-12-18T06:57:47Z</dcterms:modified>
</cp:coreProperties>
</file>