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62" r:id="rId3"/>
    <p:sldId id="3112" r:id="rId4"/>
    <p:sldId id="3110" r:id="rId5"/>
    <p:sldId id="3111" r:id="rId6"/>
    <p:sldId id="277" r:id="rId7"/>
    <p:sldId id="3105" r:id="rId8"/>
    <p:sldId id="3109" r:id="rId9"/>
    <p:sldId id="3106" r:id="rId10"/>
    <p:sldId id="3108" r:id="rId11"/>
    <p:sldId id="279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1"/>
    <p:restoredTop sz="94662"/>
  </p:normalViewPr>
  <p:slideViewPr>
    <p:cSldViewPr snapToGrid="0" snapToObjects="1">
      <p:cViewPr>
        <p:scale>
          <a:sx n="64" d="100"/>
          <a:sy n="64" d="100"/>
        </p:scale>
        <p:origin x="512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5B0C-455C-5043-B03C-049FF2E72C4F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714C-FCDD-724B-B1C5-6DB3A79D0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233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6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risk for severe illness with COVID-19 increases with age, due to already a deteriorating immune system, pre-existing conditions and underlying medical problems (like cardiovascular disease, diabetes, chronic respiratory disease, and cancer) that also makes them prone to newer infections. This includes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percentage of female and male smokers in the population (smoking is one of the world’s largest health problems) cardiovascular death rate.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F4887-31D3-4F65-8CD4-5824860922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69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risk for severe illness with COVID-19 increases with age, due to already a deteriorating immune system, pre-existing conditions and underlying medical problems (like cardiovascular disease, diabetes, chronic respiratory disease, and cancer) that also makes them prone to newer infections. This includes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percentage of female and male smokers in the population (smoking is one of the world’s largest health problems) cardiovascular death rate.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F4887-31D3-4F65-8CD4-5824860922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31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risk for severe illness with COVID-19 increases with age, due to already a deteriorating immune system, pre-existing conditions and underlying medical problems (like cardiovascular disease, diabetes, chronic respiratory disease, and cancer) that also makes them prone to newer infections. This includes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percentage of female and male smokers in the population (smoking is one of the world’s largest health problems) cardiovascular death rate.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F4887-31D3-4F65-8CD4-5824860922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57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risk for severe illness with COVID-19 increases with age, due to already a deteriorating immune system, pre-existing conditions and underlying medical problems (like cardiovascular disease, diabetes, chronic respiratory disease, and cancer) that also makes them prone to newer infections. This includes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percentage of female and male smokers in the population (smoking is one of the world’s largest health problems) cardiovascular death rate.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F4887-31D3-4F65-8CD4-5824860922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8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B98D-C367-C343-985A-2474392B8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82DAC-5FBB-B84A-98B4-B4A0787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69B7-03F5-8045-B9BB-ABEC0A43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25A-1272-5644-B901-B823A5F0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0414B-DF64-C54D-9E6B-D75ECBD1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FDBDD-D8D4-F949-9568-E26E3F8A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0177B-5A1B-F040-A019-BEB9F297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65009-9E44-9B41-8290-FC42C44B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B7577-B5A6-B240-8EBE-2B9109B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4BA2B-EF1A-E041-B589-DDA80B8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8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89914-59A7-ED44-BF14-21036F0C7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3E1DA-4387-344D-ADA8-D4F170E7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781B3-C6AB-ED4E-B8DF-4B139717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0A6D6-D67A-C548-B6B9-873D0084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B8354-7638-4343-9CED-EA9A4FE6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891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834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2609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3843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764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7295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2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B9A7-5BF2-9443-A137-B8C30D2B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B947-1E48-2947-91A4-225C74E9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E63A8-8C90-AC4A-A47B-D8351905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AD4EC-2B74-7547-B0EF-A2B7CED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EB289-2BC3-6E4E-B52A-4372981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30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1862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118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166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400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DB90-17E9-D44E-82DB-85ACD463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30CF3-1D81-3D41-AB80-A9AD8A86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6435-11C5-CC45-810C-972EECD6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9964E-4F5F-7741-A21D-60FF4864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95C3F-40A6-3549-BF6F-4156A6D0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31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D9F5-C00D-2E45-BF4C-6AA4FF7F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E579C-1E65-6E44-B244-DC95DB24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5E563-DC4E-F04C-8B0E-E89A1129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67B7F-CA88-3444-954E-1DF81C5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9507B-EE6A-8E48-9DC6-6724936B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F4F3-9205-2145-9800-A224037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61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DDCC-9649-6D4E-8025-7CE04C20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804A2-4E8A-1245-8592-F2D25DAF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367FC-7F9F-D743-B359-FB5A2289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FC93B-D615-BF4C-89CD-E24E0DB6E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AB00BF-7D6D-E149-90BB-44633202E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1865B-7EE7-DD47-96CB-D49B0FF8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51269-4442-2A46-9D76-D79ECD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FB753-E566-F943-93E8-3D7041B6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8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29CE-7029-E542-98D6-41549669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2AB9B-3A8E-004C-9705-135A5C3F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986D1-F7D4-B84D-B2B3-D93287D8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488AC-E985-C945-ACD5-72F59C6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8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EE9E4-F7DA-724C-99E3-BCF5DFB9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7F00F-8DBD-1144-861E-71276269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4B783-CDB0-104A-9804-C2D8C255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60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0676-36C6-674B-9DB1-FB8719B0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DAE6-E45F-CA45-9791-61F7956E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5A189-6B26-9B43-BBE5-902A13A8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FC88D-BADE-FF42-96A9-D58E026F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4E23F-1180-EA4B-A12E-7994771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692B-E4E1-294B-8326-5E94B25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5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D354-37C9-464E-B6F4-639BCD4A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3AFA0-9F49-F847-ADDF-F4F8BEB8B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6869C-E5BD-7849-A757-D375F357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E6A9-6842-A249-9B38-5BA16D17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64B7E-0F95-C941-ABE0-8DEE827A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8FDCA-3D28-8542-9D7D-128B499F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16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DD3DF9-CBC0-2B46-86E2-C8A2C8B1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342EE-1C90-4240-9F0B-B3855C1A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624D6-7F25-0C4E-BBB4-3117217A1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7B069-D1E6-9F41-A75B-3331F509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D81D7-AF71-F84A-93A4-FC62E450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D37E-A3B8-6E4B-82CA-009B03E652A5}" type="datetimeFigureOut">
              <a:rPr kumimoji="1" lang="ko-Kore-KR" altLang="en-US" smtClean="0"/>
              <a:t>2021. 5. 25.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0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46200" y="1329333"/>
            <a:ext cx="10250800" cy="22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4200"/>
            </a:pPr>
            <a:r>
              <a:rPr lang="en-US" sz="4533" dirty="0"/>
              <a:t>COVID-19 Growth Curve Models </a:t>
            </a:r>
            <a:r>
              <a:rPr lang="en-US" sz="4533"/>
              <a:t>Paper </a:t>
            </a:r>
            <a:endParaRPr sz="4533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746199" y="5282633"/>
            <a:ext cx="7400273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sz="1867" b="1" dirty="0" err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구태완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b="1" dirty="0" err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한결희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허규진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이도은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Catherine Apio</a:t>
            </a:r>
            <a:endParaRPr sz="1867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sz="1867" b="1" dirty="0" err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고영현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김태현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김학용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이종혁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정혜원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허승우</a:t>
            </a:r>
            <a:endParaRPr sz="1867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34" y="3977201"/>
            <a:ext cx="986233" cy="9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991833" y="3858200"/>
            <a:ext cx="4000000" cy="1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33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</a:t>
            </a:r>
            <a:r>
              <a:rPr lang="en-US" sz="2133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33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박태성</a:t>
            </a:r>
            <a:r>
              <a:rPr lang="en-US" sz="2133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33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ko-KR" altLang="en-US" sz="2133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</a:t>
            </a:r>
            <a:r>
              <a:rPr lang="en-US" sz="2667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667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</a:t>
            </a:r>
            <a:r>
              <a:rPr lang="en-US" sz="2400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연구실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4530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5743D5-CC2E-054E-A116-A1F730155288}"/>
              </a:ext>
            </a:extLst>
          </p:cNvPr>
          <p:cNvSpPr/>
          <p:nvPr/>
        </p:nvSpPr>
        <p:spPr>
          <a:xfrm>
            <a:off x="997527" y="980347"/>
            <a:ext cx="1000298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800" b="1" dirty="0">
                <a:latin typeface="Helvetica Neue" panose="02000503000000020004" pitchFamily="2" charset="0"/>
              </a:rPr>
              <a:t>Commonly significant variables</a:t>
            </a:r>
            <a:endParaRPr lang="en" altLang="ko-Kore-KR" sz="2800" dirty="0">
              <a:latin typeface="Helvetica Neue" panose="02000503000000020004" pitchFamily="2" charset="0"/>
            </a:endParaRP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[parameter a]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dirty="0"/>
              <a:t>- In both GCMs, </a:t>
            </a:r>
            <a:r>
              <a:rPr lang="en" altLang="ko-Kore-KR" b="1" dirty="0">
                <a:solidFill>
                  <a:srgbClr val="0070C0"/>
                </a:solidFill>
              </a:rPr>
              <a:t>GDP</a:t>
            </a:r>
            <a:r>
              <a:rPr lang="en" altLang="ko-Kore-KR" dirty="0"/>
              <a:t> and </a:t>
            </a:r>
            <a:r>
              <a:rPr lang="en" altLang="ko-Kore-KR" b="1" dirty="0">
                <a:solidFill>
                  <a:srgbClr val="0070C0"/>
                </a:solidFill>
              </a:rPr>
              <a:t>Population</a:t>
            </a:r>
            <a:r>
              <a:rPr lang="en" altLang="ko-Kore-KR" dirty="0"/>
              <a:t> have a significant impact on the confirmed cases in every 3 segments. </a:t>
            </a:r>
            <a:br>
              <a:rPr lang="en" altLang="ko-Kore-KR" dirty="0"/>
            </a:br>
            <a:endParaRPr lang="en" altLang="ko-Kore-KR" dirty="0"/>
          </a:p>
          <a:p>
            <a:r>
              <a:rPr lang="en" altLang="ko-Kore-KR" dirty="0"/>
              <a:t>- Aging factors, such as </a:t>
            </a:r>
            <a:r>
              <a:rPr lang="en" altLang="ko-Kore-KR" b="1" dirty="0">
                <a:solidFill>
                  <a:srgbClr val="0070C0"/>
                </a:solidFill>
              </a:rPr>
              <a:t>median</a:t>
            </a:r>
            <a:r>
              <a:rPr lang="en" altLang="ko-Kore-KR" dirty="0">
                <a:solidFill>
                  <a:srgbClr val="0070C0"/>
                </a:solidFill>
              </a:rPr>
              <a:t> </a:t>
            </a:r>
            <a:r>
              <a:rPr lang="en" altLang="ko-Kore-KR" b="1" dirty="0">
                <a:solidFill>
                  <a:srgbClr val="0070C0"/>
                </a:solidFill>
              </a:rPr>
              <a:t>age</a:t>
            </a:r>
            <a:r>
              <a:rPr lang="en" altLang="ko-Kore-KR" dirty="0"/>
              <a:t>, </a:t>
            </a:r>
            <a:r>
              <a:rPr lang="en" altLang="ko-Kore-KR" b="1" dirty="0">
                <a:solidFill>
                  <a:srgbClr val="0070C0"/>
                </a:solidFill>
              </a:rPr>
              <a:t>aged_70_older</a:t>
            </a:r>
            <a:r>
              <a:rPr lang="en" altLang="ko-Kore-KR" b="1" dirty="0"/>
              <a:t>,</a:t>
            </a:r>
            <a:r>
              <a:rPr lang="en" altLang="ko-Kore-KR" dirty="0"/>
              <a:t> </a:t>
            </a:r>
            <a:r>
              <a:rPr lang="en" altLang="ko-Kore-KR" b="1" dirty="0">
                <a:solidFill>
                  <a:srgbClr val="0070C0"/>
                </a:solidFill>
              </a:rPr>
              <a:t>aged_65_older</a:t>
            </a:r>
            <a:r>
              <a:rPr lang="en" altLang="ko-Kore-KR" dirty="0">
                <a:solidFill>
                  <a:srgbClr val="0070C0"/>
                </a:solidFill>
              </a:rPr>
              <a:t> </a:t>
            </a:r>
            <a:r>
              <a:rPr lang="en" altLang="ko-Kore-KR" dirty="0"/>
              <a:t>are significant on the confirmed cases in the third segment fitted by Logistic model. Especially, median age is also significant in among the second segment fitted by both Logistic and </a:t>
            </a:r>
            <a:r>
              <a:rPr lang="en" altLang="ko-Kore-KR" dirty="0" err="1"/>
              <a:t>Gompertz</a:t>
            </a:r>
            <a:r>
              <a:rPr lang="en" altLang="ko-Kore-KR" dirty="0"/>
              <a:t> model.</a:t>
            </a:r>
            <a:br>
              <a:rPr lang="en" altLang="ko-Kore-KR" dirty="0">
                <a:latin typeface="Helvetica Neue" panose="02000503000000020004" pitchFamily="2" charset="0"/>
              </a:rPr>
            </a:br>
            <a:endParaRPr lang="en" altLang="ko-Kore-KR" dirty="0">
              <a:latin typeface="Helvetica Neue" panose="02000503000000020004" pitchFamily="2" charset="0"/>
            </a:endParaRP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[parameter c]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dirty="0">
                <a:latin typeface="Helvetica Neue" panose="02000503000000020004" pitchFamily="2" charset="0"/>
              </a:rPr>
              <a:t>- </a:t>
            </a:r>
            <a:r>
              <a:rPr lang="en" altLang="ko-Kore-KR" dirty="0"/>
              <a:t>The most significant variable is </a:t>
            </a:r>
            <a:r>
              <a:rPr lang="en" altLang="ko-Kore-KR" b="1" dirty="0" err="1">
                <a:solidFill>
                  <a:srgbClr val="0070C0"/>
                </a:solidFill>
              </a:rPr>
              <a:t>Net_migration_rate</a:t>
            </a:r>
            <a:r>
              <a:rPr lang="en" altLang="ko-Kore-KR" dirty="0"/>
              <a:t>. P-values of parameter are under 0.05 In the second segment fitted by both GCMs and in the third segment fitted by only </a:t>
            </a:r>
            <a:r>
              <a:rPr lang="en" altLang="ko-Kore-KR" dirty="0" err="1"/>
              <a:t>Gompertz</a:t>
            </a:r>
            <a:r>
              <a:rPr lang="en" altLang="ko-Kore-KR" dirty="0"/>
              <a:t> model.</a:t>
            </a:r>
          </a:p>
          <a:p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dirty="0">
                <a:latin typeface="Helvetica Neue" panose="02000503000000020004" pitchFamily="2" charset="0"/>
              </a:rPr>
              <a:t>- </a:t>
            </a:r>
            <a:r>
              <a:rPr lang="en" altLang="ko-Kore-KR" b="1" dirty="0" err="1">
                <a:solidFill>
                  <a:srgbClr val="0070C0"/>
                </a:solidFill>
              </a:rPr>
              <a:t>Imports_to_GDP_ratio</a:t>
            </a:r>
            <a:r>
              <a:rPr lang="en" altLang="ko-Kore-KR" b="1" dirty="0">
                <a:solidFill>
                  <a:srgbClr val="0070C0"/>
                </a:solidFill>
              </a:rPr>
              <a:t> </a:t>
            </a:r>
            <a:r>
              <a:rPr lang="en" altLang="ko-Kore-KR" dirty="0"/>
              <a:t>is also significant variable in the second segment fitted by both GCMs.</a:t>
            </a:r>
          </a:p>
        </p:txBody>
      </p:sp>
    </p:spTree>
    <p:extLst>
      <p:ext uri="{BB962C8B-B14F-4D97-AF65-F5344CB8AC3E}">
        <p14:creationId xmlns:p14="http://schemas.microsoft.com/office/powerpoint/2010/main" val="66983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20A3E6-C8F2-684F-B722-01D6E797C65B}"/>
              </a:ext>
            </a:extLst>
          </p:cNvPr>
          <p:cNvSpPr/>
          <p:nvPr/>
        </p:nvSpPr>
        <p:spPr>
          <a:xfrm>
            <a:off x="215156" y="2259107"/>
            <a:ext cx="1974361" cy="1810870"/>
          </a:xfrm>
          <a:prstGeom prst="rect">
            <a:avLst/>
          </a:prstGeom>
          <a:solidFill>
            <a:srgbClr val="FFDCC9"/>
          </a:solidFill>
          <a:ln>
            <a:solidFill>
              <a:srgbClr val="FFD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ECDC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213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2C3F1-8C95-0F40-B28F-741D4F58ADCE}"/>
              </a:ext>
            </a:extLst>
          </p:cNvPr>
          <p:cNvSpPr/>
          <p:nvPr/>
        </p:nvSpPr>
        <p:spPr>
          <a:xfrm>
            <a:off x="3130245" y="2259107"/>
            <a:ext cx="2048587" cy="1810870"/>
          </a:xfrm>
          <a:prstGeom prst="rect">
            <a:avLst/>
          </a:prstGeom>
          <a:solidFill>
            <a:srgbClr val="FFDCC9"/>
          </a:solidFill>
          <a:ln>
            <a:solidFill>
              <a:srgbClr val="FFD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Segmentation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156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B8054-8F58-714D-9695-2CF73EB757B4}"/>
              </a:ext>
            </a:extLst>
          </p:cNvPr>
          <p:cNvSpPr/>
          <p:nvPr/>
        </p:nvSpPr>
        <p:spPr>
          <a:xfrm>
            <a:off x="6227350" y="2245659"/>
            <a:ext cx="2257758" cy="798991"/>
          </a:xfrm>
          <a:prstGeom prst="rect">
            <a:avLst/>
          </a:prstGeom>
          <a:solidFill>
            <a:srgbClr val="FFDCC9"/>
          </a:solidFill>
          <a:ln>
            <a:solidFill>
              <a:srgbClr val="FFD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Logistic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134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1FC1F9-BC02-E44C-846F-5A8DC8B36B52}"/>
              </a:ext>
            </a:extLst>
          </p:cNvPr>
          <p:cNvSpPr/>
          <p:nvPr/>
        </p:nvSpPr>
        <p:spPr>
          <a:xfrm>
            <a:off x="6227350" y="3270985"/>
            <a:ext cx="2257758" cy="798991"/>
          </a:xfrm>
          <a:prstGeom prst="rect">
            <a:avLst/>
          </a:prstGeom>
          <a:solidFill>
            <a:srgbClr val="FFDCC9"/>
          </a:solidFill>
          <a:ln>
            <a:solidFill>
              <a:srgbClr val="FFD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 err="1">
                <a:solidFill>
                  <a:schemeClr val="tx1"/>
                </a:solidFill>
              </a:rPr>
              <a:t>Gompertz</a:t>
            </a:r>
            <a:endParaRPr kumimoji="1" lang="en-US" altLang="ko-Kore-KR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123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990605-57F6-794F-BD06-40C5783F9D58}"/>
              </a:ext>
            </a:extLst>
          </p:cNvPr>
          <p:cNvSpPr/>
          <p:nvPr/>
        </p:nvSpPr>
        <p:spPr>
          <a:xfrm>
            <a:off x="9523766" y="3270986"/>
            <a:ext cx="2257760" cy="798991"/>
          </a:xfrm>
          <a:prstGeom prst="rect">
            <a:avLst/>
          </a:prstGeom>
          <a:solidFill>
            <a:srgbClr val="FFDCC9"/>
          </a:solidFill>
          <a:ln>
            <a:solidFill>
              <a:srgbClr val="FFD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 err="1">
                <a:solidFill>
                  <a:schemeClr val="tx1"/>
                </a:solidFill>
              </a:rPr>
              <a:t>Gompertz</a:t>
            </a:r>
            <a:endParaRPr kumimoji="1" lang="ko-Kore-KR" altLang="en-US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84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0EAA7-F668-3149-B3EB-A705B5B7009E}"/>
              </a:ext>
            </a:extLst>
          </p:cNvPr>
          <p:cNvSpPr/>
          <p:nvPr/>
        </p:nvSpPr>
        <p:spPr>
          <a:xfrm>
            <a:off x="9523766" y="2245659"/>
            <a:ext cx="2257759" cy="798991"/>
          </a:xfrm>
          <a:prstGeom prst="rect">
            <a:avLst/>
          </a:prstGeom>
          <a:solidFill>
            <a:srgbClr val="FFDCC9"/>
          </a:solidFill>
          <a:ln>
            <a:solidFill>
              <a:srgbClr val="FFD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Logistic</a:t>
            </a: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98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BDC9F444-1E73-E04E-87F8-642A3A2451D0}"/>
              </a:ext>
            </a:extLst>
          </p:cNvPr>
          <p:cNvSpPr/>
          <p:nvPr/>
        </p:nvSpPr>
        <p:spPr>
          <a:xfrm>
            <a:off x="5429266" y="2645153"/>
            <a:ext cx="504967" cy="2263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6BCDEF0E-9A6E-8345-B18D-492052D0F520}"/>
              </a:ext>
            </a:extLst>
          </p:cNvPr>
          <p:cNvSpPr/>
          <p:nvPr/>
        </p:nvSpPr>
        <p:spPr>
          <a:xfrm>
            <a:off x="8738468" y="2645152"/>
            <a:ext cx="504967" cy="2263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F0513868-027A-FF40-A9A3-AA66165BF7A8}"/>
              </a:ext>
            </a:extLst>
          </p:cNvPr>
          <p:cNvSpPr/>
          <p:nvPr/>
        </p:nvSpPr>
        <p:spPr>
          <a:xfrm>
            <a:off x="8738469" y="3488406"/>
            <a:ext cx="504967" cy="2263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9C52D3E0-2910-6142-A0D0-3D10D380E533}"/>
              </a:ext>
            </a:extLst>
          </p:cNvPr>
          <p:cNvSpPr/>
          <p:nvPr/>
        </p:nvSpPr>
        <p:spPr>
          <a:xfrm>
            <a:off x="2345422" y="3044649"/>
            <a:ext cx="504967" cy="2263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A4DD0-8215-2045-9FCA-3715997EFFF5}"/>
              </a:ext>
            </a:extLst>
          </p:cNvPr>
          <p:cNvSpPr txBox="1"/>
          <p:nvPr/>
        </p:nvSpPr>
        <p:spPr>
          <a:xfrm>
            <a:off x="1481221" y="4991562"/>
            <a:ext cx="22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Segmentation Criteria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54981-F8C8-AB42-91A2-CF4166520C25}"/>
              </a:ext>
            </a:extLst>
          </p:cNvPr>
          <p:cNvSpPr txBox="1"/>
          <p:nvPr/>
        </p:nvSpPr>
        <p:spPr>
          <a:xfrm>
            <a:off x="4943013" y="5002306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Fitting GCMs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046DE-C7C2-8E47-A489-1FA3AFCED0AA}"/>
              </a:ext>
            </a:extLst>
          </p:cNvPr>
          <p:cNvSpPr txBox="1"/>
          <p:nvPr/>
        </p:nvSpPr>
        <p:spPr>
          <a:xfrm>
            <a:off x="8268279" y="5030979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MSSE Criteria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0E2E287-585B-7C49-9E4A-50517474C523}"/>
              </a:ext>
            </a:extLst>
          </p:cNvPr>
          <p:cNvCxnSpPr>
            <a:cxnSpLocks/>
          </p:cNvCxnSpPr>
          <p:nvPr/>
        </p:nvCxnSpPr>
        <p:spPr>
          <a:xfrm flipV="1">
            <a:off x="2586945" y="3488407"/>
            <a:ext cx="0" cy="137750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1C67CE2-2F6B-EB46-ABD2-2B0139A7C4CF}"/>
              </a:ext>
            </a:extLst>
          </p:cNvPr>
          <p:cNvCxnSpPr>
            <a:cxnSpLocks/>
          </p:cNvCxnSpPr>
          <p:nvPr/>
        </p:nvCxnSpPr>
        <p:spPr>
          <a:xfrm flipV="1">
            <a:off x="5607864" y="3947984"/>
            <a:ext cx="0" cy="91793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0454B604-5533-F448-BD4C-5C76702F6567}"/>
              </a:ext>
            </a:extLst>
          </p:cNvPr>
          <p:cNvSpPr/>
          <p:nvPr/>
        </p:nvSpPr>
        <p:spPr>
          <a:xfrm>
            <a:off x="5429762" y="3488407"/>
            <a:ext cx="504967" cy="2263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70597FD9-59C6-214A-878F-54C31EA5460F}"/>
              </a:ext>
            </a:extLst>
          </p:cNvPr>
          <p:cNvCxnSpPr>
            <a:cxnSpLocks/>
          </p:cNvCxnSpPr>
          <p:nvPr/>
        </p:nvCxnSpPr>
        <p:spPr>
          <a:xfrm flipV="1">
            <a:off x="8946377" y="3947984"/>
            <a:ext cx="0" cy="91793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6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69C13A-5055-BC4A-8E75-CE6FFA03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05589"/>
            <a:ext cx="54000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059608-0793-EE4C-8EB7-F07E3940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5589"/>
            <a:ext cx="5400000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1FAEF-9140-894A-8D2C-D29885CE12A6}"/>
              </a:ext>
            </a:extLst>
          </p:cNvPr>
          <p:cNvSpPr txBox="1"/>
          <p:nvPr/>
        </p:nvSpPr>
        <p:spPr>
          <a:xfrm>
            <a:off x="1017095" y="12055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thelas" panose="02000503000000020003" pitchFamily="2" charset="0"/>
              </a:rPr>
              <a:t>A</a:t>
            </a:r>
            <a:endParaRPr kumimoji="1" lang="ko-Kore-KR" altLang="en-US" b="1" dirty="0">
              <a:latin typeface="Athelas" panose="0200050300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6BE17-DF97-A748-9460-7F79E2617DC8}"/>
              </a:ext>
            </a:extLst>
          </p:cNvPr>
          <p:cNvSpPr txBox="1"/>
          <p:nvPr/>
        </p:nvSpPr>
        <p:spPr>
          <a:xfrm>
            <a:off x="6433125" y="1205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thelas" panose="02000503000000020003" pitchFamily="2" charset="0"/>
              </a:rPr>
              <a:t>B</a:t>
            </a:r>
            <a:endParaRPr kumimoji="1" lang="ko-Kore-KR" altLang="en-US" b="1" dirty="0">
              <a:latin typeface="Athelas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08D9B6-6BA1-4F48-9D28-3DB72B68B6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3499242"/>
            <a:ext cx="3692130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DB7831-BE39-6B49-9341-32CD0F2FDC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90" y="9001"/>
            <a:ext cx="3692130" cy="32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0E897F-9A8D-7549-8C48-BA428943F0D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60" y="9001"/>
            <a:ext cx="3692130" cy="32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72F4CE-8DB1-7945-A4A0-196375F1682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18" y="3499242"/>
            <a:ext cx="3680408" cy="32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C79294-2A6E-2842-B318-32571913DB64}"/>
              </a:ext>
            </a:extLst>
          </p:cNvPr>
          <p:cNvSpPr txBox="1"/>
          <p:nvPr/>
        </p:nvSpPr>
        <p:spPr>
          <a:xfrm>
            <a:off x="2194560" y="90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thelas" panose="02000503000000020003" pitchFamily="2" charset="0"/>
              </a:rPr>
              <a:t>A</a:t>
            </a:r>
            <a:endParaRPr kumimoji="1" lang="ko-Kore-KR" altLang="en-US" b="1" dirty="0">
              <a:latin typeface="Athelas" panose="0200050300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4CBC6-5F47-D44D-9887-E6AE4BC7CF28}"/>
              </a:ext>
            </a:extLst>
          </p:cNvPr>
          <p:cNvSpPr txBox="1"/>
          <p:nvPr/>
        </p:nvSpPr>
        <p:spPr>
          <a:xfrm>
            <a:off x="6037340" y="45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thelas" panose="02000503000000020003" pitchFamily="2" charset="0"/>
              </a:rPr>
              <a:t>B</a:t>
            </a:r>
            <a:endParaRPr kumimoji="1" lang="ko-Kore-KR" altLang="en-US" b="1" dirty="0">
              <a:latin typeface="Athelas" panose="0200050300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31DDD-90BC-964A-9E3F-813068B839C7}"/>
              </a:ext>
            </a:extLst>
          </p:cNvPr>
          <p:cNvSpPr txBox="1"/>
          <p:nvPr/>
        </p:nvSpPr>
        <p:spPr>
          <a:xfrm>
            <a:off x="2194560" y="35037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thelas" panose="02000503000000020003" pitchFamily="2" charset="0"/>
              </a:rPr>
              <a:t>C</a:t>
            </a:r>
            <a:endParaRPr kumimoji="1" lang="ko-Kore-KR" altLang="en-US" b="1" dirty="0">
              <a:latin typeface="Athelas" panose="0200050300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849F21-96E7-2147-BECA-464D64A04EA8}"/>
              </a:ext>
            </a:extLst>
          </p:cNvPr>
          <p:cNvSpPr txBox="1"/>
          <p:nvPr/>
        </p:nvSpPr>
        <p:spPr>
          <a:xfrm>
            <a:off x="6037340" y="349924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thelas" panose="02000503000000020003" pitchFamily="2" charset="0"/>
              </a:rPr>
              <a:t>D</a:t>
            </a:r>
            <a:endParaRPr kumimoji="1" lang="ko-Kore-KR" altLang="en-US" b="1" dirty="0">
              <a:latin typeface="Athelas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2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5743D5-CC2E-054E-A116-A1F730155288}"/>
              </a:ext>
            </a:extLst>
          </p:cNvPr>
          <p:cNvSpPr/>
          <p:nvPr/>
        </p:nvSpPr>
        <p:spPr>
          <a:xfrm>
            <a:off x="997527" y="917827"/>
            <a:ext cx="100029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800" b="1" dirty="0">
                <a:latin typeface="Helvetica Neue" panose="02000503000000020004" pitchFamily="2" charset="0"/>
              </a:rPr>
              <a:t>Commonly significant variables</a:t>
            </a:r>
            <a:endParaRPr lang="en" altLang="ko-Kore-KR" sz="2800" dirty="0">
              <a:latin typeface="Helvetica Neue" panose="02000503000000020004" pitchFamily="2" charset="0"/>
            </a:endParaRPr>
          </a:p>
          <a:p>
            <a:br>
              <a:rPr lang="en" altLang="ko-Kore-KR" dirty="0">
                <a:latin typeface="Helvetica Neue" panose="02000503000000020004" pitchFamily="2" charset="0"/>
              </a:rPr>
            </a:br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[parameter a]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6 : </a:t>
            </a:r>
            <a:r>
              <a:rPr lang="en" altLang="ko-Kore-KR" b="1" dirty="0">
                <a:solidFill>
                  <a:srgbClr val="FF0000"/>
                </a:solidFill>
                <a:latin typeface="Helvetica Neue" panose="02000503000000020004" pitchFamily="2" charset="0"/>
              </a:rPr>
              <a:t>GDP / population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3 : </a:t>
            </a:r>
            <a:r>
              <a:rPr lang="en" altLang="ko-Kore-KR" dirty="0" err="1">
                <a:latin typeface="Helvetica Neue" panose="02000503000000020004" pitchFamily="2" charset="0"/>
              </a:rPr>
              <a:t>median_age</a:t>
            </a:r>
            <a:r>
              <a:rPr lang="en" altLang="ko-Kore-KR" dirty="0">
                <a:latin typeface="Helvetica Neue" panose="02000503000000020004" pitchFamily="2" charset="0"/>
              </a:rPr>
              <a:t> (a2_Logi, a2_Gom, a3_Logi)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2 : </a:t>
            </a:r>
            <a:r>
              <a:rPr lang="en" altLang="ko-Kore-KR" dirty="0" err="1">
                <a:latin typeface="Helvetica Neue" panose="02000503000000020004" pitchFamily="2" charset="0"/>
              </a:rPr>
              <a:t>Total_fertility_rate</a:t>
            </a:r>
            <a:r>
              <a:rPr lang="en" altLang="ko-Kore-KR" dirty="0">
                <a:latin typeface="Helvetica Neue" panose="02000503000000020004" pitchFamily="2" charset="0"/>
              </a:rPr>
              <a:t> (a2_Logi, a2_Gom)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1 : HDI (a2_Gom) / </a:t>
            </a:r>
            <a:r>
              <a:rPr lang="en" altLang="ko-Kore-KR" dirty="0" err="1">
                <a:latin typeface="Helvetica Neue" panose="02000503000000020004" pitchFamily="2" charset="0"/>
              </a:rPr>
              <a:t>female_smokers</a:t>
            </a:r>
            <a:r>
              <a:rPr lang="en" altLang="ko-Kore-KR" dirty="0">
                <a:latin typeface="Helvetica Neue" panose="02000503000000020004" pitchFamily="2" charset="0"/>
              </a:rPr>
              <a:t>(a3_Logi) / aged_65_older (a3_Logi) / aged_70_older (a3_Logi) / </a:t>
            </a:r>
            <a:r>
              <a:rPr lang="en" altLang="ko-Kore-KR" dirty="0" err="1">
                <a:latin typeface="Helvetica Neue" panose="02000503000000020004" pitchFamily="2" charset="0"/>
              </a:rPr>
              <a:t>Aging_index</a:t>
            </a:r>
            <a:r>
              <a:rPr lang="en" altLang="ko-Kore-KR" dirty="0">
                <a:latin typeface="Helvetica Neue" panose="02000503000000020004" pitchFamily="2" charset="0"/>
              </a:rPr>
              <a:t> (a3_Logi)</a:t>
            </a:r>
          </a:p>
          <a:p>
            <a:br>
              <a:rPr lang="en" altLang="ko-Kore-KR" dirty="0">
                <a:latin typeface="Helvetica Neue" panose="02000503000000020004" pitchFamily="2" charset="0"/>
              </a:rPr>
            </a:br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[parameter c]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3 : </a:t>
            </a:r>
            <a:r>
              <a:rPr lang="en" altLang="ko-Kore-KR" b="1" dirty="0" err="1">
                <a:solidFill>
                  <a:srgbClr val="FF0000"/>
                </a:solidFill>
                <a:latin typeface="Helvetica Neue" panose="02000503000000020004" pitchFamily="2" charset="0"/>
              </a:rPr>
              <a:t>Net_migration_rate</a:t>
            </a:r>
            <a:r>
              <a:rPr lang="en" altLang="ko-Kore-KR" b="1" dirty="0">
                <a:solidFill>
                  <a:srgbClr val="FF0000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latin typeface="Helvetica Neue" panose="02000503000000020004" pitchFamily="2" charset="0"/>
              </a:rPr>
              <a:t>(c2_Logi, c2_Gom, c3_Logi)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2 : </a:t>
            </a:r>
            <a:r>
              <a:rPr lang="en" altLang="ko-Kore-KR" dirty="0" err="1">
                <a:latin typeface="Helvetica Neue" panose="02000503000000020004" pitchFamily="2" charset="0"/>
              </a:rPr>
              <a:t>National_competitiveness</a:t>
            </a:r>
            <a:r>
              <a:rPr lang="en" altLang="ko-Kore-KR" dirty="0">
                <a:latin typeface="Helvetica Neue" panose="02000503000000020004" pitchFamily="2" charset="0"/>
              </a:rPr>
              <a:t> (c1_Logi, c1_Gom) / </a:t>
            </a:r>
            <a:r>
              <a:rPr lang="en" altLang="ko-Kore-KR" dirty="0" err="1">
                <a:latin typeface="Helvetica Neue" panose="02000503000000020004" pitchFamily="2" charset="0"/>
              </a:rPr>
              <a:t>Imports_to_GDP_ratio</a:t>
            </a:r>
            <a:r>
              <a:rPr lang="en" altLang="ko-Kore-KR" dirty="0">
                <a:latin typeface="Helvetica Neue" panose="02000503000000020004" pitchFamily="2" charset="0"/>
              </a:rPr>
              <a:t> (c2_Logi, c2_Gom)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1 : </a:t>
            </a:r>
            <a:r>
              <a:rPr lang="en" altLang="ko-Kore-KR" dirty="0" err="1">
                <a:latin typeface="Helvetica Neue" panose="02000503000000020004" pitchFamily="2" charset="0"/>
              </a:rPr>
              <a:t>diabetes_prevalence</a:t>
            </a:r>
            <a:r>
              <a:rPr lang="en" altLang="ko-Kore-KR" dirty="0">
                <a:latin typeface="Helvetica Neue" panose="02000503000000020004" pitchFamily="2" charset="0"/>
              </a:rPr>
              <a:t> (c1_Logi) / </a:t>
            </a:r>
            <a:r>
              <a:rPr lang="en" altLang="ko-Kore-KR" dirty="0" err="1">
                <a:latin typeface="Helvetica Neue" panose="02000503000000020004" pitchFamily="2" charset="0"/>
              </a:rPr>
              <a:t>male_smokers</a:t>
            </a:r>
            <a:r>
              <a:rPr lang="en" altLang="ko-Kore-KR" dirty="0">
                <a:latin typeface="Helvetica Neue" panose="02000503000000020004" pitchFamily="2" charset="0"/>
              </a:rPr>
              <a:t>(c1_Logi) / HDI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handwashing_facilities</a:t>
            </a:r>
            <a:r>
              <a:rPr lang="en" altLang="ko-Kore-KR" dirty="0">
                <a:latin typeface="Helvetica Neue" panose="02000503000000020004" pitchFamily="2" charset="0"/>
              </a:rPr>
              <a:t>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female_smokers</a:t>
            </a:r>
            <a:r>
              <a:rPr lang="en" altLang="ko-Kore-KR" dirty="0">
                <a:latin typeface="Helvetica Neue" panose="02000503000000020004" pitchFamily="2" charset="0"/>
              </a:rPr>
              <a:t> (c1_Gom) / aged_65_older (c1_Gom) / aged_70_older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gdp_per_capita</a:t>
            </a:r>
            <a:r>
              <a:rPr lang="en" altLang="ko-Kore-KR" dirty="0">
                <a:latin typeface="Helvetica Neue" panose="02000503000000020004" pitchFamily="2" charset="0"/>
              </a:rPr>
              <a:t>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Malnourished_population</a:t>
            </a:r>
            <a:r>
              <a:rPr lang="en" altLang="ko-Kore-KR" dirty="0">
                <a:latin typeface="Helvetica Neue" panose="02000503000000020004" pitchFamily="2" charset="0"/>
              </a:rPr>
              <a:t> (c3_Gom)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4A70A75-4DC0-4410-8E96-2093E35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94788"/>
            <a:ext cx="8515350" cy="87678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Growth Curve Analysis </a:t>
            </a:r>
            <a:r>
              <a:rPr lang="en-US" altLang="ko-KR" sz="2200" b="1" dirty="0">
                <a:latin typeface="+mn-ea"/>
              </a:rPr>
              <a:t>of 3rd freeze data</a:t>
            </a:r>
            <a:br>
              <a:rPr lang="en-US" altLang="ko-KR" b="1" dirty="0"/>
            </a:b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2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Venn diagram of significant national factors</a:t>
            </a:r>
            <a:endParaRPr lang="ko-KR" altLang="en-US" sz="2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77D54-D236-4127-8B5F-457DEEACE3EC}"/>
              </a:ext>
            </a:extLst>
          </p:cNvPr>
          <p:cNvSpPr/>
          <p:nvPr/>
        </p:nvSpPr>
        <p:spPr>
          <a:xfrm>
            <a:off x="9329530" y="10392"/>
            <a:ext cx="1338470" cy="532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ko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016A36-C568-49F4-9930-09A503241553}"/>
              </a:ext>
            </a:extLst>
          </p:cNvPr>
          <p:cNvSpPr/>
          <p:nvPr/>
        </p:nvSpPr>
        <p:spPr>
          <a:xfrm>
            <a:off x="1686047" y="1608882"/>
            <a:ext cx="8796759" cy="458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492862-CE17-4F9A-800C-A91036C23A94}"/>
              </a:ext>
            </a:extLst>
          </p:cNvPr>
          <p:cNvSpPr/>
          <p:nvPr/>
        </p:nvSpPr>
        <p:spPr>
          <a:xfrm>
            <a:off x="3434875" y="1976503"/>
            <a:ext cx="4502297" cy="3068911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B6FA32-BFE5-4F1D-9F49-516F53A4F5E0}"/>
              </a:ext>
            </a:extLst>
          </p:cNvPr>
          <p:cNvSpPr/>
          <p:nvPr/>
        </p:nvSpPr>
        <p:spPr>
          <a:xfrm>
            <a:off x="2003298" y="3366488"/>
            <a:ext cx="4330950" cy="2530473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4C35F4-1D39-4A75-8546-88297270EE11}"/>
              </a:ext>
            </a:extLst>
          </p:cNvPr>
          <p:cNvSpPr/>
          <p:nvPr/>
        </p:nvSpPr>
        <p:spPr>
          <a:xfrm>
            <a:off x="4116981" y="3581775"/>
            <a:ext cx="4640146" cy="2061101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58757" y="1785105"/>
                <a:ext cx="1702267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(</a:t>
                </a:r>
                <a14:m>
                  <m:oMath xmlns:m="http://schemas.openxmlformats.org/officeDocument/2006/math">
                    <m:r>
                      <a:rPr lang="ko-KR" altLang="en-US" sz="11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Segment 1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757" y="1785105"/>
                <a:ext cx="1702267" cy="2616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875656" y="2439792"/>
            <a:ext cx="1620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competitiveness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prevalence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smokers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46917" y="5511382"/>
                <a:ext cx="1753438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(</a:t>
                </a:r>
                <a14:m>
                  <m:oMath xmlns:m="http://schemas.openxmlformats.org/officeDocument/2006/math">
                    <m:r>
                      <a:rPr lang="ko-KR" altLang="en-US" sz="11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Segment 3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17" y="5511382"/>
                <a:ext cx="1753438" cy="261610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6654" y="5767500"/>
                <a:ext cx="1768819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(</a:t>
                </a:r>
                <a14:m>
                  <m:oMath xmlns:m="http://schemas.openxmlformats.org/officeDocument/2006/math">
                    <m:r>
                      <a:rPr lang="ko-KR" altLang="en-US" sz="11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Segment 2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54" y="5767500"/>
                <a:ext cx="1768819" cy="261610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044445" y="5183388"/>
            <a:ext cx="203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to GDP ratio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0A4B7-6782-7444-8DDF-EBE065D3473F}"/>
              </a:ext>
            </a:extLst>
          </p:cNvPr>
          <p:cNvSpPr txBox="1"/>
          <p:nvPr/>
        </p:nvSpPr>
        <p:spPr>
          <a:xfrm>
            <a:off x="4168774" y="5192270"/>
            <a:ext cx="203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migration rate</a:t>
            </a:r>
          </a:p>
        </p:txBody>
      </p:sp>
    </p:spTree>
    <p:extLst>
      <p:ext uri="{BB962C8B-B14F-4D97-AF65-F5344CB8AC3E}">
        <p14:creationId xmlns:p14="http://schemas.microsoft.com/office/powerpoint/2010/main" val="330859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4A70A75-4DC0-4410-8E96-2093E35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94788"/>
            <a:ext cx="8515350" cy="87678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Growth Curve Analysis </a:t>
            </a:r>
            <a:r>
              <a:rPr lang="en-US" altLang="ko-KR" sz="2200" b="1" dirty="0">
                <a:latin typeface="+mn-ea"/>
              </a:rPr>
              <a:t>of 3rd freeze data</a:t>
            </a:r>
            <a:br>
              <a:rPr lang="en-US" altLang="ko-KR" b="1" dirty="0"/>
            </a:b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2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Venn diagram of significant national factors</a:t>
            </a:r>
            <a:endParaRPr lang="ko-KR" altLang="en-US" sz="2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77D54-D236-4127-8B5F-457DEEACE3EC}"/>
              </a:ext>
            </a:extLst>
          </p:cNvPr>
          <p:cNvSpPr/>
          <p:nvPr/>
        </p:nvSpPr>
        <p:spPr>
          <a:xfrm>
            <a:off x="9329530" y="10392"/>
            <a:ext cx="1338470" cy="532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ko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016A36-C568-49F4-9930-09A503241553}"/>
              </a:ext>
            </a:extLst>
          </p:cNvPr>
          <p:cNvSpPr/>
          <p:nvPr/>
        </p:nvSpPr>
        <p:spPr>
          <a:xfrm>
            <a:off x="1686047" y="1608882"/>
            <a:ext cx="8796759" cy="458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492862-CE17-4F9A-800C-A91036C23A94}"/>
              </a:ext>
            </a:extLst>
          </p:cNvPr>
          <p:cNvSpPr/>
          <p:nvPr/>
        </p:nvSpPr>
        <p:spPr>
          <a:xfrm>
            <a:off x="3434875" y="2593571"/>
            <a:ext cx="3853822" cy="2451842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B6FA32-BFE5-4F1D-9F49-516F53A4F5E0}"/>
              </a:ext>
            </a:extLst>
          </p:cNvPr>
          <p:cNvSpPr/>
          <p:nvPr/>
        </p:nvSpPr>
        <p:spPr>
          <a:xfrm>
            <a:off x="2003298" y="3366488"/>
            <a:ext cx="4330950" cy="2530473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4C35F4-1D39-4A75-8546-88297270EE11}"/>
              </a:ext>
            </a:extLst>
          </p:cNvPr>
          <p:cNvSpPr/>
          <p:nvPr/>
        </p:nvSpPr>
        <p:spPr>
          <a:xfrm>
            <a:off x="4689384" y="3526579"/>
            <a:ext cx="4092702" cy="2061101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97898" y="2441122"/>
                <a:ext cx="1702267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(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Segment 1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98" y="2441122"/>
                <a:ext cx="1702267" cy="261610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7161354" y="4138225"/>
            <a:ext cx="1620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smokers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Aged 65 older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Aged 70 older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46917" y="5511382"/>
                <a:ext cx="1753438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(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Segment 3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17" y="5511382"/>
                <a:ext cx="1753438" cy="261610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6654" y="5767500"/>
                <a:ext cx="1768819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(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Segment 2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54" y="5767500"/>
                <a:ext cx="1768819" cy="261610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044445" y="5183388"/>
            <a:ext cx="203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fertility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0A4B7-6782-7444-8DDF-EBE065D3473F}"/>
              </a:ext>
            </a:extLst>
          </p:cNvPr>
          <p:cNvSpPr txBox="1"/>
          <p:nvPr/>
        </p:nvSpPr>
        <p:spPr>
          <a:xfrm>
            <a:off x="4459192" y="5185961"/>
            <a:ext cx="2031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8FC3C-17A1-8545-9496-DF66EADA323A}"/>
              </a:ext>
            </a:extLst>
          </p:cNvPr>
          <p:cNvSpPr txBox="1"/>
          <p:nvPr/>
        </p:nvSpPr>
        <p:spPr>
          <a:xfrm>
            <a:off x="4444940" y="4070375"/>
            <a:ext cx="203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</a:p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8771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4A70A75-4DC0-4410-8E96-2093E35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94788"/>
            <a:ext cx="8515350" cy="87678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Growth Curve Analysis </a:t>
            </a:r>
            <a:r>
              <a:rPr lang="en-US" altLang="ko-KR" sz="2200" b="1" dirty="0">
                <a:latin typeface="+mn-ea"/>
              </a:rPr>
              <a:t>of 3rd freeze data</a:t>
            </a:r>
            <a:br>
              <a:rPr lang="en-US" altLang="ko-KR" b="1" dirty="0"/>
            </a:b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2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Venn diagram of significant national factors</a:t>
            </a:r>
            <a:endParaRPr lang="ko-KR" altLang="en-US" sz="2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77D54-D236-4127-8B5F-457DEEACE3EC}"/>
              </a:ext>
            </a:extLst>
          </p:cNvPr>
          <p:cNvSpPr/>
          <p:nvPr/>
        </p:nvSpPr>
        <p:spPr>
          <a:xfrm>
            <a:off x="9329530" y="10392"/>
            <a:ext cx="1338470" cy="532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ko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016A36-C568-49F4-9930-09A503241553}"/>
              </a:ext>
            </a:extLst>
          </p:cNvPr>
          <p:cNvSpPr/>
          <p:nvPr/>
        </p:nvSpPr>
        <p:spPr>
          <a:xfrm>
            <a:off x="1686047" y="1608882"/>
            <a:ext cx="8796759" cy="458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492862-CE17-4F9A-800C-A91036C23A94}"/>
              </a:ext>
            </a:extLst>
          </p:cNvPr>
          <p:cNvSpPr/>
          <p:nvPr/>
        </p:nvSpPr>
        <p:spPr>
          <a:xfrm>
            <a:off x="3434875" y="1976503"/>
            <a:ext cx="4502297" cy="3068911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B6FA32-BFE5-4F1D-9F49-516F53A4F5E0}"/>
              </a:ext>
            </a:extLst>
          </p:cNvPr>
          <p:cNvSpPr/>
          <p:nvPr/>
        </p:nvSpPr>
        <p:spPr>
          <a:xfrm>
            <a:off x="2003298" y="3366488"/>
            <a:ext cx="4330950" cy="2530473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4C35F4-1D39-4A75-8546-88297270EE11}"/>
              </a:ext>
            </a:extLst>
          </p:cNvPr>
          <p:cNvSpPr/>
          <p:nvPr/>
        </p:nvSpPr>
        <p:spPr>
          <a:xfrm>
            <a:off x="4116981" y="3581775"/>
            <a:ext cx="5683511" cy="2061101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58757" y="1785105"/>
                <a:ext cx="1702267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Gompertz</a:t>
                </a:r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ko-KR" altLang="en-US" sz="11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Segment 1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757" y="1785105"/>
                <a:ext cx="1702267" cy="2616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899923" y="2106676"/>
            <a:ext cx="1620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competitiveness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development index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Handwashing facilities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smokers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Aged 65 older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Aged 70 older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46441" y="5510585"/>
                <a:ext cx="1753438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Gompertz</a:t>
                </a:r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ko-KR" altLang="en-US" sz="11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Segment 3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41" y="5510585"/>
                <a:ext cx="1753438" cy="261610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928654" y="3796710"/>
            <a:ext cx="20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Malnourished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6654" y="5767500"/>
                <a:ext cx="1768819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Gompertz</a:t>
                </a:r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ko-KR" altLang="en-US" sz="11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Segment 2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54" y="5767500"/>
                <a:ext cx="1768819" cy="261610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044445" y="5183387"/>
            <a:ext cx="203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migration rate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to GDP ratio</a:t>
            </a:r>
          </a:p>
        </p:txBody>
      </p:sp>
    </p:spTree>
    <p:extLst>
      <p:ext uri="{BB962C8B-B14F-4D97-AF65-F5344CB8AC3E}">
        <p14:creationId xmlns:p14="http://schemas.microsoft.com/office/powerpoint/2010/main" val="353097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4A70A75-4DC0-4410-8E96-2093E35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94788"/>
            <a:ext cx="8515350" cy="87678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Growth Curve Analysis </a:t>
            </a:r>
            <a:r>
              <a:rPr lang="en-US" altLang="ko-KR" sz="2200" b="1" dirty="0">
                <a:latin typeface="+mn-ea"/>
              </a:rPr>
              <a:t>of 3rd freeze data</a:t>
            </a:r>
            <a:br>
              <a:rPr lang="en-US" altLang="ko-KR" b="1" dirty="0"/>
            </a:b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2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Venn diagram of significant national factors</a:t>
            </a:r>
            <a:endParaRPr lang="ko-KR" altLang="en-US" sz="2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77D54-D236-4127-8B5F-457DEEACE3EC}"/>
              </a:ext>
            </a:extLst>
          </p:cNvPr>
          <p:cNvSpPr/>
          <p:nvPr/>
        </p:nvSpPr>
        <p:spPr>
          <a:xfrm>
            <a:off x="9329530" y="10392"/>
            <a:ext cx="1338470" cy="532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ko-KR" alt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016A36-C568-49F4-9930-09A503241553}"/>
              </a:ext>
            </a:extLst>
          </p:cNvPr>
          <p:cNvSpPr/>
          <p:nvPr/>
        </p:nvSpPr>
        <p:spPr>
          <a:xfrm>
            <a:off x="1686047" y="1608882"/>
            <a:ext cx="8796759" cy="458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492862-CE17-4F9A-800C-A91036C23A94}"/>
              </a:ext>
            </a:extLst>
          </p:cNvPr>
          <p:cNvSpPr/>
          <p:nvPr/>
        </p:nvSpPr>
        <p:spPr>
          <a:xfrm>
            <a:off x="3434875" y="2514941"/>
            <a:ext cx="4009351" cy="2118866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B6FA32-BFE5-4F1D-9F49-516F53A4F5E0}"/>
              </a:ext>
            </a:extLst>
          </p:cNvPr>
          <p:cNvSpPr/>
          <p:nvPr/>
        </p:nvSpPr>
        <p:spPr>
          <a:xfrm>
            <a:off x="2149033" y="3366488"/>
            <a:ext cx="4185215" cy="2530473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" panose="020B05030200000200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4C35F4-1D39-4A75-8546-88297270EE11}"/>
              </a:ext>
            </a:extLst>
          </p:cNvPr>
          <p:cNvSpPr/>
          <p:nvPr/>
        </p:nvSpPr>
        <p:spPr>
          <a:xfrm>
            <a:off x="4633080" y="3581775"/>
            <a:ext cx="4009351" cy="2061101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05399" y="2374962"/>
                <a:ext cx="1744815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Gompertz (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Segment 1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99" y="2374962"/>
                <a:ext cx="1744815" cy="261610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1500" y="5497623"/>
                <a:ext cx="1753438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Gompertz</a:t>
                </a:r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Segment 3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00" y="5497623"/>
                <a:ext cx="1753438" cy="261610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90826" y="5767500"/>
                <a:ext cx="1768819" cy="261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Gompertz (</a:t>
                </a:r>
                <a14:m>
                  <m:oMath xmlns:m="http://schemas.openxmlformats.org/officeDocument/2006/math">
                    <m:r>
                      <a:rPr lang="el-GR" altLang="ko-KR" sz="11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Segment 2</a:t>
                </a:r>
                <a:endParaRPr lang="ko-KR" alt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26" y="5767500"/>
                <a:ext cx="1768819" cy="261610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28575"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05399" y="3900668"/>
            <a:ext cx="203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</a:p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3B5AE-5CF0-3C48-80BF-D8E6B79446A2}"/>
              </a:ext>
            </a:extLst>
          </p:cNvPr>
          <p:cNvSpPr txBox="1"/>
          <p:nvPr/>
        </p:nvSpPr>
        <p:spPr>
          <a:xfrm>
            <a:off x="2345941" y="4892010"/>
            <a:ext cx="2031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age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fertility rate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development index</a:t>
            </a:r>
          </a:p>
        </p:txBody>
      </p:sp>
    </p:spTree>
    <p:extLst>
      <p:ext uri="{BB962C8B-B14F-4D97-AF65-F5344CB8AC3E}">
        <p14:creationId xmlns:p14="http://schemas.microsoft.com/office/powerpoint/2010/main" val="397916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958</Words>
  <Application>Microsoft Macintosh PowerPoint</Application>
  <PresentationFormat>와이드스크린</PresentationFormat>
  <Paragraphs>108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Lato</vt:lpstr>
      <vt:lpstr>Malgun Gothic</vt:lpstr>
      <vt:lpstr>Malgun Gothic</vt:lpstr>
      <vt:lpstr>Arial</vt:lpstr>
      <vt:lpstr>Athelas</vt:lpstr>
      <vt:lpstr>Calibri</vt:lpstr>
      <vt:lpstr>Calibri Light</vt:lpstr>
      <vt:lpstr>Cambria Math</vt:lpstr>
      <vt:lpstr>Helvetica Neue</vt:lpstr>
      <vt:lpstr>Times New Roman</vt:lpstr>
      <vt:lpstr>Office 테마</vt:lpstr>
      <vt:lpstr>1_Office 테마</vt:lpstr>
      <vt:lpstr>COVID-19 Growth Curve Models Paper </vt:lpstr>
      <vt:lpstr>PowerPoint 프레젠테이션</vt:lpstr>
      <vt:lpstr>PowerPoint 프레젠테이션</vt:lpstr>
      <vt:lpstr>PowerPoint 프레젠테이션</vt:lpstr>
      <vt:lpstr>PowerPoint 프레젠테이션</vt:lpstr>
      <vt:lpstr>Growth Curve Analysis of 3rd freeze data : Venn diagram of significant national factors</vt:lpstr>
      <vt:lpstr>Growth Curve Analysis of 3rd freeze data : Venn diagram of significant national factors</vt:lpstr>
      <vt:lpstr>Growth Curve Analysis of 3rd freeze data : Venn diagram of significant national factors</vt:lpstr>
      <vt:lpstr>Growth Curve Analysis of 3rd freeze data : Venn diagram of significant national factors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Yeonghyeon</dc:creator>
  <cp:lastModifiedBy>Ko Yeonghyeon</cp:lastModifiedBy>
  <cp:revision>30</cp:revision>
  <dcterms:created xsi:type="dcterms:W3CDTF">2021-03-08T07:39:34Z</dcterms:created>
  <dcterms:modified xsi:type="dcterms:W3CDTF">2021-05-25T06:10:10Z</dcterms:modified>
</cp:coreProperties>
</file>