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61" r:id="rId3"/>
    <p:sldId id="276" r:id="rId4"/>
    <p:sldId id="258" r:id="rId5"/>
    <p:sldId id="274" r:id="rId6"/>
    <p:sldId id="262" r:id="rId7"/>
    <p:sldId id="264" r:id="rId8"/>
    <p:sldId id="265" r:id="rId9"/>
    <p:sldId id="266" r:id="rId10"/>
    <p:sldId id="267" r:id="rId11"/>
    <p:sldId id="268" r:id="rId12"/>
    <p:sldId id="275" r:id="rId13"/>
    <p:sldId id="269" r:id="rId14"/>
    <p:sldId id="270" r:id="rId15"/>
    <p:sldId id="277" r:id="rId16"/>
    <p:sldId id="272" r:id="rId17"/>
    <p:sldId id="271" r:id="rId18"/>
    <p:sldId id="280" r:id="rId19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1"/>
    </p:embeddedFont>
    <p:embeddedFont>
      <p:font typeface="Lato" panose="020B0600000101010101" charset="0"/>
      <p:regular r:id="rId22"/>
      <p:bold r:id="rId23"/>
      <p:italic r:id="rId24"/>
      <p:boldItalic r:id="rId25"/>
    </p:embeddedFont>
    <p:embeddedFont>
      <p:font typeface="Raleway" panose="020B0600000101010101" charset="0"/>
      <p:regular r:id="rId26"/>
      <p:bold r:id="rId27"/>
      <p:italic r:id="rId28"/>
      <p:boldItalic r:id="rId29"/>
    </p:embeddedFont>
    <p:embeddedFont>
      <p:font typeface="맑은 고딕" panose="020B0503020000020004" pitchFamily="50" charset="-127"/>
      <p:regular r:id="rId30"/>
      <p:bold r:id="rId31"/>
    </p:embeddedFont>
    <p:embeddedFont>
      <p:font typeface="맑은 고딕" panose="020B0503020000020004" pitchFamily="50" charset="-127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356" y="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45aaa7c9d_4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45aaa7c9d_4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9253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4883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21899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9502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83134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93052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78070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01316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4092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563e4a60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9563e4a60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563e4a60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9563e4a60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5299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6105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5059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4118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1929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 idx="4294967295"/>
          </p:nvPr>
        </p:nvSpPr>
        <p:spPr>
          <a:xfrm>
            <a:off x="709552" y="1289309"/>
            <a:ext cx="7017878" cy="79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altLang="ko-KR" sz="3400" dirty="0"/>
              <a:t>Segmented </a:t>
            </a:r>
            <a:r>
              <a:rPr lang="en-US" altLang="ko-KR" sz="3400"/>
              <a:t>Logistic Model </a:t>
            </a:r>
            <a:r>
              <a:rPr lang="ko-KR" altLang="en-US" sz="3400" dirty="0"/>
              <a:t>분석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4294967295"/>
          </p:nvPr>
        </p:nvSpPr>
        <p:spPr>
          <a:xfrm>
            <a:off x="559650" y="3961975"/>
            <a:ext cx="4760400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400" b="1">
                <a:latin typeface="Malgun Gothic"/>
                <a:ea typeface="Malgun Gothic"/>
                <a:cs typeface="Malgun Gothic"/>
                <a:sym typeface="Malgun Gothic"/>
              </a:rPr>
              <a:t>박사과정</a:t>
            </a:r>
            <a:r>
              <a:rPr lang="en-US" sz="1400">
                <a:latin typeface="Malgun Gothic"/>
                <a:ea typeface="Malgun Gothic"/>
                <a:cs typeface="Malgun Gothic"/>
                <a:sym typeface="Malgun Gothic"/>
              </a:rPr>
              <a:t> 구태완 </a:t>
            </a:r>
            <a:r>
              <a:rPr lang="en-US" sz="1400" b="1">
                <a:latin typeface="Malgun Gothic"/>
                <a:ea typeface="Malgun Gothic"/>
                <a:cs typeface="Malgun Gothic"/>
                <a:sym typeface="Malgun Gothic"/>
              </a:rPr>
              <a:t>석사과정</a:t>
            </a:r>
            <a:r>
              <a:rPr lang="en-US" sz="1400">
                <a:latin typeface="Malgun Gothic"/>
                <a:ea typeface="Malgun Gothic"/>
                <a:cs typeface="Malgun Gothic"/>
                <a:sym typeface="Malgun Gothic"/>
              </a:rPr>
              <a:t> 한결희, 이도은</a:t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400" b="1">
                <a:latin typeface="Malgun Gothic"/>
                <a:ea typeface="Malgun Gothic"/>
                <a:cs typeface="Malgun Gothic"/>
                <a:sym typeface="Malgun Gothic"/>
              </a:rPr>
              <a:t>학부과정</a:t>
            </a:r>
            <a:r>
              <a:rPr lang="en-US" sz="1400">
                <a:latin typeface="Malgun Gothic"/>
                <a:ea typeface="Malgun Gothic"/>
                <a:cs typeface="Malgun Gothic"/>
                <a:sym typeface="Malgun Gothic"/>
              </a:rPr>
              <a:t> 고영현, 김학용, 김태현, 정혜원 </a:t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400" y="2982901"/>
            <a:ext cx="739675" cy="7272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1493875" y="2893650"/>
            <a:ext cx="3000000" cy="9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서울대학교 박태성 교수</a:t>
            </a:r>
            <a:r>
              <a:rPr lang="en-US" sz="2000" b="1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2000" b="1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생물정보통계 연구실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chemeClr val="accent5"/>
                </a:solidFill>
              </a:rPr>
              <a:t>Segmented Logistic model – Daily Cases(converted)</a:t>
            </a:r>
            <a:endParaRPr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74BD86-D640-4E60-A8D5-A51373C6B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266" y="1853160"/>
            <a:ext cx="2951187" cy="29511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5FBD7BB-EB91-473D-AA0A-EB5ABF8BB1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6406" y="1853160"/>
            <a:ext cx="2951188" cy="2951188"/>
          </a:xfrm>
          <a:prstGeom prst="rect">
            <a:avLst/>
          </a:prstGeom>
        </p:spPr>
      </p:pic>
      <p:pic>
        <p:nvPicPr>
          <p:cNvPr id="8" name="그림 7" descr="지도이(가) 표시된 사진&#10;&#10;자동 생성된 설명">
            <a:extLst>
              <a:ext uri="{FF2B5EF4-FFF2-40B4-BE49-F238E27FC236}">
                <a16:creationId xmlns:a16="http://schemas.microsoft.com/office/drawing/2014/main" id="{995B8F25-0A46-4660-B0A4-23933421D4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6085" y="1814057"/>
            <a:ext cx="2951187" cy="295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970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Font typeface="Lato"/>
              <a:buNone/>
            </a:pPr>
            <a:r>
              <a:rPr lang="en-US" altLang="ko-KR" sz="2000" b="1" dirty="0">
                <a:solidFill>
                  <a:schemeClr val="accent5"/>
                </a:solidFill>
              </a:rPr>
              <a:t>Separately</a:t>
            </a:r>
            <a:r>
              <a:rPr lang="ko-KR" altLang="en-US" sz="2000" b="1" dirty="0">
                <a:solidFill>
                  <a:schemeClr val="accent5"/>
                </a:solidFill>
              </a:rPr>
              <a:t> </a:t>
            </a:r>
            <a:r>
              <a:rPr lang="en-US" altLang="ko-KR" sz="2000" b="1" dirty="0">
                <a:solidFill>
                  <a:schemeClr val="accent5"/>
                </a:solidFill>
              </a:rPr>
              <a:t>Fitted Logistic model</a:t>
            </a:r>
            <a:endParaRPr lang="ko-KR" altLang="en-US" sz="2000" dirty="0"/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1"/>
          </p:nvPr>
        </p:nvSpPr>
        <p:spPr>
          <a:xfrm>
            <a:off x="672743" y="2447471"/>
            <a:ext cx="7688700" cy="215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endParaRPr lang="en-US" sz="1400" b="1" dirty="0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rPr lang="en-US" sz="1400" b="1" dirty="0">
                <a:solidFill>
                  <a:schemeClr val="accent5"/>
                </a:solidFill>
              </a:rPr>
              <a:t>Procedure</a:t>
            </a:r>
            <a:endParaRPr sz="1400" dirty="0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/>
              <a:t>1) Peak Detection Algorithm</a:t>
            </a:r>
            <a:r>
              <a:rPr lang="ko-KR" altLang="en-US" sz="1200" dirty="0"/>
              <a:t>을 </a:t>
            </a:r>
            <a:r>
              <a:rPr lang="en-US" sz="1200" dirty="0" err="1"/>
              <a:t>이용</a:t>
            </a:r>
            <a:r>
              <a:rPr lang="ko-KR" altLang="en-US" sz="1200" dirty="0"/>
              <a:t>하여</a:t>
            </a:r>
            <a:r>
              <a:rPr lang="en-US" sz="1200" dirty="0"/>
              <a:t> </a:t>
            </a:r>
            <a:r>
              <a:rPr lang="en-US" sz="1200" dirty="0" err="1"/>
              <a:t>Breakpoint를</a:t>
            </a:r>
            <a:r>
              <a:rPr lang="en-US" sz="1200" dirty="0"/>
              <a:t> </a:t>
            </a:r>
            <a:r>
              <a:rPr lang="ko-KR" altLang="en-US" sz="1200" dirty="0"/>
              <a:t>찾음</a:t>
            </a:r>
            <a:r>
              <a:rPr lang="en-US" altLang="ko-KR" sz="1200" dirty="0"/>
              <a:t>.</a:t>
            </a: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/>
              <a:t>2) </a:t>
            </a:r>
            <a:r>
              <a:rPr lang="ko-KR" altLang="en-US" sz="1200" dirty="0"/>
              <a:t>각각의 </a:t>
            </a:r>
            <a:r>
              <a:rPr lang="en-US" altLang="ko-KR" sz="1200" dirty="0"/>
              <a:t>wave partition</a:t>
            </a:r>
            <a:r>
              <a:rPr lang="ko-KR" altLang="en-US" sz="1200" dirty="0"/>
              <a:t>에 대해 독립적으로 모형을 </a:t>
            </a:r>
            <a:r>
              <a:rPr lang="ko-KR" altLang="en-US" sz="1200" dirty="0" err="1"/>
              <a:t>적합시킴</a:t>
            </a:r>
            <a:r>
              <a:rPr lang="en-US" altLang="ko-KR" sz="1200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ko-KR" sz="1200" dirty="0"/>
              <a:t>      =&gt;  </a:t>
            </a:r>
            <a:r>
              <a:rPr lang="ko-KR" altLang="en-US" sz="1200" dirty="0"/>
              <a:t>함수의 연속성이 보장되지 않음</a:t>
            </a:r>
            <a:r>
              <a:rPr lang="en-US" altLang="ko-KR" sz="1200" dirty="0"/>
              <a:t>.</a:t>
            </a:r>
            <a:endParaRPr lang="ko-KR" altLang="en-US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115860-F8EC-451F-B6A3-DFF24EF10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50" y="1853850"/>
            <a:ext cx="3727642" cy="83189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35E141E-AD53-46B1-8602-B015D0232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3282" y="2038185"/>
            <a:ext cx="3588711" cy="68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903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>
            <a:extLst>
              <a:ext uri="{FF2B5EF4-FFF2-40B4-BE49-F238E27FC236}">
                <a16:creationId xmlns:a16="http://schemas.microsoft.com/office/drawing/2014/main" id="{2D6DD47F-606E-47F3-BBE4-E69E0A607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480" y="2844595"/>
            <a:ext cx="1989395" cy="200964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44306BD-6966-4731-A139-FF4EA17824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4335" y="1566928"/>
            <a:ext cx="1989394" cy="2009643"/>
          </a:xfrm>
          <a:prstGeom prst="rect">
            <a:avLst/>
          </a:prstGeom>
        </p:spPr>
      </p:pic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Font typeface="Lato"/>
              <a:buNone/>
            </a:pPr>
            <a:r>
              <a:rPr lang="en-US" altLang="ko-KR" sz="2000" b="1" dirty="0">
                <a:solidFill>
                  <a:schemeClr val="accent5"/>
                </a:solidFill>
              </a:rPr>
              <a:t>Separately</a:t>
            </a:r>
            <a:r>
              <a:rPr lang="ko-KR" altLang="en-US" sz="2000" b="1" dirty="0">
                <a:solidFill>
                  <a:schemeClr val="accent5"/>
                </a:solidFill>
              </a:rPr>
              <a:t> </a:t>
            </a:r>
            <a:r>
              <a:rPr lang="en-US" altLang="ko-KR" sz="2000" b="1" dirty="0">
                <a:solidFill>
                  <a:schemeClr val="accent5"/>
                </a:solidFill>
              </a:rPr>
              <a:t>Fitted Logistic model</a:t>
            </a:r>
            <a:endParaRPr lang="ko-KR" altLang="en-US" sz="2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3FAB3A-7A0D-43AE-9691-359F3465CEA8}"/>
              </a:ext>
            </a:extLst>
          </p:cNvPr>
          <p:cNvSpPr/>
          <p:nvPr/>
        </p:nvSpPr>
        <p:spPr>
          <a:xfrm>
            <a:off x="5706140" y="3714307"/>
            <a:ext cx="708837" cy="850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0A26138-0F26-4518-A967-77FA0E0AC9F5}"/>
              </a:ext>
            </a:extLst>
          </p:cNvPr>
          <p:cNvSpPr/>
          <p:nvPr/>
        </p:nvSpPr>
        <p:spPr>
          <a:xfrm>
            <a:off x="6939516" y="3799367"/>
            <a:ext cx="956931" cy="886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CC35CF3-DF53-4098-9DFA-B0C0FDE312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450" y="2053390"/>
            <a:ext cx="3397425" cy="838243"/>
          </a:xfrm>
          <a:prstGeom prst="rect">
            <a:avLst/>
          </a:prstGeom>
        </p:spPr>
      </p:pic>
      <p:sp>
        <p:nvSpPr>
          <p:cNvPr id="13" name="왼쪽 중괄호 12">
            <a:extLst>
              <a:ext uri="{FF2B5EF4-FFF2-40B4-BE49-F238E27FC236}">
                <a16:creationId xmlns:a16="http://schemas.microsoft.com/office/drawing/2014/main" id="{CF288C57-7977-44F6-8547-98F9737B8CC2}"/>
              </a:ext>
            </a:extLst>
          </p:cNvPr>
          <p:cNvSpPr/>
          <p:nvPr/>
        </p:nvSpPr>
        <p:spPr>
          <a:xfrm rot="16200000">
            <a:off x="1692774" y="2429963"/>
            <a:ext cx="99660" cy="1022997"/>
          </a:xfrm>
          <a:prstGeom prst="leftBrac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왼쪽 중괄호 25">
            <a:extLst>
              <a:ext uri="{FF2B5EF4-FFF2-40B4-BE49-F238E27FC236}">
                <a16:creationId xmlns:a16="http://schemas.microsoft.com/office/drawing/2014/main" id="{610E8DCF-C163-4DB4-BFD8-90688F997A3C}"/>
              </a:ext>
            </a:extLst>
          </p:cNvPr>
          <p:cNvSpPr/>
          <p:nvPr/>
        </p:nvSpPr>
        <p:spPr>
          <a:xfrm rot="16200000">
            <a:off x="3017220" y="2422482"/>
            <a:ext cx="99660" cy="1022997"/>
          </a:xfrm>
          <a:prstGeom prst="leftBrac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434F6146-36E4-4B32-8612-147F6B40CF4A}"/>
              </a:ext>
            </a:extLst>
          </p:cNvPr>
          <p:cNvCxnSpPr>
            <a:cxnSpLocks/>
          </p:cNvCxnSpPr>
          <p:nvPr/>
        </p:nvCxnSpPr>
        <p:spPr>
          <a:xfrm>
            <a:off x="3067049" y="2983812"/>
            <a:ext cx="4580128" cy="1198328"/>
          </a:xfrm>
          <a:prstGeom prst="bentConnector3">
            <a:avLst>
              <a:gd name="adj1" fmla="val 166"/>
            </a:avLst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2ACCB727-6934-4645-AFA9-08CCB424A368}"/>
              </a:ext>
            </a:extLst>
          </p:cNvPr>
          <p:cNvCxnSpPr>
            <a:cxnSpLocks/>
          </p:cNvCxnSpPr>
          <p:nvPr/>
        </p:nvCxnSpPr>
        <p:spPr>
          <a:xfrm>
            <a:off x="1742603" y="3015809"/>
            <a:ext cx="3403555" cy="12700"/>
          </a:xfrm>
          <a:prstGeom prst="bentConnector3">
            <a:avLst>
              <a:gd name="adj1" fmla="val 225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08FC9F7-C00B-4262-8A23-D9297BAF0647}"/>
              </a:ext>
            </a:extLst>
          </p:cNvPr>
          <p:cNvSpPr txBox="1"/>
          <p:nvPr/>
        </p:nvSpPr>
        <p:spPr>
          <a:xfrm>
            <a:off x="3142571" y="3363732"/>
            <a:ext cx="1717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These two fittings are separately performed.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21120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chemeClr val="accent5"/>
                </a:solidFill>
              </a:rPr>
              <a:t>Separately Fitted Logistic model – Cumulative Cases</a:t>
            </a:r>
            <a:endParaRPr lang="en-US" altLang="ko-KR" sz="2000" dirty="0"/>
          </a:p>
        </p:txBody>
      </p:sp>
      <p:pic>
        <p:nvPicPr>
          <p:cNvPr id="3" name="그림 2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70BA6599-58D0-4267-BA3D-1E28B29C3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84" y="1853850"/>
            <a:ext cx="2849304" cy="2849304"/>
          </a:xfrm>
          <a:prstGeom prst="rect">
            <a:avLst/>
          </a:prstGeom>
        </p:spPr>
      </p:pic>
      <p:pic>
        <p:nvPicPr>
          <p:cNvPr id="6" name="그림 5" descr="지도이(가) 표시된 사진&#10;&#10;자동 생성된 설명">
            <a:extLst>
              <a:ext uri="{FF2B5EF4-FFF2-40B4-BE49-F238E27FC236}">
                <a16:creationId xmlns:a16="http://schemas.microsoft.com/office/drawing/2014/main" id="{0EE6E510-7800-406A-BE23-21FD2CE6CD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1312" y="1853850"/>
            <a:ext cx="2849304" cy="2849304"/>
          </a:xfrm>
          <a:prstGeom prst="rect">
            <a:avLst/>
          </a:prstGeom>
        </p:spPr>
      </p:pic>
      <p:pic>
        <p:nvPicPr>
          <p:cNvPr id="10" name="그림 9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37AE7DF5-C29A-4021-BBE5-72F8EAB6F0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2688" y="1853850"/>
            <a:ext cx="2849304" cy="284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929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chemeClr val="accent5"/>
                </a:solidFill>
              </a:rPr>
              <a:t>Separately Fitted Logistic model– Cumulative Cases</a:t>
            </a:r>
            <a:endParaRPr lang="en-US" altLang="ko-KR" sz="2000" dirty="0"/>
          </a:p>
        </p:txBody>
      </p:sp>
      <p:pic>
        <p:nvPicPr>
          <p:cNvPr id="3" name="그림 2" descr="지도이(가) 표시된 사진&#10;&#10;자동 생성된 설명">
            <a:extLst>
              <a:ext uri="{FF2B5EF4-FFF2-40B4-BE49-F238E27FC236}">
                <a16:creationId xmlns:a16="http://schemas.microsoft.com/office/drawing/2014/main" id="{A4C22177-7DEF-4787-A218-35475447D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459" y="1755231"/>
            <a:ext cx="2684422" cy="268442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90718ED-0470-4317-8D9A-24361E1DDB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656" y="1853850"/>
            <a:ext cx="2585803" cy="2585803"/>
          </a:xfrm>
          <a:prstGeom prst="rect">
            <a:avLst/>
          </a:prstGeom>
        </p:spPr>
      </p:pic>
      <p:pic>
        <p:nvPicPr>
          <p:cNvPr id="10" name="그림 9" descr="지도이(가) 표시된 사진&#10;&#10;자동 생성된 설명">
            <a:extLst>
              <a:ext uri="{FF2B5EF4-FFF2-40B4-BE49-F238E27FC236}">
                <a16:creationId xmlns:a16="http://schemas.microsoft.com/office/drawing/2014/main" id="{2BECE3BC-3227-4841-B2BE-0EE375D4C3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4817" y="1863910"/>
            <a:ext cx="2533333" cy="2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138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chemeClr val="accent5"/>
                </a:solidFill>
              </a:rPr>
              <a:t>Separately Fitted Logistic model– Cumulative Cases</a:t>
            </a:r>
            <a:endParaRPr lang="en-US" altLang="ko-KR" sz="2000" dirty="0"/>
          </a:p>
        </p:txBody>
      </p:sp>
      <p:pic>
        <p:nvPicPr>
          <p:cNvPr id="4" name="그림 3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BADB219D-2528-4C67-8ACA-3F932822B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243" y="2084570"/>
            <a:ext cx="2863121" cy="2863121"/>
          </a:xfrm>
          <a:prstGeom prst="rect">
            <a:avLst/>
          </a:prstGeom>
        </p:spPr>
      </p:pic>
      <p:pic>
        <p:nvPicPr>
          <p:cNvPr id="7" name="그림 6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1925B6B1-9903-4BD7-A595-2371846CA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9730" y="2084569"/>
            <a:ext cx="2863121" cy="286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330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Font typeface="Lato"/>
              <a:buNone/>
            </a:pPr>
            <a:r>
              <a:rPr lang="en-US" altLang="ko-KR" sz="2000" b="1" dirty="0">
                <a:solidFill>
                  <a:schemeClr val="accent5"/>
                </a:solidFill>
              </a:rPr>
              <a:t>Separate vs Segmented Logistic</a:t>
            </a:r>
            <a:endParaRPr lang="ko-KR" altLang="en-US" sz="20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F87EB0F-E3F3-47A7-A3F5-5622884491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114973"/>
              </p:ext>
            </p:extLst>
          </p:nvPr>
        </p:nvGraphicFramePr>
        <p:xfrm>
          <a:off x="5119134" y="685763"/>
          <a:ext cx="3861832" cy="43966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5670">
                  <a:extLst>
                    <a:ext uri="{9D8B030D-6E8A-4147-A177-3AD203B41FA5}">
                      <a16:colId xmlns:a16="http://schemas.microsoft.com/office/drawing/2014/main" val="3047156706"/>
                    </a:ext>
                  </a:extLst>
                </a:gridCol>
                <a:gridCol w="622562">
                  <a:extLst>
                    <a:ext uri="{9D8B030D-6E8A-4147-A177-3AD203B41FA5}">
                      <a16:colId xmlns:a16="http://schemas.microsoft.com/office/drawing/2014/main" val="2985380896"/>
                    </a:ext>
                  </a:extLst>
                </a:gridCol>
                <a:gridCol w="335600">
                  <a:extLst>
                    <a:ext uri="{9D8B030D-6E8A-4147-A177-3AD203B41FA5}">
                      <a16:colId xmlns:a16="http://schemas.microsoft.com/office/drawing/2014/main" val="377586957"/>
                    </a:ext>
                  </a:extLst>
                </a:gridCol>
                <a:gridCol w="335600">
                  <a:extLst>
                    <a:ext uri="{9D8B030D-6E8A-4147-A177-3AD203B41FA5}">
                      <a16:colId xmlns:a16="http://schemas.microsoft.com/office/drawing/2014/main" val="782867441"/>
                    </a:ext>
                  </a:extLst>
                </a:gridCol>
                <a:gridCol w="335600">
                  <a:extLst>
                    <a:ext uri="{9D8B030D-6E8A-4147-A177-3AD203B41FA5}">
                      <a16:colId xmlns:a16="http://schemas.microsoft.com/office/drawing/2014/main" val="2866188307"/>
                    </a:ext>
                  </a:extLst>
                </a:gridCol>
                <a:gridCol w="335600">
                  <a:extLst>
                    <a:ext uri="{9D8B030D-6E8A-4147-A177-3AD203B41FA5}">
                      <a16:colId xmlns:a16="http://schemas.microsoft.com/office/drawing/2014/main" val="3944807325"/>
                    </a:ext>
                  </a:extLst>
                </a:gridCol>
                <a:gridCol w="335600">
                  <a:extLst>
                    <a:ext uri="{9D8B030D-6E8A-4147-A177-3AD203B41FA5}">
                      <a16:colId xmlns:a16="http://schemas.microsoft.com/office/drawing/2014/main" val="733034862"/>
                    </a:ext>
                  </a:extLst>
                </a:gridCol>
                <a:gridCol w="335600">
                  <a:extLst>
                    <a:ext uri="{9D8B030D-6E8A-4147-A177-3AD203B41FA5}">
                      <a16:colId xmlns:a16="http://schemas.microsoft.com/office/drawing/2014/main" val="3694545202"/>
                    </a:ext>
                  </a:extLst>
                </a:gridCol>
              </a:tblGrid>
              <a:tr h="1345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Separate model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Segmented model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438882"/>
                  </a:ext>
                </a:extLst>
              </a:tr>
              <a:tr h="1345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# of wave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b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c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b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c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extLst>
                  <a:ext uri="{0D108BD9-81ED-4DB2-BD59-A6C34878D82A}">
                    <a16:rowId xmlns:a16="http://schemas.microsoft.com/office/drawing/2014/main" val="1649918633"/>
                  </a:ext>
                </a:extLst>
              </a:tr>
              <a:tr h="1345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South_Korea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10180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2.63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0.173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10180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2.63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0.173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extLst>
                  <a:ext uri="{0D108BD9-81ED-4DB2-BD59-A6C34878D82A}">
                    <a16:rowId xmlns:a16="http://schemas.microsoft.com/office/drawing/2014/main" val="662376179"/>
                  </a:ext>
                </a:extLst>
              </a:tr>
              <a:tr h="1345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63366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7.31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0.027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281861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7.91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0.023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extLst>
                  <a:ext uri="{0D108BD9-81ED-4DB2-BD59-A6C34878D82A}">
                    <a16:rowId xmlns:a16="http://schemas.microsoft.com/office/drawing/2014/main" val="3609295083"/>
                  </a:ext>
                </a:extLst>
              </a:tr>
              <a:tr h="1345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Japan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16548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7.56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0.125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16548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7.56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0.125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extLst>
                  <a:ext uri="{0D108BD9-81ED-4DB2-BD59-A6C34878D82A}">
                    <a16:rowId xmlns:a16="http://schemas.microsoft.com/office/drawing/2014/main" val="2977308254"/>
                  </a:ext>
                </a:extLst>
              </a:tr>
              <a:tr h="1345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62543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14.4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0.081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62670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14.34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0.08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extLst>
                  <a:ext uri="{0D108BD9-81ED-4DB2-BD59-A6C34878D82A}">
                    <a16:rowId xmlns:a16="http://schemas.microsoft.com/office/drawing/2014/main" val="1691260124"/>
                  </a:ext>
                </a:extLst>
              </a:tr>
              <a:tr h="1345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United_Kingdom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278736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3.99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0.074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278736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3.99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0.074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extLst>
                  <a:ext uri="{0D108BD9-81ED-4DB2-BD59-A6C34878D82A}">
                    <a16:rowId xmlns:a16="http://schemas.microsoft.com/office/drawing/2014/main" val="3179840955"/>
                  </a:ext>
                </a:extLst>
              </a:tr>
              <a:tr h="1345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933522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10.62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0.042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not fitted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278786"/>
                  </a:ext>
                </a:extLst>
              </a:tr>
              <a:tr h="1345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France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147973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4.27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0.106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147973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4.27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0.106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extLst>
                  <a:ext uri="{0D108BD9-81ED-4DB2-BD59-A6C34878D82A}">
                    <a16:rowId xmlns:a16="http://schemas.microsoft.com/office/drawing/2014/main" val="3446378568"/>
                  </a:ext>
                </a:extLst>
              </a:tr>
              <a:tr h="2168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1686893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11.7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0.05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not fitted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139844"/>
                  </a:ext>
                </a:extLst>
              </a:tr>
              <a:tr h="1384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Germany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216765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2.66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0.055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216765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2.66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0.055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extLst>
                  <a:ext uri="{0D108BD9-81ED-4DB2-BD59-A6C34878D82A}">
                    <a16:rowId xmlns:a16="http://schemas.microsoft.com/office/drawing/2014/main" val="1891982846"/>
                  </a:ext>
                </a:extLst>
              </a:tr>
              <a:tr h="1345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Italy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234553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3.78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0.087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234553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3.78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0.087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extLst>
                  <a:ext uri="{0D108BD9-81ED-4DB2-BD59-A6C34878D82A}">
                    <a16:rowId xmlns:a16="http://schemas.microsoft.com/office/drawing/2014/main" val="2270317484"/>
                  </a:ext>
                </a:extLst>
              </a:tr>
              <a:tr h="1345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94862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13.41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0.065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334783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9.1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0.036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extLst>
                  <a:ext uri="{0D108BD9-81ED-4DB2-BD59-A6C34878D82A}">
                    <a16:rowId xmlns:a16="http://schemas.microsoft.com/office/drawing/2014/main" val="1925593899"/>
                  </a:ext>
                </a:extLst>
              </a:tr>
              <a:tr h="1345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Iran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95537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4.225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0.109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95537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4.225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0.109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extLst>
                  <a:ext uri="{0D108BD9-81ED-4DB2-BD59-A6C34878D82A}">
                    <a16:rowId xmlns:a16="http://schemas.microsoft.com/office/drawing/2014/main" val="209949337"/>
                  </a:ext>
                </a:extLst>
              </a:tr>
              <a:tr h="1307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302481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5.4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0.04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292288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5.71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0.043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extLst>
                  <a:ext uri="{0D108BD9-81ED-4DB2-BD59-A6C34878D82A}">
                    <a16:rowId xmlns:a16="http://schemas.microsoft.com/office/drawing/2014/main" val="2641615171"/>
                  </a:ext>
                </a:extLst>
              </a:tr>
              <a:tr h="1345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not fitted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51837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29.35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0.147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extLst>
                  <a:ext uri="{0D108BD9-81ED-4DB2-BD59-A6C34878D82A}">
                    <a16:rowId xmlns:a16="http://schemas.microsoft.com/office/drawing/2014/main" val="959460084"/>
                  </a:ext>
                </a:extLst>
              </a:tr>
              <a:tr h="1384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China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85095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7.37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0.199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85095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7.37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0.199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extLst>
                  <a:ext uri="{0D108BD9-81ED-4DB2-BD59-A6C34878D82A}">
                    <a16:rowId xmlns:a16="http://schemas.microsoft.com/office/drawing/2014/main" val="3484773048"/>
                  </a:ext>
                </a:extLst>
              </a:tr>
              <a:tr h="2168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United_States_of_America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1735650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4.94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0.082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1735650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4.94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0.082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extLst>
                  <a:ext uri="{0D108BD9-81ED-4DB2-BD59-A6C34878D82A}">
                    <a16:rowId xmlns:a16="http://schemas.microsoft.com/office/drawing/2014/main" val="2194367850"/>
                  </a:ext>
                </a:extLst>
              </a:tr>
              <a:tr h="2168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4712386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9.11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0.06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4756758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8.96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0.059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extLst>
                  <a:ext uri="{0D108BD9-81ED-4DB2-BD59-A6C34878D82A}">
                    <a16:rowId xmlns:a16="http://schemas.microsoft.com/office/drawing/2014/main" val="661634840"/>
                  </a:ext>
                </a:extLst>
              </a:tr>
              <a:tr h="1345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not fitted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not fitted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873708"/>
                  </a:ext>
                </a:extLst>
              </a:tr>
              <a:tr h="1345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Canada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102734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3.94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0.071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102734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3.94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0.071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extLst>
                  <a:ext uri="{0D108BD9-81ED-4DB2-BD59-A6C34878D82A}">
                    <a16:rowId xmlns:a16="http://schemas.microsoft.com/office/drawing/2014/main" val="284904114"/>
                  </a:ext>
                </a:extLst>
              </a:tr>
              <a:tr h="1307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15732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19.53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0.138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19728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13.27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0.095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extLst>
                  <a:ext uri="{0D108BD9-81ED-4DB2-BD59-A6C34878D82A}">
                    <a16:rowId xmlns:a16="http://schemas.microsoft.com/office/drawing/2014/main" val="3976730491"/>
                  </a:ext>
                </a:extLst>
              </a:tr>
              <a:tr h="1345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not fitted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32263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19.17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0.099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extLst>
                  <a:ext uri="{0D108BD9-81ED-4DB2-BD59-A6C34878D82A}">
                    <a16:rowId xmlns:a16="http://schemas.microsoft.com/office/drawing/2014/main" val="2035770973"/>
                  </a:ext>
                </a:extLst>
              </a:tr>
              <a:tr h="1345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Spain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232863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4.25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0.121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232863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4.25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0.121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extLst>
                  <a:ext uri="{0D108BD9-81ED-4DB2-BD59-A6C34878D82A}">
                    <a16:rowId xmlns:a16="http://schemas.microsoft.com/office/drawing/2014/main" val="2615788693"/>
                  </a:ext>
                </a:extLst>
              </a:tr>
              <a:tr h="2168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641896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12.07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0.062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829985.1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10.51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0.051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extLst>
                  <a:ext uri="{0D108BD9-81ED-4DB2-BD59-A6C34878D82A}">
                    <a16:rowId xmlns:a16="http://schemas.microsoft.com/office/drawing/2014/main" val="3635683979"/>
                  </a:ext>
                </a:extLst>
              </a:tr>
              <a:tr h="2168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Brazil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5016064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5.215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0.037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5016064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5.215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0.037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extLst>
                  <a:ext uri="{0D108BD9-81ED-4DB2-BD59-A6C34878D82A}">
                    <a16:rowId xmlns:a16="http://schemas.microsoft.com/office/drawing/2014/main" val="3036972914"/>
                  </a:ext>
                </a:extLst>
              </a:tr>
              <a:tr h="1345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Russia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932973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3.96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0.045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932973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3.96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0.045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extLst>
                  <a:ext uri="{0D108BD9-81ED-4DB2-BD59-A6C34878D82A}">
                    <a16:rowId xmlns:a16="http://schemas.microsoft.com/office/drawing/2014/main" val="3327460133"/>
                  </a:ext>
                </a:extLst>
              </a:tr>
              <a:tr h="1345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155988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29.54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0.164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183613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20.64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0.116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extLst>
                  <a:ext uri="{0D108BD9-81ED-4DB2-BD59-A6C34878D82A}">
                    <a16:rowId xmlns:a16="http://schemas.microsoft.com/office/drawing/2014/main" val="2291098842"/>
                  </a:ext>
                </a:extLst>
              </a:tr>
              <a:tr h="2168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India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8895287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6.89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0.038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8895287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6.89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 dirty="0">
                          <a:effectLst/>
                        </a:rPr>
                        <a:t>0.038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1" marR="3301" marT="3301" marB="0" anchor="ctr"/>
                </a:tc>
                <a:extLst>
                  <a:ext uri="{0D108BD9-81ED-4DB2-BD59-A6C34878D82A}">
                    <a16:rowId xmlns:a16="http://schemas.microsoft.com/office/drawing/2014/main" val="397075153"/>
                  </a:ext>
                </a:extLst>
              </a:tr>
            </a:tbl>
          </a:graphicData>
        </a:graphic>
      </p:graphicFrame>
      <p:sp>
        <p:nvSpPr>
          <p:cNvPr id="4" name="Google Shape;127;p19">
            <a:extLst>
              <a:ext uri="{FF2B5EF4-FFF2-40B4-BE49-F238E27FC236}">
                <a16:creationId xmlns:a16="http://schemas.microsoft.com/office/drawing/2014/main" id="{E71CE64D-BA72-4941-B3E5-2A776D7373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0168" y="1912271"/>
            <a:ext cx="4124102" cy="1823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endParaRPr lang="en-US" sz="1400" b="1" dirty="0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rPr lang="ko-KR" altLang="en-US" sz="1400" b="1" dirty="0">
                <a:solidFill>
                  <a:schemeClr val="accent5"/>
                </a:solidFill>
              </a:rPr>
              <a:t>결과 비교</a:t>
            </a:r>
            <a:endParaRPr sz="1400" dirty="0">
              <a:solidFill>
                <a:schemeClr val="accent5"/>
              </a:solidFill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AutoNum type="arabicParenR"/>
            </a:pPr>
            <a:r>
              <a:rPr lang="ko-KR" altLang="en-US" sz="1200" dirty="0"/>
              <a:t>주요 국가 </a:t>
            </a:r>
            <a:r>
              <a:rPr lang="en-US" altLang="ko-KR" sz="1200" dirty="0"/>
              <a:t>14</a:t>
            </a:r>
            <a:r>
              <a:rPr lang="ko-KR" altLang="en-US" sz="1200" dirty="0"/>
              <a:t>개국에 대해서 두 모형을 </a:t>
            </a:r>
            <a:r>
              <a:rPr lang="ko-KR" altLang="en-US" sz="1200" dirty="0" err="1"/>
              <a:t>적합시키고</a:t>
            </a:r>
            <a:r>
              <a:rPr lang="ko-KR" altLang="en-US" sz="1200" dirty="0"/>
              <a:t> 계수를 비교</a:t>
            </a:r>
            <a:endParaRPr lang="en-US" altLang="ko-KR" sz="1200" dirty="0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AutoNum type="arabicParenR"/>
            </a:pPr>
            <a:r>
              <a:rPr lang="en-US" altLang="ko-KR" sz="1200" dirty="0"/>
              <a:t>1</a:t>
            </a:r>
            <a:r>
              <a:rPr lang="en-US" altLang="ko-KR" sz="1200" baseline="30000" dirty="0"/>
              <a:t>st</a:t>
            </a:r>
            <a:r>
              <a:rPr lang="ko-KR" altLang="en-US" sz="1200" dirty="0"/>
              <a:t> </a:t>
            </a:r>
            <a:r>
              <a:rPr lang="en-US" altLang="ko-KR" sz="1200" dirty="0"/>
              <a:t>wave</a:t>
            </a:r>
            <a:r>
              <a:rPr lang="ko-KR" altLang="en-US" sz="1200" dirty="0"/>
              <a:t>의 </a:t>
            </a:r>
            <a:r>
              <a:rPr lang="ko-KR" altLang="en-US" sz="1200" dirty="0" err="1"/>
              <a:t>모수는</a:t>
            </a:r>
            <a:r>
              <a:rPr lang="ko-KR" altLang="en-US" sz="1200" dirty="0"/>
              <a:t>  동일</a:t>
            </a:r>
            <a:r>
              <a:rPr lang="en-US" altLang="ko-KR" sz="1200" dirty="0"/>
              <a:t>. </a:t>
            </a:r>
            <a:r>
              <a:rPr lang="ko-KR" altLang="en-US" sz="1200" dirty="0"/>
              <a:t> </a:t>
            </a:r>
            <a:r>
              <a:rPr lang="en-US" altLang="ko-KR" sz="1200" dirty="0"/>
              <a:t>2nd</a:t>
            </a:r>
            <a:r>
              <a:rPr lang="ko-KR" altLang="en-US" sz="1200" dirty="0"/>
              <a:t> </a:t>
            </a:r>
            <a:r>
              <a:rPr lang="en-US" altLang="ko-KR" sz="1200" dirty="0"/>
              <a:t>wave</a:t>
            </a:r>
            <a:r>
              <a:rPr lang="ko-KR" altLang="en-US" sz="1200" dirty="0"/>
              <a:t>부터 비교가능</a:t>
            </a:r>
            <a:r>
              <a:rPr lang="en-US" altLang="ko-KR" sz="1200" dirty="0"/>
              <a:t>.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AutoNum type="arabicParenR"/>
            </a:pPr>
            <a:r>
              <a:rPr lang="ko-KR" altLang="en-US" sz="1200" dirty="0"/>
              <a:t>프랑스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영구과</a:t>
            </a:r>
            <a:r>
              <a:rPr lang="ko-KR" altLang="en-US" sz="1200" dirty="0"/>
              <a:t> 같이 한쪽은 </a:t>
            </a:r>
            <a:r>
              <a:rPr lang="ko-KR" altLang="en-US" sz="1200" dirty="0" err="1"/>
              <a:t>적합되고</a:t>
            </a:r>
            <a:r>
              <a:rPr lang="ko-KR" altLang="en-US" sz="1200" dirty="0"/>
              <a:t> 다른 한쪽은 </a:t>
            </a:r>
            <a:r>
              <a:rPr lang="ko-KR" altLang="en-US" sz="1200" dirty="0" err="1"/>
              <a:t>적합되지</a:t>
            </a:r>
            <a:r>
              <a:rPr lang="ko-KR" altLang="en-US" sz="1200" dirty="0"/>
              <a:t> 않는 나라들도 존재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892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644389" y="564831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chemeClr val="accent5"/>
                </a:solidFill>
              </a:rPr>
              <a:t>Seg vs Sep Comparison – Cumulative Cases</a:t>
            </a:r>
            <a:endParaRPr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7D2DB3-D797-4487-9EFD-BAEAA4F03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953" y="3136384"/>
            <a:ext cx="3103963" cy="181064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CA77154-030B-403A-B30F-C31830373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449" y="3136384"/>
            <a:ext cx="3103964" cy="181064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8131D3F-A5A1-491B-BF7A-BE2C590963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449" y="1325739"/>
            <a:ext cx="3103963" cy="181064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ABA4DB6-615F-4115-94D7-72131EAD2B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8954" y="1325739"/>
            <a:ext cx="3103962" cy="181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55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644389" y="564831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chemeClr val="accent5"/>
                </a:solidFill>
              </a:rPr>
              <a:t>Seg vs Sep Comparison – Cumulative Cases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EEB596-A964-495F-8FC5-C15477B6E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722" y="1299603"/>
            <a:ext cx="3097990" cy="18071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DBA5845-FBCB-4534-B202-47790F849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8734" y="3191983"/>
            <a:ext cx="3194802" cy="186363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8A12B66-132A-419D-B16D-CE7C92FB71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035" y="3174043"/>
            <a:ext cx="3194802" cy="186363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8656108-A198-4E10-B4AE-D7F9314B66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8733" y="1240466"/>
            <a:ext cx="3194802" cy="186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109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663855" y="1249442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dirty="0">
                <a:solidFill>
                  <a:srgbClr val="000000"/>
                </a:solidFill>
              </a:rPr>
              <a:t>Classification by # of</a:t>
            </a:r>
            <a:r>
              <a:rPr lang="en-US" altLang="ko-KR" dirty="0">
                <a:solidFill>
                  <a:srgbClr val="000000"/>
                </a:solidFill>
              </a:rPr>
              <a:t> Waves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729450" y="2169751"/>
            <a:ext cx="3778755" cy="9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Wave </a:t>
            </a:r>
            <a:r>
              <a:rPr lang="ko-KR" altLang="en-US" b="1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수에 따른 국가 분류를 진행</a:t>
            </a:r>
            <a:r>
              <a:rPr lang="en-US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AutoNum type="arabicParenR"/>
            </a:pPr>
            <a:r>
              <a:rPr lang="ko-KR" alt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분석 대상 국가  </a:t>
            </a:r>
            <a:r>
              <a:rPr lang="en-US" altLang="ko-KR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 167</a:t>
            </a:r>
            <a:r>
              <a:rPr lang="ko-KR" alt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개국 </a:t>
            </a:r>
            <a:r>
              <a:rPr lang="en-US" altLang="ko-KR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(9</a:t>
            </a:r>
            <a:r>
              <a:rPr lang="ko-KR" alt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월 </a:t>
            </a:r>
            <a:r>
              <a:rPr lang="en-US" altLang="ko-KR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22</a:t>
            </a:r>
            <a:r>
              <a:rPr lang="ko-KR" alt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일 기준</a:t>
            </a:r>
            <a:r>
              <a:rPr lang="en-US" altLang="ko-KR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AutoNum type="arabicParenR"/>
            </a:pP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# of breakpoints</a:t>
            </a:r>
            <a:r>
              <a:rPr lang="ko-KR" alt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를 기준으로 </a:t>
            </a:r>
            <a:r>
              <a:rPr lang="en-US" altLang="ko-KR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wave</a:t>
            </a:r>
            <a:r>
              <a:rPr lang="ko-KR" alt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수를 계산함</a:t>
            </a:r>
            <a:endParaRPr sz="12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669A4BF-6EAB-4D81-ACC6-5DCA256B0F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815294"/>
              </p:ext>
            </p:extLst>
          </p:nvPr>
        </p:nvGraphicFramePr>
        <p:xfrm>
          <a:off x="1631430" y="3478352"/>
          <a:ext cx="5881140" cy="609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76228">
                  <a:extLst>
                    <a:ext uri="{9D8B030D-6E8A-4147-A177-3AD203B41FA5}">
                      <a16:colId xmlns:a16="http://schemas.microsoft.com/office/drawing/2014/main" val="4166156277"/>
                    </a:ext>
                  </a:extLst>
                </a:gridCol>
                <a:gridCol w="1176228">
                  <a:extLst>
                    <a:ext uri="{9D8B030D-6E8A-4147-A177-3AD203B41FA5}">
                      <a16:colId xmlns:a16="http://schemas.microsoft.com/office/drawing/2014/main" val="2520503714"/>
                    </a:ext>
                  </a:extLst>
                </a:gridCol>
                <a:gridCol w="1176228">
                  <a:extLst>
                    <a:ext uri="{9D8B030D-6E8A-4147-A177-3AD203B41FA5}">
                      <a16:colId xmlns:a16="http://schemas.microsoft.com/office/drawing/2014/main" val="938011860"/>
                    </a:ext>
                  </a:extLst>
                </a:gridCol>
                <a:gridCol w="1176228">
                  <a:extLst>
                    <a:ext uri="{9D8B030D-6E8A-4147-A177-3AD203B41FA5}">
                      <a16:colId xmlns:a16="http://schemas.microsoft.com/office/drawing/2014/main" val="1656171912"/>
                    </a:ext>
                  </a:extLst>
                </a:gridCol>
                <a:gridCol w="1176228">
                  <a:extLst>
                    <a:ext uri="{9D8B030D-6E8A-4147-A177-3AD203B41FA5}">
                      <a16:colId xmlns:a16="http://schemas.microsoft.com/office/drawing/2014/main" val="1682566316"/>
                    </a:ext>
                  </a:extLst>
                </a:gridCol>
              </a:tblGrid>
              <a:tr h="2884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#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of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waves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253255"/>
                  </a:ext>
                </a:extLst>
              </a:tr>
              <a:tr h="2884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2"/>
                          </a:solidFill>
                        </a:rPr>
                        <a:t># of country</a:t>
                      </a:r>
                      <a:endParaRPr lang="ko-KR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2"/>
                          </a:solidFill>
                        </a:rPr>
                        <a:t>70</a:t>
                      </a:r>
                      <a:endParaRPr lang="ko-KR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2"/>
                          </a:solidFill>
                        </a:rPr>
                        <a:t>68</a:t>
                      </a:r>
                      <a:endParaRPr lang="ko-KR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2"/>
                          </a:solidFill>
                        </a:rPr>
                        <a:t>27</a:t>
                      </a:r>
                      <a:endParaRPr lang="ko-KR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453060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026E238E-4F7F-4073-B9FD-36234CB2E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768" y="2146592"/>
            <a:ext cx="3930852" cy="114305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dirty="0">
                <a:solidFill>
                  <a:srgbClr val="000000"/>
                </a:solidFill>
              </a:rPr>
              <a:t>Classification by # of</a:t>
            </a:r>
            <a:r>
              <a:rPr lang="en-US" altLang="ko-KR" dirty="0">
                <a:solidFill>
                  <a:srgbClr val="000000"/>
                </a:solidFill>
              </a:rPr>
              <a:t> Waves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96BBEF-5227-447C-A030-DB73CDFC3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50" y="2131851"/>
            <a:ext cx="5927470" cy="1723659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F5348AC-1331-40B8-A808-82D82561D7DA}"/>
              </a:ext>
            </a:extLst>
          </p:cNvPr>
          <p:cNvCxnSpPr>
            <a:cxnSpLocks/>
          </p:cNvCxnSpPr>
          <p:nvPr/>
        </p:nvCxnSpPr>
        <p:spPr>
          <a:xfrm flipV="1">
            <a:off x="2536985" y="3515269"/>
            <a:ext cx="0" cy="51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6253A27-6231-463B-88C6-8E8C2EA34DFF}"/>
              </a:ext>
            </a:extLst>
          </p:cNvPr>
          <p:cNvCxnSpPr>
            <a:cxnSpLocks/>
          </p:cNvCxnSpPr>
          <p:nvPr/>
        </p:nvCxnSpPr>
        <p:spPr>
          <a:xfrm flipV="1">
            <a:off x="4457934" y="3528881"/>
            <a:ext cx="0" cy="51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21FAF21-8EB7-4E52-93D9-52FB068FBF67}"/>
                  </a:ext>
                </a:extLst>
              </p:cNvPr>
              <p:cNvSpPr txBox="1"/>
              <p:nvPr/>
            </p:nvSpPr>
            <p:spPr>
              <a:xfrm>
                <a:off x="1580055" y="4046896"/>
                <a:ext cx="191385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/>
                  <a:t>Day of cumulative cases </a:t>
                </a:r>
                <a14:m>
                  <m:oMath xmlns:m="http://schemas.openxmlformats.org/officeDocument/2006/math">
                    <m:r>
                      <a:rPr lang="en-US" altLang="ko-KR" sz="1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ko-KR" sz="1000" dirty="0"/>
                  <a:t>50</a:t>
                </a:r>
              </a:p>
              <a:p>
                <a:pPr algn="ctr"/>
                <a:r>
                  <a:rPr lang="en-US" altLang="ko-KR" sz="1000" dirty="0"/>
                  <a:t>Not a break point</a:t>
                </a:r>
                <a:endParaRPr lang="ko-KR" altLang="en-US" sz="1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21FAF21-8EB7-4E52-93D9-52FB068FB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055" y="4046896"/>
                <a:ext cx="1913859" cy="400110"/>
              </a:xfrm>
              <a:prstGeom prst="rect">
                <a:avLst/>
              </a:prstGeom>
              <a:blipFill>
                <a:blip r:embed="rId4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FDD63490-9922-4760-9CAB-467ABD3D2530}"/>
              </a:ext>
            </a:extLst>
          </p:cNvPr>
          <p:cNvSpPr txBox="1"/>
          <p:nvPr/>
        </p:nvSpPr>
        <p:spPr>
          <a:xfrm>
            <a:off x="3600241" y="4046896"/>
            <a:ext cx="19138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1st break point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16890C-FA56-44D7-BBAE-64344D4EF4E2}"/>
              </a:ext>
            </a:extLst>
          </p:cNvPr>
          <p:cNvSpPr txBox="1"/>
          <p:nvPr/>
        </p:nvSpPr>
        <p:spPr>
          <a:xfrm>
            <a:off x="7224642" y="2927276"/>
            <a:ext cx="12998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# of breakpoint = 1</a:t>
            </a:r>
            <a:endParaRPr lang="ko-KR" altLang="en-US" sz="10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0287776-5BFF-4352-98A6-43778091E1CE}"/>
              </a:ext>
            </a:extLst>
          </p:cNvPr>
          <p:cNvCxnSpPr>
            <a:cxnSpLocks/>
          </p:cNvCxnSpPr>
          <p:nvPr/>
        </p:nvCxnSpPr>
        <p:spPr>
          <a:xfrm>
            <a:off x="6478772" y="3050386"/>
            <a:ext cx="652130" cy="1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10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dirty="0">
                <a:solidFill>
                  <a:srgbClr val="000000"/>
                </a:solidFill>
              </a:rPr>
              <a:t>Segmented Logistic model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725850" y="2169750"/>
            <a:ext cx="7688700" cy="8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dirty="0">
                <a:solidFill>
                  <a:schemeClr val="accent5"/>
                </a:solidFill>
              </a:rPr>
              <a:t>1. Segmented Logistic model with sequential fitting method </a:t>
            </a:r>
            <a:endParaRPr sz="1400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altLang="en-US" sz="1200" dirty="0"/>
              <a:t>연속성을 만족하는 </a:t>
            </a:r>
            <a:r>
              <a:rPr lang="en-US" altLang="ko-KR" sz="1200" dirty="0"/>
              <a:t>segmented</a:t>
            </a:r>
            <a:r>
              <a:rPr lang="ko-KR" altLang="en-US" sz="1200" dirty="0"/>
              <a:t> </a:t>
            </a:r>
            <a:r>
              <a:rPr lang="en-US" altLang="ko-KR" sz="1200" dirty="0"/>
              <a:t>logistic model</a:t>
            </a:r>
            <a:endParaRPr lang="ko-KR" altLang="en-US" sz="1200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endParaRPr lang="ko-KR" altLang="en-US" sz="1200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300"/>
              <a:buNone/>
            </a:pPr>
            <a:endParaRPr sz="1400" dirty="0"/>
          </a:p>
        </p:txBody>
      </p:sp>
      <p:sp>
        <p:nvSpPr>
          <p:cNvPr id="6" name="Google Shape;101;p15">
            <a:extLst>
              <a:ext uri="{FF2B5EF4-FFF2-40B4-BE49-F238E27FC236}">
                <a16:creationId xmlns:a16="http://schemas.microsoft.com/office/drawing/2014/main" id="{2378DC5F-E414-4A48-B122-15F682FDEA18}"/>
              </a:ext>
            </a:extLst>
          </p:cNvPr>
          <p:cNvSpPr txBox="1">
            <a:spLocks/>
          </p:cNvSpPr>
          <p:nvPr/>
        </p:nvSpPr>
        <p:spPr>
          <a:xfrm>
            <a:off x="725850" y="2973750"/>
            <a:ext cx="7688700" cy="8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lnSpc>
                <a:spcPct val="100000"/>
              </a:lnSpc>
              <a:buFont typeface="Lato"/>
              <a:buNone/>
            </a:pPr>
            <a:r>
              <a:rPr lang="en-US" altLang="ko-KR" sz="1400" b="1" dirty="0">
                <a:solidFill>
                  <a:schemeClr val="accent5"/>
                </a:solidFill>
              </a:rPr>
              <a:t>2. Separately</a:t>
            </a:r>
            <a:r>
              <a:rPr lang="ko-KR" altLang="en-US" sz="1400" b="1" dirty="0">
                <a:solidFill>
                  <a:schemeClr val="accent5"/>
                </a:solidFill>
              </a:rPr>
              <a:t> </a:t>
            </a:r>
            <a:r>
              <a:rPr lang="en-US" altLang="ko-KR" sz="1400" b="1" dirty="0">
                <a:solidFill>
                  <a:schemeClr val="accent5"/>
                </a:solidFill>
              </a:rPr>
              <a:t>Fitted Logistic model</a:t>
            </a:r>
            <a:endParaRPr lang="ko-KR" altLang="en-US" sz="1400" dirty="0"/>
          </a:p>
          <a:p>
            <a:pPr marL="0" indent="0">
              <a:lnSpc>
                <a:spcPct val="100000"/>
              </a:lnSpc>
              <a:spcBef>
                <a:spcPts val="1000"/>
              </a:spcBef>
              <a:buFont typeface="Lato"/>
              <a:buNone/>
            </a:pPr>
            <a:r>
              <a:rPr lang="ko-KR" altLang="en-US" sz="1200" dirty="0"/>
              <a:t>각각의 </a:t>
            </a:r>
            <a:r>
              <a:rPr lang="en-US" altLang="ko-KR" sz="1200" dirty="0"/>
              <a:t>wave</a:t>
            </a:r>
            <a:r>
              <a:rPr lang="ko-KR" altLang="en-US" sz="1200" dirty="0"/>
              <a:t>에 대해 독립적으로 </a:t>
            </a:r>
            <a:r>
              <a:rPr lang="en-US" altLang="ko-KR" sz="1200" dirty="0"/>
              <a:t>logistic model</a:t>
            </a:r>
            <a:r>
              <a:rPr lang="ko-KR" altLang="en-US" sz="1200" dirty="0"/>
              <a:t>을 적용</a:t>
            </a:r>
            <a:r>
              <a:rPr lang="en-US" altLang="ko-KR" sz="1200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chemeClr val="accent5"/>
                </a:solidFill>
              </a:rPr>
              <a:t>Segmented Logistic model with sequential fitting method </a:t>
            </a:r>
            <a:endParaRPr lang="en-US" altLang="ko-KR" sz="2000" dirty="0"/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7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endParaRPr lang="en-US" sz="1400" b="1" dirty="0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endParaRPr lang="en-US" sz="1400" b="1" dirty="0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endParaRPr lang="en-US" sz="1400" b="1" dirty="0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rPr lang="en-US" sz="1400" b="1" dirty="0">
                <a:solidFill>
                  <a:schemeClr val="accent5"/>
                </a:solidFill>
              </a:rPr>
              <a:t>Procedure</a:t>
            </a:r>
            <a:endParaRPr sz="1400" dirty="0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/>
              <a:t>1) Peak Detection Algorithm</a:t>
            </a:r>
            <a:r>
              <a:rPr lang="ko-KR" altLang="en-US" sz="1200" dirty="0"/>
              <a:t>을 </a:t>
            </a:r>
            <a:r>
              <a:rPr lang="en-US" sz="1200" dirty="0" err="1"/>
              <a:t>이용</a:t>
            </a:r>
            <a:r>
              <a:rPr lang="ko-KR" altLang="en-US" sz="1200" dirty="0"/>
              <a:t>하여</a:t>
            </a:r>
            <a:r>
              <a:rPr lang="en-US" sz="1200" dirty="0"/>
              <a:t> </a:t>
            </a:r>
            <a:r>
              <a:rPr lang="en-US" sz="1200" dirty="0" err="1"/>
              <a:t>Breakpoint를</a:t>
            </a:r>
            <a:r>
              <a:rPr lang="en-US" sz="1200" dirty="0"/>
              <a:t> </a:t>
            </a:r>
            <a:r>
              <a:rPr lang="ko-KR" altLang="en-US" sz="1200" dirty="0"/>
              <a:t>찾음</a:t>
            </a:r>
            <a:r>
              <a:rPr lang="en-US" altLang="ko-KR" sz="1200" dirty="0"/>
              <a:t>.</a:t>
            </a: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/>
              <a:t>2) </a:t>
            </a:r>
            <a:r>
              <a:rPr lang="ko-KR" altLang="en-US" sz="1200" dirty="0"/>
              <a:t>각각의 </a:t>
            </a:r>
            <a:r>
              <a:rPr lang="en-US" altLang="ko-KR" sz="1200" dirty="0"/>
              <a:t>breakpoint</a:t>
            </a:r>
            <a:r>
              <a:rPr lang="ko-KR" altLang="en-US" sz="1200" dirty="0"/>
              <a:t>마다 순차적으로 모형을 </a:t>
            </a:r>
            <a:r>
              <a:rPr lang="ko-KR" altLang="en-US" sz="1200" dirty="0" err="1"/>
              <a:t>적합시킴</a:t>
            </a:r>
            <a:r>
              <a:rPr lang="en-US" altLang="ko-KR" sz="1200" dirty="0"/>
              <a:t>.</a:t>
            </a:r>
            <a:endParaRPr lang="ko-KR" altLang="en-US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1BC202-0F80-48EA-B7BE-E7FD6A1BF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50" y="2078875"/>
            <a:ext cx="4571664" cy="93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241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chemeClr val="accent5"/>
                </a:solidFill>
              </a:rPr>
              <a:t>Segmented Logistic model with sequential fitting method </a:t>
            </a:r>
            <a:endParaRPr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1BC202-0F80-48EA-B7BE-E7FD6A1BF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733" y="2078875"/>
            <a:ext cx="3448911" cy="70473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CE48BE2-20AA-4D91-886E-4C51783B9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078875"/>
            <a:ext cx="4107154" cy="2695176"/>
          </a:xfrm>
          <a:prstGeom prst="rect">
            <a:avLst/>
          </a:prstGeom>
        </p:spPr>
      </p:pic>
      <p:sp>
        <p:nvSpPr>
          <p:cNvPr id="13" name="왼쪽 중괄호 12">
            <a:extLst>
              <a:ext uri="{FF2B5EF4-FFF2-40B4-BE49-F238E27FC236}">
                <a16:creationId xmlns:a16="http://schemas.microsoft.com/office/drawing/2014/main" id="{BB687936-97B5-4FE9-A63C-6A96280C3E3E}"/>
              </a:ext>
            </a:extLst>
          </p:cNvPr>
          <p:cNvSpPr/>
          <p:nvPr/>
        </p:nvSpPr>
        <p:spPr>
          <a:xfrm rot="16200000">
            <a:off x="1363657" y="2549692"/>
            <a:ext cx="160197" cy="538716"/>
          </a:xfrm>
          <a:prstGeom prst="leftBrac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위로 굽음 17">
            <a:extLst>
              <a:ext uri="{FF2B5EF4-FFF2-40B4-BE49-F238E27FC236}">
                <a16:creationId xmlns:a16="http://schemas.microsoft.com/office/drawing/2014/main" id="{1756432A-6B12-4D64-AFA2-BA3CD38C77AC}"/>
              </a:ext>
            </a:extLst>
          </p:cNvPr>
          <p:cNvSpPr/>
          <p:nvPr/>
        </p:nvSpPr>
        <p:spPr>
          <a:xfrm rot="5400000">
            <a:off x="2665721" y="2431804"/>
            <a:ext cx="1644496" cy="2579186"/>
          </a:xfrm>
          <a:prstGeom prst="bentUpArrow">
            <a:avLst>
              <a:gd name="adj1" fmla="val 3490"/>
              <a:gd name="adj2" fmla="val 5556"/>
              <a:gd name="adj3" fmla="val 8065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 중괄호 18">
            <a:extLst>
              <a:ext uri="{FF2B5EF4-FFF2-40B4-BE49-F238E27FC236}">
                <a16:creationId xmlns:a16="http://schemas.microsoft.com/office/drawing/2014/main" id="{3AF4973B-3023-4D27-8BDC-76978C2066F9}"/>
              </a:ext>
            </a:extLst>
          </p:cNvPr>
          <p:cNvSpPr/>
          <p:nvPr/>
        </p:nvSpPr>
        <p:spPr>
          <a:xfrm rot="16200000">
            <a:off x="2134729" y="2549692"/>
            <a:ext cx="160197" cy="538716"/>
          </a:xfrm>
          <a:prstGeom prst="leftBrac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위로 굽음 7">
            <a:extLst>
              <a:ext uri="{FF2B5EF4-FFF2-40B4-BE49-F238E27FC236}">
                <a16:creationId xmlns:a16="http://schemas.microsoft.com/office/drawing/2014/main" id="{EC47A6DA-7B33-4001-BDF5-614FE32FC41D}"/>
              </a:ext>
            </a:extLst>
          </p:cNvPr>
          <p:cNvSpPr/>
          <p:nvPr/>
        </p:nvSpPr>
        <p:spPr>
          <a:xfrm rot="5400000">
            <a:off x="2966693" y="1359760"/>
            <a:ext cx="271480" cy="3350258"/>
          </a:xfrm>
          <a:prstGeom prst="bentUpArrow">
            <a:avLst>
              <a:gd name="adj1" fmla="val 19778"/>
              <a:gd name="adj2" fmla="val 29354"/>
              <a:gd name="adj3" fmla="val 50000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F9935D-D00B-496B-A226-5400719F14E9}"/>
              </a:ext>
            </a:extLst>
          </p:cNvPr>
          <p:cNvSpPr txBox="1"/>
          <p:nvPr/>
        </p:nvSpPr>
        <p:spPr>
          <a:xfrm>
            <a:off x="2469271" y="3385601"/>
            <a:ext cx="1717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These two fittings are sequentially performed.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chemeClr val="accent5"/>
                </a:solidFill>
              </a:rPr>
              <a:t>Segmented Logistic model – Cumulative Cases</a:t>
            </a:r>
            <a:endParaRPr lang="en-US" altLang="ko-KR" sz="2000" dirty="0"/>
          </a:p>
        </p:txBody>
      </p:sp>
      <p:pic>
        <p:nvPicPr>
          <p:cNvPr id="5" name="그림 4" descr="지도이(가) 표시된 사진&#10;&#10;자동 생성된 설명">
            <a:extLst>
              <a:ext uri="{FF2B5EF4-FFF2-40B4-BE49-F238E27FC236}">
                <a16:creationId xmlns:a16="http://schemas.microsoft.com/office/drawing/2014/main" id="{FDB24D2D-4C5F-4EEC-9E57-1D921ECBB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97" y="1987134"/>
            <a:ext cx="2742263" cy="2742263"/>
          </a:xfrm>
          <a:prstGeom prst="rect">
            <a:avLst/>
          </a:prstGeom>
        </p:spPr>
      </p:pic>
      <p:pic>
        <p:nvPicPr>
          <p:cNvPr id="7" name="그림 6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E4812632-E3B6-4F58-BA7E-2B97E7A13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6860" y="1987134"/>
            <a:ext cx="2742263" cy="2742263"/>
          </a:xfrm>
          <a:prstGeom prst="rect">
            <a:avLst/>
          </a:prstGeom>
        </p:spPr>
      </p:pic>
      <p:pic>
        <p:nvPicPr>
          <p:cNvPr id="9" name="그림 8" descr="지도이(가) 표시된 사진&#10;&#10;자동 생성된 설명">
            <a:extLst>
              <a:ext uri="{FF2B5EF4-FFF2-40B4-BE49-F238E27FC236}">
                <a16:creationId xmlns:a16="http://schemas.microsoft.com/office/drawing/2014/main" id="{FD926C89-6D9C-433B-8D35-75FC2BE32C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9123" y="1987134"/>
            <a:ext cx="2742263" cy="274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249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chemeClr val="accent5"/>
                </a:solidFill>
              </a:rPr>
              <a:t>Segmented Logistic model – Cumulative Cases</a:t>
            </a:r>
            <a:endParaRPr lang="en-US" altLang="ko-KR" sz="2000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D40C324A-95EE-4AEE-96DE-4927A89E5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40" y="1958092"/>
            <a:ext cx="2683239" cy="2683239"/>
          </a:xfrm>
          <a:prstGeom prst="rect">
            <a:avLst/>
          </a:prstGeom>
        </p:spPr>
      </p:pic>
      <p:pic>
        <p:nvPicPr>
          <p:cNvPr id="10" name="그림 9" descr="지도이(가) 표시된 사진&#10;&#10;자동 생성된 설명">
            <a:extLst>
              <a:ext uri="{FF2B5EF4-FFF2-40B4-BE49-F238E27FC236}">
                <a16:creationId xmlns:a16="http://schemas.microsoft.com/office/drawing/2014/main" id="{378085EA-3C75-4E4D-83C3-D259D777AC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3696" y="1853850"/>
            <a:ext cx="2951187" cy="2951187"/>
          </a:xfrm>
          <a:prstGeom prst="rect">
            <a:avLst/>
          </a:prstGeom>
        </p:spPr>
      </p:pic>
      <p:pic>
        <p:nvPicPr>
          <p:cNvPr id="12" name="그림 11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A13F2266-07CA-4C7B-A17F-A9CC43B483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3720" y="1793201"/>
            <a:ext cx="3071107" cy="307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916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chemeClr val="accent5"/>
                </a:solidFill>
              </a:rPr>
              <a:t>Segmented Logistic model – Daily Cases(converted)</a:t>
            </a:r>
            <a:endParaRPr lang="en-US" altLang="ko-KR" sz="2000" dirty="0"/>
          </a:p>
        </p:txBody>
      </p:sp>
      <p:pic>
        <p:nvPicPr>
          <p:cNvPr id="3" name="그림 2" descr="지도이(가) 표시된 사진&#10;&#10;자동 생성된 설명">
            <a:extLst>
              <a:ext uri="{FF2B5EF4-FFF2-40B4-BE49-F238E27FC236}">
                <a16:creationId xmlns:a16="http://schemas.microsoft.com/office/drawing/2014/main" id="{4540AFC6-DBC2-459A-8BF3-258104683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14" y="1918519"/>
            <a:ext cx="2742263" cy="2742263"/>
          </a:xfrm>
          <a:prstGeom prst="rect">
            <a:avLst/>
          </a:prstGeom>
        </p:spPr>
      </p:pic>
      <p:pic>
        <p:nvPicPr>
          <p:cNvPr id="6" name="그림 5" descr="지도이(가) 표시된 사진&#10;&#10;자동 생성된 설명">
            <a:extLst>
              <a:ext uri="{FF2B5EF4-FFF2-40B4-BE49-F238E27FC236}">
                <a16:creationId xmlns:a16="http://schemas.microsoft.com/office/drawing/2014/main" id="{7900884E-593E-4CCC-B38A-8D9446F61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4877" y="1918519"/>
            <a:ext cx="2742263" cy="2742263"/>
          </a:xfrm>
          <a:prstGeom prst="rect">
            <a:avLst/>
          </a:prstGeom>
        </p:spPr>
      </p:pic>
      <p:pic>
        <p:nvPicPr>
          <p:cNvPr id="10" name="그림 9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A44ECCAC-D00C-4793-8C28-529097452F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7140" y="1918519"/>
            <a:ext cx="2742263" cy="274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884099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555</Words>
  <Application>Microsoft Office PowerPoint</Application>
  <PresentationFormat>화면 슬라이드 쇼(16:9)</PresentationFormat>
  <Paragraphs>277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Lato</vt:lpstr>
      <vt:lpstr>Arial</vt:lpstr>
      <vt:lpstr>Raleway</vt:lpstr>
      <vt:lpstr>맑은 고딕</vt:lpstr>
      <vt:lpstr>맑은 고딕</vt:lpstr>
      <vt:lpstr>Cambria Math</vt:lpstr>
      <vt:lpstr>Streamline</vt:lpstr>
      <vt:lpstr>Segmented Logistic Model 분석</vt:lpstr>
      <vt:lpstr>Classification by # of Waves</vt:lpstr>
      <vt:lpstr>Classification by # of Waves</vt:lpstr>
      <vt:lpstr>Segmented Logistic model</vt:lpstr>
      <vt:lpstr>Segmented Logistic model with sequential fitting method </vt:lpstr>
      <vt:lpstr>Segmented Logistic model with sequential fitting method </vt:lpstr>
      <vt:lpstr>Segmented Logistic model – Cumulative Cases</vt:lpstr>
      <vt:lpstr>Segmented Logistic model – Cumulative Cases</vt:lpstr>
      <vt:lpstr>Segmented Logistic model – Daily Cases(converted)</vt:lpstr>
      <vt:lpstr>Segmented Logistic model – Daily Cases(converted)</vt:lpstr>
      <vt:lpstr>Separately Fitted Logistic model</vt:lpstr>
      <vt:lpstr>Separately Fitted Logistic model</vt:lpstr>
      <vt:lpstr>Separately Fitted Logistic model – Cumulative Cases</vt:lpstr>
      <vt:lpstr>Separately Fitted Logistic model– Cumulative Cases</vt:lpstr>
      <vt:lpstr>Separately Fitted Logistic model– Cumulative Cases</vt:lpstr>
      <vt:lpstr>Separate vs Segmented Logistic</vt:lpstr>
      <vt:lpstr>Seg vs Sep Comparison – Cumulative Cases</vt:lpstr>
      <vt:lpstr>Seg vs Sep Comparison – Cumulative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전세계 신규 확진자 예측 및 정책의 영향 분석</dc:title>
  <cp:lastModifiedBy>kyh</cp:lastModifiedBy>
  <cp:revision>18</cp:revision>
  <dcterms:modified xsi:type="dcterms:W3CDTF">2020-09-27T14:39:26Z</dcterms:modified>
</cp:coreProperties>
</file>