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Lato" panose="020B0600000101010101" charset="-127"/>
      <p:regular r:id="rId29"/>
      <p:bold r:id="rId30"/>
      <p:italic r:id="rId31"/>
      <p:boldItalic r:id="rId32"/>
    </p:embeddedFont>
    <p:embeddedFont>
      <p:font typeface="Malgun Gothic" panose="020B0503020000020004" pitchFamily="50" charset="-127"/>
      <p:regular r:id="rId33"/>
      <p:bold r:id="rId34"/>
    </p:embeddedFont>
    <p:embeddedFont>
      <p:font typeface="Raleway" panose="020B0600000101010101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kwE5BZ1tVDwMtc/bPuuW+kGqD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8F706E-0160-4B04-8DA3-95F95F717DE9}">
  <a:tblStyle styleId="{4E8F706E-0160-4B04-8DA3-95F95F717D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607C86-FF25-4338-9A23-FB903E0269A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61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354420f71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354420f71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354420f71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354420f71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354420f71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9354420f71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354420f71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354420f71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54420f7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54420f7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354420f71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354420f71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354420f71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354420f71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354420f71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354420f71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354420f7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354420f7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54420f71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354420f71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354420f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9354420f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354420f71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354420f71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354420f71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354420f71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354420f7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354420f7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354420f71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354420f71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54420f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9354420f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4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4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COVID-19 </a:t>
            </a:r>
            <a:br>
              <a:rPr lang="en-US"/>
            </a:br>
            <a:r>
              <a:rPr lang="en-US"/>
              <a:t>한국 지역별 신규확진자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예측 모델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200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627" y="37847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BIBS, Seoul 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Segmented Poisson Model Definition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 </a:t>
            </a:r>
            <a:endParaRPr dirty="0"/>
          </a:p>
        </p:txBody>
      </p:sp>
      <p:sp>
        <p:nvSpPr>
          <p:cNvPr id="155" name="Google Shape;155;p17"/>
          <p:cNvSpPr txBox="1"/>
          <p:nvPr/>
        </p:nvSpPr>
        <p:spPr>
          <a:xfrm>
            <a:off x="4114800" y="1985010"/>
            <a:ext cx="6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354420f71_1_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일별 확진자수 경향 예측 (전국)</a:t>
            </a:r>
            <a:endParaRPr/>
          </a:p>
        </p:txBody>
      </p:sp>
      <p:sp>
        <p:nvSpPr>
          <p:cNvPr id="161" name="Google Shape;161;g9354420f71_1_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354420f71_2_61"/>
          <p:cNvSpPr txBox="1">
            <a:spLocks noGrp="1"/>
          </p:cNvSpPr>
          <p:nvPr>
            <p:ph type="title"/>
          </p:nvPr>
        </p:nvSpPr>
        <p:spPr>
          <a:xfrm>
            <a:off x="729450" y="1424775"/>
            <a:ext cx="76887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일별 확진자수 경향 예측</a:t>
            </a:r>
            <a:endParaRPr sz="2200"/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전국</a:t>
            </a:r>
            <a:endParaRPr sz="2000" b="0"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lang="en-US" sz="1600" b="0"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수도권</a:t>
            </a:r>
            <a:endParaRPr sz="20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Breakpoints (전국)</a:t>
            </a:r>
            <a:endParaRPr/>
          </a:p>
        </p:txBody>
      </p:sp>
      <p:graphicFrame>
        <p:nvGraphicFramePr>
          <p:cNvPr id="172" name="Google Shape;172;p16"/>
          <p:cNvGraphicFramePr/>
          <p:nvPr/>
        </p:nvGraphicFramePr>
        <p:xfrm>
          <a:off x="2171700" y="20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{4A607C86-FF25-4338-9A23-FB903E0269A8}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7175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# Break Point = 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Initial psi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Estimated psi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R^2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57.652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98.</a:t>
                      </a:r>
                      <a:r>
                        <a:rPr lang="en-US"/>
                        <a:t>655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19</a:t>
                      </a:r>
                      <a:r>
                        <a:rPr lang="en-US"/>
                        <a:t>0</a:t>
                      </a:r>
                      <a:r>
                        <a:rPr lang="en-US" sz="1400" u="none" strike="noStrike" cap="none"/>
                        <a:t>.</a:t>
                      </a:r>
                      <a:r>
                        <a:rPr lang="en-US"/>
                        <a:t>349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</a:t>
                      </a:r>
                      <a:r>
                        <a:rPr lang="en-US"/>
                        <a:t>885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3" name="Google Shape;173;p16"/>
          <p:cNvGraphicFramePr/>
          <p:nvPr/>
        </p:nvGraphicFramePr>
        <p:xfrm>
          <a:off x="2171700" y="3321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{4A607C86-FF25-4338-9A23-FB903E0269A8}</a:tableStyleId>
              </a:tblPr>
              <a:tblGrid>
                <a:gridCol w="100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4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# Break Point = 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Initial psi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Estimated psi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R^2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40.326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99.320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0.85</a:t>
                      </a:r>
                      <a:r>
                        <a:rPr lang="en-US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39.164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196.759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0.878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87.620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193.716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0.740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" name="Google Shape;174;p16"/>
          <p:cNvSpPr/>
          <p:nvPr/>
        </p:nvSpPr>
        <p:spPr>
          <a:xfrm>
            <a:off x="4229104" y="2828921"/>
            <a:ext cx="2069100" cy="285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260589" y="4384314"/>
            <a:ext cx="1935600" cy="2604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354420f71_1_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Without Policy</a:t>
            </a:r>
            <a:endParaRPr/>
          </a:p>
        </p:txBody>
      </p:sp>
      <p:pic>
        <p:nvPicPr>
          <p:cNvPr id="181" name="Google Shape;181;g9354420f71_1_22"/>
          <p:cNvPicPr preferRelativeResize="0"/>
          <p:nvPr/>
        </p:nvPicPr>
        <p:blipFill rotWithShape="1">
          <a:blip r:embed="rId3">
            <a:alphaModFix/>
          </a:blip>
          <a:srcRect t="14806"/>
          <a:stretch/>
        </p:blipFill>
        <p:spPr>
          <a:xfrm>
            <a:off x="4666725" y="2448250"/>
            <a:ext cx="4477275" cy="25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9354420f71_1_22"/>
          <p:cNvPicPr preferRelativeResize="0"/>
          <p:nvPr/>
        </p:nvPicPr>
        <p:blipFill rotWithShape="1">
          <a:blip r:embed="rId4">
            <a:alphaModFix/>
          </a:blip>
          <a:srcRect t="16971"/>
          <a:stretch/>
        </p:blipFill>
        <p:spPr>
          <a:xfrm>
            <a:off x="32125" y="2512750"/>
            <a:ext cx="4477275" cy="247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354420f71_1_22"/>
          <p:cNvSpPr txBox="1"/>
          <p:nvPr/>
        </p:nvSpPr>
        <p:spPr>
          <a:xfrm>
            <a:off x="1548750" y="2271900"/>
            <a:ext cx="14745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g9354420f71_1_22"/>
          <p:cNvSpPr txBox="1"/>
          <p:nvPr/>
        </p:nvSpPr>
        <p:spPr>
          <a:xfrm>
            <a:off x="6092400" y="2271900"/>
            <a:ext cx="15312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354420f71_1_47"/>
          <p:cNvSpPr txBox="1">
            <a:spLocks noGrp="1"/>
          </p:cNvSpPr>
          <p:nvPr>
            <p:ph type="title"/>
          </p:nvPr>
        </p:nvSpPr>
        <p:spPr>
          <a:xfrm>
            <a:off x="729450" y="1424775"/>
            <a:ext cx="76887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일별 확진자수 경향 예측</a:t>
            </a:r>
            <a:endParaRPr sz="2200"/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전국</a:t>
            </a:r>
            <a:endParaRPr sz="2000" b="0"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수도권</a:t>
            </a:r>
            <a:endParaRPr sz="20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354420f71_2_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Stringency Index</a:t>
            </a:r>
            <a:endParaRPr/>
          </a:p>
        </p:txBody>
      </p:sp>
      <p:pic>
        <p:nvPicPr>
          <p:cNvPr id="195" name="Google Shape;195;g9354420f71_2_10"/>
          <p:cNvPicPr preferRelativeResize="0"/>
          <p:nvPr/>
        </p:nvPicPr>
        <p:blipFill rotWithShape="1">
          <a:blip r:embed="rId3">
            <a:alphaModFix/>
          </a:blip>
          <a:srcRect t="15746"/>
          <a:stretch/>
        </p:blipFill>
        <p:spPr>
          <a:xfrm>
            <a:off x="4782075" y="2448250"/>
            <a:ext cx="4209525" cy="236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9354420f71_2_10"/>
          <p:cNvPicPr preferRelativeResize="0"/>
          <p:nvPr/>
        </p:nvPicPr>
        <p:blipFill rotWithShape="1">
          <a:blip r:embed="rId4">
            <a:alphaModFix/>
          </a:blip>
          <a:srcRect t="15746"/>
          <a:stretch/>
        </p:blipFill>
        <p:spPr>
          <a:xfrm>
            <a:off x="308850" y="2448250"/>
            <a:ext cx="4209525" cy="236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9354420f71_2_10"/>
          <p:cNvSpPr txBox="1"/>
          <p:nvPr/>
        </p:nvSpPr>
        <p:spPr>
          <a:xfrm>
            <a:off x="1548750" y="2271900"/>
            <a:ext cx="14745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g9354420f71_2_10"/>
          <p:cNvSpPr txBox="1"/>
          <p:nvPr/>
        </p:nvSpPr>
        <p:spPr>
          <a:xfrm>
            <a:off x="6092400" y="2271900"/>
            <a:ext cx="15312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354420f71_1_51"/>
          <p:cNvSpPr txBox="1">
            <a:spLocks noGrp="1"/>
          </p:cNvSpPr>
          <p:nvPr>
            <p:ph type="title"/>
          </p:nvPr>
        </p:nvSpPr>
        <p:spPr>
          <a:xfrm>
            <a:off x="729450" y="1424775"/>
            <a:ext cx="76887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일별 확진자수 경향 예측</a:t>
            </a:r>
            <a:endParaRPr sz="2200"/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전국</a:t>
            </a:r>
            <a:endParaRPr sz="2000" b="0"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수도권</a:t>
            </a:r>
            <a:endParaRPr sz="20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354420f71_2_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Government Index</a:t>
            </a:r>
            <a:endParaRPr/>
          </a:p>
        </p:txBody>
      </p:sp>
      <p:pic>
        <p:nvPicPr>
          <p:cNvPr id="209" name="Google Shape;209;g9354420f71_2_15"/>
          <p:cNvPicPr preferRelativeResize="0"/>
          <p:nvPr/>
        </p:nvPicPr>
        <p:blipFill rotWithShape="1">
          <a:blip r:embed="rId3">
            <a:alphaModFix/>
          </a:blip>
          <a:srcRect t="16471"/>
          <a:stretch/>
        </p:blipFill>
        <p:spPr>
          <a:xfrm>
            <a:off x="152400" y="2497875"/>
            <a:ext cx="4477275" cy="24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9354420f71_2_15"/>
          <p:cNvPicPr preferRelativeResize="0"/>
          <p:nvPr/>
        </p:nvPicPr>
        <p:blipFill rotWithShape="1">
          <a:blip r:embed="rId4">
            <a:alphaModFix/>
          </a:blip>
          <a:srcRect t="14339"/>
          <a:stretch/>
        </p:blipFill>
        <p:spPr>
          <a:xfrm>
            <a:off x="4782075" y="2497875"/>
            <a:ext cx="4209525" cy="24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9354420f71_2_15"/>
          <p:cNvSpPr txBox="1"/>
          <p:nvPr/>
        </p:nvSpPr>
        <p:spPr>
          <a:xfrm>
            <a:off x="1548750" y="2271900"/>
            <a:ext cx="14745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g9354420f71_2_15"/>
          <p:cNvSpPr txBox="1"/>
          <p:nvPr/>
        </p:nvSpPr>
        <p:spPr>
          <a:xfrm>
            <a:off x="6092400" y="2271900"/>
            <a:ext cx="15312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354420f71_2_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일별 확진자수 경향 예측 (수도권)</a:t>
            </a:r>
            <a:endParaRPr/>
          </a:p>
        </p:txBody>
      </p:sp>
      <p:sp>
        <p:nvSpPr>
          <p:cNvPr id="218" name="Google Shape;218;g9354420f71_2_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자체 데이터 (1월 20일 ~ 8월 30일)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354420f71_1_60"/>
          <p:cNvSpPr txBox="1">
            <a:spLocks noGrp="1"/>
          </p:cNvSpPr>
          <p:nvPr>
            <p:ph type="title"/>
          </p:nvPr>
        </p:nvSpPr>
        <p:spPr>
          <a:xfrm>
            <a:off x="729450" y="1424775"/>
            <a:ext cx="76887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일별 확진자수 경향 예측</a:t>
            </a:r>
            <a:endParaRPr sz="2200"/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전국</a:t>
            </a:r>
            <a:endParaRPr sz="20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수도권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lang="en-US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54420f71_2_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Without Policy</a:t>
            </a:r>
            <a:endParaRPr/>
          </a:p>
        </p:txBody>
      </p:sp>
      <p:pic>
        <p:nvPicPr>
          <p:cNvPr id="229" name="Google Shape;229;g9354420f71_2_35"/>
          <p:cNvPicPr preferRelativeResize="0"/>
          <p:nvPr/>
        </p:nvPicPr>
        <p:blipFill rotWithShape="1">
          <a:blip r:embed="rId3">
            <a:alphaModFix/>
          </a:blip>
          <a:srcRect t="15454"/>
          <a:stretch/>
        </p:blipFill>
        <p:spPr>
          <a:xfrm>
            <a:off x="0" y="2571751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9354420f71_2_35"/>
          <p:cNvPicPr preferRelativeResize="0"/>
          <p:nvPr/>
        </p:nvPicPr>
        <p:blipFill rotWithShape="1">
          <a:blip r:embed="rId4">
            <a:alphaModFix/>
          </a:blip>
          <a:srcRect t="15718"/>
          <a:stretch/>
        </p:blipFill>
        <p:spPr>
          <a:xfrm>
            <a:off x="4572000" y="2576502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9354420f71_2_35"/>
          <p:cNvSpPr txBox="1"/>
          <p:nvPr/>
        </p:nvSpPr>
        <p:spPr>
          <a:xfrm>
            <a:off x="1548750" y="2271900"/>
            <a:ext cx="14745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g9354420f71_2_35"/>
          <p:cNvSpPr txBox="1"/>
          <p:nvPr/>
        </p:nvSpPr>
        <p:spPr>
          <a:xfrm>
            <a:off x="6092400" y="2271900"/>
            <a:ext cx="15312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354420f71_1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Breakpoints</a:t>
            </a:r>
            <a:endParaRPr/>
          </a:p>
        </p:txBody>
      </p:sp>
      <p:graphicFrame>
        <p:nvGraphicFramePr>
          <p:cNvPr id="238" name="Google Shape;238;g9354420f71_1_0"/>
          <p:cNvGraphicFramePr/>
          <p:nvPr/>
        </p:nvGraphicFramePr>
        <p:xfrm>
          <a:off x="2171700" y="20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{4A607C86-FF25-4338-9A23-FB903E0269A8}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7175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# Break Point = 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Initial psi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Estimated psi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R^2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23.921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94.558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192.730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0.809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9" name="Google Shape;239;g9354420f71_1_0"/>
          <p:cNvGraphicFramePr/>
          <p:nvPr/>
        </p:nvGraphicFramePr>
        <p:xfrm>
          <a:off x="2171700" y="3349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{4A607C86-FF25-4338-9A23-FB903E0269A8}</a:tableStyleId>
              </a:tblPr>
              <a:tblGrid>
                <a:gridCol w="96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# Break Point = 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Initial psi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Estimated psi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R^2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72.645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91.971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49.500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195.000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0.792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95.000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193.764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0.807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0" name="Google Shape;240;g9354420f71_1_0"/>
          <p:cNvSpPr/>
          <p:nvPr/>
        </p:nvSpPr>
        <p:spPr>
          <a:xfrm>
            <a:off x="4229100" y="2828925"/>
            <a:ext cx="2057400" cy="285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9354420f71_1_0"/>
          <p:cNvSpPr/>
          <p:nvPr/>
        </p:nvSpPr>
        <p:spPr>
          <a:xfrm>
            <a:off x="4091950" y="4654650"/>
            <a:ext cx="1920300" cy="2604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354420f71_1_64"/>
          <p:cNvSpPr txBox="1">
            <a:spLocks noGrp="1"/>
          </p:cNvSpPr>
          <p:nvPr>
            <p:ph type="title"/>
          </p:nvPr>
        </p:nvSpPr>
        <p:spPr>
          <a:xfrm>
            <a:off x="729450" y="1424775"/>
            <a:ext cx="76887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일별 확진자수 경향 예측</a:t>
            </a:r>
            <a:endParaRPr sz="2200"/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전국</a:t>
            </a:r>
            <a:endParaRPr sz="20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수도권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354420f71_2_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Stringency Index</a:t>
            </a:r>
            <a:endParaRPr/>
          </a:p>
        </p:txBody>
      </p:sp>
      <p:pic>
        <p:nvPicPr>
          <p:cNvPr id="252" name="Google Shape;252;g9354420f71_2_40"/>
          <p:cNvPicPr preferRelativeResize="0"/>
          <p:nvPr/>
        </p:nvPicPr>
        <p:blipFill rotWithShape="1">
          <a:blip r:embed="rId3">
            <a:alphaModFix/>
          </a:blip>
          <a:srcRect t="15675"/>
          <a:stretch/>
        </p:blipFill>
        <p:spPr>
          <a:xfrm>
            <a:off x="0" y="2571751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9354420f71_2_40"/>
          <p:cNvPicPr preferRelativeResize="0"/>
          <p:nvPr/>
        </p:nvPicPr>
        <p:blipFill rotWithShape="1">
          <a:blip r:embed="rId4">
            <a:alphaModFix/>
          </a:blip>
          <a:srcRect t="13479"/>
          <a:stretch/>
        </p:blipFill>
        <p:spPr>
          <a:xfrm>
            <a:off x="4572000" y="2504701"/>
            <a:ext cx="4572000" cy="2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9354420f71_2_40"/>
          <p:cNvSpPr txBox="1"/>
          <p:nvPr/>
        </p:nvSpPr>
        <p:spPr>
          <a:xfrm>
            <a:off x="1548750" y="2271900"/>
            <a:ext cx="14745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g9354420f71_2_40"/>
          <p:cNvSpPr txBox="1"/>
          <p:nvPr/>
        </p:nvSpPr>
        <p:spPr>
          <a:xfrm>
            <a:off x="6092400" y="2271900"/>
            <a:ext cx="15312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354420f71_1_68"/>
          <p:cNvSpPr txBox="1">
            <a:spLocks noGrp="1"/>
          </p:cNvSpPr>
          <p:nvPr>
            <p:ph type="title"/>
          </p:nvPr>
        </p:nvSpPr>
        <p:spPr>
          <a:xfrm>
            <a:off x="729450" y="1424775"/>
            <a:ext cx="76887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일별 확진자수 경향 예측</a:t>
            </a:r>
            <a:endParaRPr sz="2200"/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전국</a:t>
            </a:r>
            <a:endParaRPr sz="20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6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수도권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6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Without Policy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Stringency Index</a:t>
            </a:r>
            <a:endParaRPr sz="1500" b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lang="en-US" sz="15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 Index</a:t>
            </a:r>
            <a:endParaRPr sz="1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354420f71_2_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Government</a:t>
            </a:r>
            <a:endParaRPr/>
          </a:p>
        </p:txBody>
      </p:sp>
      <p:pic>
        <p:nvPicPr>
          <p:cNvPr id="266" name="Google Shape;266;g9354420f71_2_45"/>
          <p:cNvPicPr preferRelativeResize="0"/>
          <p:nvPr/>
        </p:nvPicPr>
        <p:blipFill rotWithShape="1">
          <a:blip r:embed="rId3">
            <a:alphaModFix/>
          </a:blip>
          <a:srcRect t="14354"/>
          <a:stretch/>
        </p:blipFill>
        <p:spPr>
          <a:xfrm>
            <a:off x="0" y="2531501"/>
            <a:ext cx="4572000" cy="26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9354420f71_2_45"/>
          <p:cNvPicPr preferRelativeResize="0"/>
          <p:nvPr/>
        </p:nvPicPr>
        <p:blipFill rotWithShape="1">
          <a:blip r:embed="rId4">
            <a:alphaModFix/>
          </a:blip>
          <a:srcRect t="15675"/>
          <a:stretch/>
        </p:blipFill>
        <p:spPr>
          <a:xfrm>
            <a:off x="4572000" y="2571751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9354420f71_2_45"/>
          <p:cNvSpPr txBox="1"/>
          <p:nvPr/>
        </p:nvSpPr>
        <p:spPr>
          <a:xfrm>
            <a:off x="1548750" y="2271900"/>
            <a:ext cx="14745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g9354420f71_2_45"/>
          <p:cNvSpPr txBox="1"/>
          <p:nvPr/>
        </p:nvSpPr>
        <p:spPr>
          <a:xfrm>
            <a:off x="6092400" y="2271900"/>
            <a:ext cx="15312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Segment 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데이터 소개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b="1"/>
              <a:t>Data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Kaggle 데이터 (2020년 1월 20일 ~ 6월 30일) </a:t>
            </a:r>
            <a:r>
              <a:rPr lang="en-US" sz="1200"/>
              <a:t>*검역 데이터 부재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https://www.kaggle.com/kimjihoo/coronavirusdataset/data?select=TimeProvince.csv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공공데이터포털 데이터 (2020년 3월 4일 ~ 8월 30일) </a:t>
            </a:r>
            <a:r>
              <a:rPr lang="en-US" sz="1200"/>
              <a:t>*6월 5일 데이터 부재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https://data.go.kr/data/15043378/openapi.do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두 데이터를 합친 후 전체(지역), 수도권, 비수도권 데이터로 합침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Segmented Poisson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b="1"/>
              <a:t>Segmented Poisson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/>
              <a:t>: </a:t>
            </a:r>
            <a:r>
              <a:rPr lang="en-US" sz="1400"/>
              <a:t>Breakpoint를 기준으로 broken-line relationship을 가지는 Poisson Regression Model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/>
              <a:t>Procedure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Segmented Function을 이용해 여러 개의 Segmentation을 적용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최대 3개의 breakpoint를 적용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8월 30일 이후 8주 분량의 확진자 증가 추이를 예측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Segmented Poisson with policy variable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727650" y="604050"/>
            <a:ext cx="82692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>
                <a:solidFill>
                  <a:schemeClr val="dk2"/>
                </a:solidFill>
              </a:rPr>
              <a:t>Correlation heatmap of policy variables </a:t>
            </a:r>
            <a:r>
              <a:rPr lang="en-US" sz="2000"/>
              <a:t>and daily confirmed cases 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5" name="Google Shape;115;p13"/>
          <p:cNvSpPr txBox="1">
            <a:spLocks noGrp="1"/>
          </p:cNvSpPr>
          <p:nvPr>
            <p:ph type="body" idx="1"/>
          </p:nvPr>
        </p:nvSpPr>
        <p:spPr>
          <a:xfrm>
            <a:off x="506450" y="1256700"/>
            <a:ext cx="4313400" cy="3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/>
              <a:t>자료 업데이트(8/30일 기준)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-US" b="1"/>
              <a:t>현재 8/30일 기준 Oxford 정책 변수가 처리되어 있는 날짜는 8/30일까지임. 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-US" b="1"/>
              <a:t>이후 8/20일 이후에 누락된 값은 자료에는 기존 정책 변수값을 유지하여 분석에 활용함.  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-US" b="1"/>
              <a:t>Correlation heatmap</a:t>
            </a:r>
            <a:endParaRPr b="1"/>
          </a:p>
          <a:p>
            <a:pPr marL="91440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한국에선 Stay at home requirements(C6)와 Restrictions on internal movement(C7)가  동일하게 격상되는 경향이 있음. 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 b="1"/>
              <a:t>Stringency Index</a:t>
            </a:r>
            <a:r>
              <a:rPr lang="en-US" sz="1300"/>
              <a:t>는 대부분의 정책 변수와 양의 상관관계를 가지는 것을 보여줌 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Daily confirmed case와 </a:t>
            </a:r>
            <a:r>
              <a:rPr lang="en-US" sz="1300" b="1"/>
              <a:t>재정 지원 관련 정책 변수</a:t>
            </a:r>
            <a:r>
              <a:rPr lang="en-US" sz="1300"/>
              <a:t>들이 음의 상관관계를 가짐. 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Daily confirmed case와 </a:t>
            </a:r>
            <a:r>
              <a:rPr lang="en-US" sz="1300" b="1"/>
              <a:t>공공 행사 취소 </a:t>
            </a:r>
            <a:r>
              <a:rPr lang="en-US" sz="1300"/>
              <a:t>정책이 가장 큰 양의 상관 관계를 가짐.</a:t>
            </a:r>
            <a:endParaRPr sz="1300"/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925" y="964375"/>
            <a:ext cx="4217326" cy="4179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/>
          <p:nvPr/>
        </p:nvSpPr>
        <p:spPr>
          <a:xfrm>
            <a:off x="7366625" y="2913550"/>
            <a:ext cx="588000" cy="639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7015075" y="2496650"/>
            <a:ext cx="390300" cy="473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5803475" y="3552850"/>
            <a:ext cx="2277000" cy="2067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6817450" y="3759550"/>
            <a:ext cx="588000" cy="2067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6515401" y="1840776"/>
            <a:ext cx="344400" cy="473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7564325" y="2289975"/>
            <a:ext cx="390300" cy="2067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729450" y="5708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Exploratory Data Analysis with policy variable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534000" y="1339350"/>
            <a:ext cx="4038000" cy="3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b="1"/>
              <a:t>정책 변수와 Daily confirmed 변화 경향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C6,C7는 같은 패턴을 가지므로 그림에서 제외함.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E1,2와 H2,3도 Correlation 0.85 이상의 값을 가지고 실제 정책 변화도 유사한 패턴을 보임.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H1,2,3의 경우 확산 초기 최대값(1.0)을 가진 상태로 현재까지 정책이 유지되는 것을 확인할 수 있음. 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-US" sz="1400"/>
              <a:t>Segmented poisson으로 적합시에는 이 부분이 고려되어야함.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 sz="1400"/>
              <a:t>C3가 가장 Correlation이 가장 큰 정책임.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-US" sz="1400"/>
              <a:t>E1이 가장 Correlation이 가장 작은 정책임. </a:t>
            </a:r>
            <a:br>
              <a:rPr lang="en-US" sz="1400"/>
            </a:br>
            <a:endParaRPr sz="1600"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4572000" y="1106025"/>
            <a:ext cx="3940313" cy="3778586"/>
            <a:chOff x="4572000" y="1106025"/>
            <a:chExt cx="3940313" cy="3778586"/>
          </a:xfrm>
        </p:grpSpPr>
        <p:pic>
          <p:nvPicPr>
            <p:cNvPr id="130" name="Google Shape;13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1151938"/>
              <a:ext cx="3940313" cy="373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4"/>
            <p:cNvSpPr/>
            <p:nvPr/>
          </p:nvSpPr>
          <p:spPr>
            <a:xfrm>
              <a:off x="7198800" y="1106025"/>
              <a:ext cx="1258500" cy="909300"/>
            </a:xfrm>
            <a:prstGeom prst="rect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645475" y="2957600"/>
              <a:ext cx="2553300" cy="909300"/>
            </a:xfrm>
            <a:prstGeom prst="rect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198775" y="2031825"/>
              <a:ext cx="1258500" cy="909300"/>
            </a:xfrm>
            <a:prstGeom prst="rect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4"/>
          <p:cNvSpPr/>
          <p:nvPr/>
        </p:nvSpPr>
        <p:spPr>
          <a:xfrm>
            <a:off x="8512325" y="1106025"/>
            <a:ext cx="597000" cy="169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corr &lt; 0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8512325" y="1341075"/>
            <a:ext cx="597000" cy="169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corr &gt; 0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354420f71_3_0"/>
          <p:cNvSpPr txBox="1">
            <a:spLocks noGrp="1"/>
          </p:cNvSpPr>
          <p:nvPr>
            <p:ph type="title"/>
          </p:nvPr>
        </p:nvSpPr>
        <p:spPr>
          <a:xfrm>
            <a:off x="729450" y="5708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Exploratory Data Analysis with policy variable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1" name="Google Shape;141;g9354420f7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75" y="1303025"/>
            <a:ext cx="3940313" cy="37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9354420f71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88" y="1303025"/>
            <a:ext cx="4014569" cy="37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0"/>
          <p:cNvGraphicFramePr/>
          <p:nvPr/>
        </p:nvGraphicFramePr>
        <p:xfrm>
          <a:off x="277494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{4E8F706E-0160-4B04-8DA3-95F95F717DE9}</a:tableStyleId>
              </a:tblPr>
              <a:tblGrid>
                <a:gridCol w="18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정책명 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변수 정보</a:t>
                      </a:r>
                      <a:endParaRPr sz="1050" b="1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C1 - 등교 중지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학교와 대학들의 휴교 또는 화상 강의에 대한 정책( 1:휴교 추천, 2:부분적 휴교 등 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C2 - 자택 근무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재택 근무 or 영업장 폐쇄의 정책( 1:폐쇄 또는 재택 추천, 2:부분적(직군 등) 폐쇄 등 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C3 - 공공행사 취소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공공 행사 취소 정책( 1:취소 추천, 2:행사 취소)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C4 - 모임 제한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모임 제한 정책( 1:1000명 이상의 모임 제한, 2:101~1000명 규모의 모임 제한 등)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C6 - 외출 규제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외출 규제 정책( 1:외출 자제 권고, 2:외출 제한, 3:강한 수준의 외출 제한)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C7 - 국내 이동 금지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국내에서의 이동 정책 ( 1: 지역 도시간의 이동 자제 권고, 2: 이동 제한)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C8 - 국외 여행 규제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국외 여행자에 대한 대응 정책( 1: 입국자 검사 , 2: 특정 지역 입국자 격리 등)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E1 - 재정 지원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직장을 잃은 경우 재정 지원 정책( 1: 기존 수입의 50% 미만 지원, 2: 50% 이상 지원)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E2 - 채무/계약 완화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정부의 채무/계약 완화 정책( 1: 특정 종류의 채무 완호, 2: 전체 채무/계약 완화)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H1 - 공공캠페인 실행 여부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공공 캠페인 실행에 대한 정보( 1:Covid-19에 대한 주의 촉구, 2:다양한 방법의 캠페인)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H2 - 검사 정책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검사 받을 수 있는 기준(1: 증상이 있고 조건에 만족하는 경우, 2: 증상이 있는 경우 등)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H3 - 확진자 동선 파악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양성 확진 후에 접촉자를 조사하는 정책 수준(1:특정 경우에만 조사, 2:모든 경우 조사)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StringencyIndex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정부의 정책의 엄격도를 종합하여 0부터 1사이의 값으로 수치화한 지수 (0: 엄격하지 않음, 1: 엄격함)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GovernmentIndex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정부의 사회적 거리두기 조치에 따라 수치화한 지수(1: 1단계, 2: 2단계, 3: 3단계)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8" name="Google Shape;148;p20"/>
          <p:cNvSpPr txBox="1"/>
          <p:nvPr/>
        </p:nvSpPr>
        <p:spPr>
          <a:xfrm>
            <a:off x="881850" y="836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정책변수 정리</a:t>
            </a:r>
            <a:endParaRPr sz="2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Office PowerPoint</Application>
  <PresentationFormat>화면 슬라이드 쇼(16:9)</PresentationFormat>
  <Paragraphs>229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Malgun Gothic</vt:lpstr>
      <vt:lpstr>Raleway</vt:lpstr>
      <vt:lpstr>Arial</vt:lpstr>
      <vt:lpstr>Lato</vt:lpstr>
      <vt:lpstr>Streamline</vt:lpstr>
      <vt:lpstr>COVID-19  한국 지역별 신규확진자  예측 모델  </vt:lpstr>
      <vt:lpstr>자체 데이터 (1월 20일 ~ 8월 30일)</vt:lpstr>
      <vt:lpstr>데이터 소개</vt:lpstr>
      <vt:lpstr>Segmented Poisson</vt:lpstr>
      <vt:lpstr>Segmented Poisson with policy variable</vt:lpstr>
      <vt:lpstr>Correlation heatmap of policy variables and daily confirmed cases </vt:lpstr>
      <vt:lpstr>Exploratory Data Analysis with policy variable</vt:lpstr>
      <vt:lpstr>Exploratory Data Analysis with policy variable</vt:lpstr>
      <vt:lpstr>PowerPoint 프레젠테이션</vt:lpstr>
      <vt:lpstr>Segmented Poisson Model Definition</vt:lpstr>
      <vt:lpstr>일별 확진자수 경향 예측 (전국)</vt:lpstr>
      <vt:lpstr>일별 확진자수 경향 예측 전국 Without Policy Stringency Index Government Index 수도권 Without Policy Stringency Index Government Index</vt:lpstr>
      <vt:lpstr>Breakpoints (전국)</vt:lpstr>
      <vt:lpstr>Without Policy</vt:lpstr>
      <vt:lpstr>일별 확진자수 경향 예측 전국 Without Policy Stringency Index Government Index 수도권 Without Policy Stringency Index Government Index</vt:lpstr>
      <vt:lpstr>Stringency Index</vt:lpstr>
      <vt:lpstr>일별 확진자수 경향 예측 전국 Without Policy Stringency Index Government Index 수도권 Without Policy Stringency Index Government Index</vt:lpstr>
      <vt:lpstr>Government Index</vt:lpstr>
      <vt:lpstr>일별 확진자수 경향 예측 (수도권)</vt:lpstr>
      <vt:lpstr>일별 확진자수 경향 예측 전국 Without Policy Stringency Index Government Index 수도권 Without Policy Stringency Index Government Index</vt:lpstr>
      <vt:lpstr>Without Policy</vt:lpstr>
      <vt:lpstr>Breakpoints</vt:lpstr>
      <vt:lpstr>일별 확진자수 경향 예측 전국 Without Policy Stringency Index Government Index 수도권 Without Policy Stringency Index Government Index</vt:lpstr>
      <vt:lpstr>Stringency Index</vt:lpstr>
      <vt:lpstr>일별 확진자수 경향 예측 전국 Without Policy Stringency Index Government Index 수도권 Without Policy Stringency Index Government Index</vt:lpstr>
      <vt:lpstr>Government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 한국 지역별 신규확진자  예측 모델  </dc:title>
  <dc:creator>HGH</dc:creator>
  <cp:lastModifiedBy>kyh</cp:lastModifiedBy>
  <cp:revision>1</cp:revision>
  <dcterms:modified xsi:type="dcterms:W3CDTF">2020-08-31T05:38:26Z</dcterms:modified>
</cp:coreProperties>
</file>