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9" r:id="rId3"/>
    <p:sldId id="258" r:id="rId4"/>
    <p:sldId id="264" r:id="rId5"/>
    <p:sldId id="266" r:id="rId6"/>
    <p:sldId id="261" r:id="rId7"/>
    <p:sldId id="265" r:id="rId8"/>
    <p:sldId id="267" r:id="rId9"/>
    <p:sldId id="270" r:id="rId10"/>
    <p:sldId id="260" r:id="rId11"/>
    <p:sldId id="268" r:id="rId12"/>
    <p:sldId id="272" r:id="rId13"/>
    <p:sldId id="262" r:id="rId14"/>
    <p:sldId id="269" r:id="rId15"/>
    <p:sldId id="263" r:id="rId16"/>
    <p:sldId id="271" r:id="rId17"/>
    <p:sldId id="273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Lato"/>
      <p:regular r:id="rId21"/>
      <p:bold r:id="rId21"/>
      <p:italic r:id="rId21"/>
      <p:boldItalic r:id="rId21"/>
    </p:embeddedFont>
    <p:embeddedFont>
      <p:font typeface="Malgun Gothic" panose="020B0503020000020004" pitchFamily="34" charset="-127"/>
      <p:regular r:id="rId22"/>
      <p:bold r:id="rId23"/>
    </p:embeddedFont>
    <p:embeddedFont>
      <p:font typeface="Malgun Gothic" panose="020B0503020000020004" pitchFamily="34" charset="-127"/>
      <p:regular r:id="rId22"/>
      <p:bold r:id="rId23"/>
    </p:embeddedFont>
    <p:embeddedFont>
      <p:font typeface="Raleway"/>
      <p:regular r:id="rId21"/>
      <p:bold r:id="rId21"/>
      <p:italic r:id="rId21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학용" initials="김" lastIdx="1" clrIdx="0">
    <p:extLst>
      <p:ext uri="{19B8F6BF-5375-455C-9EA6-DF929625EA0E}">
        <p15:presenceInfo xmlns:p15="http://schemas.microsoft.com/office/powerpoint/2012/main" userId="김학용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8" autoAdjust="0"/>
    <p:restoredTop sz="96344" autoAdjust="0"/>
  </p:normalViewPr>
  <p:slideViewPr>
    <p:cSldViewPr snapToGrid="0">
      <p:cViewPr>
        <p:scale>
          <a:sx n="163" d="100"/>
          <a:sy n="163" d="100"/>
        </p:scale>
        <p:origin x="2008" y="9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NUL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5aaa7c9d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5aaa7c9d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 idx="4294967295"/>
          </p:nvPr>
        </p:nvSpPr>
        <p:spPr>
          <a:xfrm>
            <a:off x="630400" y="1206849"/>
            <a:ext cx="7662995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4200"/>
            </a:pPr>
            <a:r>
              <a:rPr kumimoji="1" lang="en-US" altLang="ko-Kore-KR" sz="2400" dirty="0"/>
              <a:t>Filtering not properly fitted countries using MSSE</a:t>
            </a:r>
            <a:endParaRPr lang="ko-KR" altLang="en-US" sz="1800" b="0" dirty="0">
              <a:latin typeface="+mj-lt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559650" y="3961975"/>
            <a:ext cx="4760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 b="1" dirty="0" err="1">
                <a:latin typeface="Malgun Gothic"/>
                <a:ea typeface="Malgun Gothic"/>
                <a:cs typeface="Malgun Gothic"/>
                <a:sym typeface="Malgun Gothic"/>
              </a:rPr>
              <a:t>박사과정</a:t>
            </a:r>
            <a:r>
              <a:rPr lang="en-US" sz="14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latin typeface="Malgun Gothic"/>
                <a:ea typeface="Malgun Gothic"/>
                <a:cs typeface="Malgun Gothic"/>
                <a:sym typeface="Malgun Gothic"/>
              </a:rPr>
              <a:t>구태완</a:t>
            </a:r>
            <a:r>
              <a:rPr lang="en-US" sz="14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1" dirty="0" err="1">
                <a:latin typeface="Malgun Gothic"/>
                <a:ea typeface="Malgun Gothic"/>
                <a:cs typeface="Malgun Gothic"/>
                <a:sym typeface="Malgun Gothic"/>
              </a:rPr>
              <a:t>석사과정</a:t>
            </a:r>
            <a:r>
              <a:rPr lang="en-US" sz="14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latin typeface="Malgun Gothic"/>
                <a:ea typeface="Malgun Gothic"/>
                <a:cs typeface="Malgun Gothic"/>
                <a:sym typeface="Malgun Gothic"/>
              </a:rPr>
              <a:t>한결희</a:t>
            </a:r>
            <a:r>
              <a:rPr lang="en-US" sz="14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400" dirty="0" err="1">
                <a:latin typeface="Malgun Gothic"/>
                <a:ea typeface="Malgun Gothic"/>
                <a:cs typeface="Malgun Gothic"/>
                <a:sym typeface="Malgun Gothic"/>
              </a:rPr>
              <a:t>이도은</a:t>
            </a:r>
            <a:endParaRPr sz="1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 b="1" dirty="0" err="1">
                <a:latin typeface="Malgun Gothic"/>
                <a:ea typeface="Malgun Gothic"/>
                <a:cs typeface="Malgun Gothic"/>
                <a:sym typeface="Malgun Gothic"/>
              </a:rPr>
              <a:t>학부과정</a:t>
            </a:r>
            <a:r>
              <a:rPr lang="en-US" sz="14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latin typeface="Malgun Gothic"/>
                <a:ea typeface="Malgun Gothic"/>
                <a:cs typeface="Malgun Gothic"/>
                <a:sym typeface="Malgun Gothic"/>
              </a:rPr>
              <a:t>고영현</a:t>
            </a:r>
            <a:r>
              <a:rPr lang="en-US" sz="1400" dirty="0">
                <a:latin typeface="Malgun Gothic"/>
                <a:ea typeface="Malgun Gothic"/>
                <a:cs typeface="Malgun Gothic"/>
                <a:sym typeface="Malgun Gothic"/>
              </a:rPr>
              <a:t>, 김학용, </a:t>
            </a:r>
            <a:r>
              <a:rPr lang="en-US" sz="1400" dirty="0" err="1">
                <a:latin typeface="Malgun Gothic"/>
                <a:ea typeface="Malgun Gothic"/>
                <a:cs typeface="Malgun Gothic"/>
                <a:sym typeface="Malgun Gothic"/>
              </a:rPr>
              <a:t>김태현</a:t>
            </a:r>
            <a:r>
              <a:rPr lang="en-US" sz="14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400" dirty="0" err="1">
                <a:latin typeface="Malgun Gothic"/>
                <a:ea typeface="Malgun Gothic"/>
                <a:cs typeface="Malgun Gothic"/>
                <a:sym typeface="Malgun Gothic"/>
              </a:rPr>
              <a:t>정혜원</a:t>
            </a:r>
            <a:r>
              <a:rPr lang="en-US" sz="14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00" y="2982901"/>
            <a:ext cx="739675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493875" y="2893650"/>
            <a:ext cx="300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서울대학교</a:t>
            </a:r>
            <a:r>
              <a:rPr lang="en-US" sz="16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박태성</a:t>
            </a:r>
            <a:r>
              <a:rPr lang="en-US" sz="16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ko-KR" altLang="en-US" sz="16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님</a:t>
            </a:r>
            <a:r>
              <a:rPr lang="en-US" sz="20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생물정보통계</a:t>
            </a:r>
            <a:r>
              <a:rPr lang="en-US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연구실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4B0C9-107F-4DA4-AFDD-AD7BA44AD095}"/>
              </a:ext>
            </a:extLst>
          </p:cNvPr>
          <p:cNvSpPr txBox="1"/>
          <p:nvPr/>
        </p:nvSpPr>
        <p:spPr>
          <a:xfrm>
            <a:off x="689922" y="2315778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01</a:t>
            </a:r>
            <a:r>
              <a:rPr lang="ko-KR" altLang="en-US" sz="1400" b="0" dirty="0">
                <a:latin typeface="+mn-ea"/>
                <a:ea typeface="+mn-ea"/>
              </a:rPr>
              <a:t>월 </a:t>
            </a:r>
            <a:r>
              <a:rPr lang="en-US" altLang="ko-KR" sz="1400" b="0" dirty="0">
                <a:latin typeface="+mn-ea"/>
                <a:ea typeface="+mn-ea"/>
              </a:rPr>
              <a:t>0</a:t>
            </a:r>
            <a:r>
              <a:rPr lang="en-US" altLang="ko-KR" dirty="0">
                <a:latin typeface="+mn-ea"/>
                <a:ea typeface="+mn-ea"/>
              </a:rPr>
              <a:t>4</a:t>
            </a:r>
            <a:r>
              <a:rPr lang="ko-KR" altLang="en-US" sz="1400" b="0" dirty="0">
                <a:latin typeface="+mn-ea"/>
                <a:ea typeface="+mn-ea"/>
              </a:rPr>
              <a:t>일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114A03-3335-674C-8845-E0B8E726F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56" y="486861"/>
            <a:ext cx="4040489" cy="40404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826BE8-0CBD-7F40-BBB4-656B314F4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86860"/>
            <a:ext cx="4040489" cy="40404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AB6EC6-A2E6-714B-AC5A-290D3C199B11}"/>
              </a:ext>
            </a:extLst>
          </p:cNvPr>
          <p:cNvSpPr/>
          <p:nvPr/>
        </p:nvSpPr>
        <p:spPr>
          <a:xfrm>
            <a:off x="5530094" y="4656640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0.188891727825744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AA1F1-C5D7-2744-9A6D-40996F11F139}"/>
              </a:ext>
            </a:extLst>
          </p:cNvPr>
          <p:cNvSpPr/>
          <p:nvPr/>
        </p:nvSpPr>
        <p:spPr>
          <a:xfrm>
            <a:off x="1311386" y="4656640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0.332924377554716</a:t>
            </a:r>
          </a:p>
        </p:txBody>
      </p:sp>
    </p:spTree>
    <p:extLst>
      <p:ext uri="{BB962C8B-B14F-4D97-AF65-F5344CB8AC3E}">
        <p14:creationId xmlns:p14="http://schemas.microsoft.com/office/powerpoint/2010/main" val="51604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A550AC-6CAF-714E-ABAC-E5D3BC4B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488530"/>
            <a:ext cx="4038127" cy="40381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DD74D6-4D3D-0142-B206-B8DD106D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88529"/>
            <a:ext cx="4038127" cy="4038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F5E036-569E-1F49-A50D-7F6783069583}"/>
              </a:ext>
            </a:extLst>
          </p:cNvPr>
          <p:cNvSpPr txBox="1"/>
          <p:nvPr/>
        </p:nvSpPr>
        <p:spPr>
          <a:xfrm>
            <a:off x="5476009" y="4654971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MSSE = 0.297786683326851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A518B6-DDBD-8E48-BD3D-072CB1AB1ADF}"/>
              </a:ext>
            </a:extLst>
          </p:cNvPr>
          <p:cNvSpPr/>
          <p:nvPr/>
        </p:nvSpPr>
        <p:spPr>
          <a:xfrm>
            <a:off x="1280213" y="4621666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0.262227536686218</a:t>
            </a:r>
          </a:p>
        </p:txBody>
      </p:sp>
    </p:spTree>
    <p:extLst>
      <p:ext uri="{BB962C8B-B14F-4D97-AF65-F5344CB8AC3E}">
        <p14:creationId xmlns:p14="http://schemas.microsoft.com/office/powerpoint/2010/main" val="141095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302D96-C2BE-E84B-B226-07A532733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527050"/>
            <a:ext cx="3892550" cy="3892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2C6297-38DD-0646-8828-00E538AF9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27050"/>
            <a:ext cx="3892550" cy="38925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85F03A-CAD2-C842-9453-55FC2A5BFA40}"/>
              </a:ext>
            </a:extLst>
          </p:cNvPr>
          <p:cNvSpPr/>
          <p:nvPr/>
        </p:nvSpPr>
        <p:spPr>
          <a:xfrm>
            <a:off x="1170531" y="4616450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0.409838367855645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8434DB-C8DC-274F-95E4-1EBA010095E3}"/>
              </a:ext>
            </a:extLst>
          </p:cNvPr>
          <p:cNvSpPr/>
          <p:nvPr/>
        </p:nvSpPr>
        <p:spPr>
          <a:xfrm>
            <a:off x="5441947" y="4616450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0.220907456275208</a:t>
            </a:r>
          </a:p>
        </p:txBody>
      </p:sp>
    </p:spTree>
    <p:extLst>
      <p:ext uri="{BB962C8B-B14F-4D97-AF65-F5344CB8AC3E}">
        <p14:creationId xmlns:p14="http://schemas.microsoft.com/office/powerpoint/2010/main" val="105063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83C6D2-48B3-2946-9E9C-0FFAA6667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8" y="511202"/>
            <a:ext cx="3939886" cy="39398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975E64-6CFA-9943-AF23-86CE85085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511201"/>
            <a:ext cx="3939885" cy="39398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0AA90BD-FF56-A244-B6C4-3FF431165394}"/>
              </a:ext>
            </a:extLst>
          </p:cNvPr>
          <p:cNvSpPr/>
          <p:nvPr/>
        </p:nvSpPr>
        <p:spPr>
          <a:xfrm>
            <a:off x="5457358" y="4632299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0.651178020925684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914397-5D70-E34B-9902-530AE50788A2}"/>
              </a:ext>
            </a:extLst>
          </p:cNvPr>
          <p:cNvSpPr/>
          <p:nvPr/>
        </p:nvSpPr>
        <p:spPr>
          <a:xfrm>
            <a:off x="1272131" y="4632299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0.707876818681935</a:t>
            </a:r>
          </a:p>
        </p:txBody>
      </p:sp>
    </p:spTree>
    <p:extLst>
      <p:ext uri="{BB962C8B-B14F-4D97-AF65-F5344CB8AC3E}">
        <p14:creationId xmlns:p14="http://schemas.microsoft.com/office/powerpoint/2010/main" val="425677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2FF955-0D8C-D541-8DD0-7CC96E8CD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86" y="526314"/>
            <a:ext cx="4015457" cy="40154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84C48D-0034-D342-B462-C077CC81A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26315"/>
            <a:ext cx="4015456" cy="40154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3A905D-F816-314C-B602-90C356661C9C}"/>
              </a:ext>
            </a:extLst>
          </p:cNvPr>
          <p:cNvSpPr/>
          <p:nvPr/>
        </p:nvSpPr>
        <p:spPr>
          <a:xfrm>
            <a:off x="5446967" y="4617185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0.688163764513623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B7BBC0-F822-9F4D-841C-45C4F01C900D}"/>
              </a:ext>
            </a:extLst>
          </p:cNvPr>
          <p:cNvSpPr/>
          <p:nvPr/>
        </p:nvSpPr>
        <p:spPr>
          <a:xfrm>
            <a:off x="1159159" y="4617185"/>
            <a:ext cx="2438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0.63867981951264</a:t>
            </a:r>
          </a:p>
        </p:txBody>
      </p:sp>
    </p:spTree>
    <p:extLst>
      <p:ext uri="{BB962C8B-B14F-4D97-AF65-F5344CB8AC3E}">
        <p14:creationId xmlns:p14="http://schemas.microsoft.com/office/powerpoint/2010/main" val="208713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867C51-6693-C242-AC07-62C4259B8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71" y="506057"/>
            <a:ext cx="4055603" cy="40556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9A6556-91D7-0A43-BF4A-9ACAA4DFE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608" y="485274"/>
            <a:ext cx="4055603" cy="40556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6BAFF1-DEE4-EA4C-A987-C2FC51DF811B}"/>
              </a:ext>
            </a:extLst>
          </p:cNvPr>
          <p:cNvSpPr/>
          <p:nvPr/>
        </p:nvSpPr>
        <p:spPr>
          <a:xfrm>
            <a:off x="5496660" y="4624744"/>
            <a:ext cx="2438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1.27271534445623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35152D-5B99-774E-945F-C3A89D8CF7C8}"/>
              </a:ext>
            </a:extLst>
          </p:cNvPr>
          <p:cNvSpPr/>
          <p:nvPr/>
        </p:nvSpPr>
        <p:spPr>
          <a:xfrm>
            <a:off x="1208853" y="4624743"/>
            <a:ext cx="2438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1.02293143702645</a:t>
            </a:r>
          </a:p>
        </p:txBody>
      </p:sp>
    </p:spTree>
    <p:extLst>
      <p:ext uri="{BB962C8B-B14F-4D97-AF65-F5344CB8AC3E}">
        <p14:creationId xmlns:p14="http://schemas.microsoft.com/office/powerpoint/2010/main" val="331562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33E752-99A3-6649-9388-F2B46575D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43" y="571658"/>
            <a:ext cx="3879430" cy="38794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799D0A-CA9C-EF4B-B220-DE93987D1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571657"/>
            <a:ext cx="3879429" cy="38794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976CC0-8F57-BA45-8D28-72A244728BB5}"/>
              </a:ext>
            </a:extLst>
          </p:cNvPr>
          <p:cNvSpPr/>
          <p:nvPr/>
        </p:nvSpPr>
        <p:spPr>
          <a:xfrm>
            <a:off x="1221982" y="4571842"/>
            <a:ext cx="2438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0.41355852911879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80C60-212B-CE41-9A01-83586ADF7187}"/>
              </a:ext>
            </a:extLst>
          </p:cNvPr>
          <p:cNvSpPr txBox="1"/>
          <p:nvPr/>
        </p:nvSpPr>
        <p:spPr>
          <a:xfrm>
            <a:off x="6205415" y="457184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Not fitted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6700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CA9AF9E-4A85-0F45-9952-8D620653792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ore-KR" sz="1800" i="1">
                        <a:latin typeface="+mn-lt"/>
                      </a:rPr>
                      <m:t>𝑀𝑀𝑆𝐸</m:t>
                    </m:r>
                    <m:r>
                      <a:rPr lang="en-US" altLang="ko-Kore-KR" sz="1800" i="1">
                        <a:latin typeface="+mn-lt"/>
                      </a:rPr>
                      <m:t>= </m:t>
                    </m:r>
                    <m:f>
                      <m:fPr>
                        <m:ctrlPr>
                          <a:rPr lang="ko-Kore-KR" altLang="ko-Kore-KR" sz="1800" i="1">
                            <a:latin typeface="+mn-lt"/>
                          </a:rPr>
                        </m:ctrlPr>
                      </m:fPr>
                      <m:num>
                        <m:r>
                          <a:rPr lang="en-US" altLang="ko-Kore-KR" sz="1800" i="1">
                            <a:latin typeface="+mn-lt"/>
                          </a:rPr>
                          <m:t>1</m:t>
                        </m:r>
                      </m:num>
                      <m:den>
                        <m:r>
                          <a:rPr lang="en-US" altLang="ko-Kore-KR" sz="1800" i="1">
                            <a:latin typeface="+mn-lt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ko-Kore-KR" altLang="ko-Kore-KR" sz="1800" i="1">
                            <a:latin typeface="+mn-lt"/>
                          </a:rPr>
                        </m:ctrlPr>
                      </m:naryPr>
                      <m:sub>
                        <m:r>
                          <a:rPr lang="en-US" altLang="ko-Kore-KR" sz="1800" i="1">
                            <a:latin typeface="+mn-lt"/>
                          </a:rPr>
                          <m:t>𝑡</m:t>
                        </m:r>
                        <m:r>
                          <a:rPr lang="en-US" altLang="ko-Kore-KR" sz="1800" i="1">
                            <a:latin typeface="+mn-lt"/>
                          </a:rPr>
                          <m:t>=1</m:t>
                        </m:r>
                      </m:sub>
                      <m:sup>
                        <m:r>
                          <a:rPr lang="en-US" altLang="ko-Kore-KR" sz="1800" i="1">
                            <a:latin typeface="+mn-lt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ko-Kore-KR" altLang="ko-Kore-KR" sz="1800" i="1">
                                <a:latin typeface="+mn-lt"/>
                              </a:rPr>
                            </m:ctrlPr>
                          </m:sSupPr>
                          <m:e>
                            <m:r>
                              <a:rPr lang="en-US" altLang="ko-Kore-KR" sz="1800" i="1">
                                <a:latin typeface="+mn-lt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ko-Kore-KR" altLang="ko-Kore-KR" sz="1800" i="1">
                                    <a:latin typeface="+mn-lt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ore-KR" altLang="ko-Kore-KR" sz="1800" i="1"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i="1">
                                        <a:latin typeface="+mn-lt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1800" i="1">
                                        <a:latin typeface="+mn-lt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ore-KR" sz="1800" i="1">
                                    <a:latin typeface="+mn-lt"/>
                                  </a:rPr>
                                  <m:t>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ko-Kore-KR" altLang="ko-Kore-KR" sz="1800" i="1">
                                        <a:latin typeface="+mn-lt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ko-Kore-KR" altLang="ko-Kore-KR" sz="1800" i="1">
                                            <a:latin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ore-KR" sz="1800" i="1">
                                            <a:latin typeface="+mn-lt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ore-KR" sz="1800" i="1">
                                            <a:latin typeface="+mn-lt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lang="ko-Kore-KR" altLang="ko-Kore-KR" sz="1800" i="1">
                                        <a:latin typeface="+mn-lt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sz="1800" i="1">
                                        <a:latin typeface="+mn-lt"/>
                                      </a:rPr>
                                      <m:t>𝑌</m:t>
                                    </m:r>
                                  </m:e>
                                </m:acc>
                              </m:den>
                            </m:f>
                            <m:r>
                              <a:rPr lang="en-US" altLang="ko-Kore-KR" sz="1800" i="1">
                                <a:latin typeface="+mn-lt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ore-KR" sz="1800" i="1">
                                <a:latin typeface="+mn-lt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ko-KR" altLang="en-US" sz="1600" dirty="0">
                    <a:latin typeface="+mn-lt"/>
                  </a:rPr>
                  <a:t>  기준 </a:t>
                </a:r>
                <a:r>
                  <a:rPr kumimoji="1" lang="en-US" altLang="ko-KR" sz="1600" dirty="0">
                    <a:latin typeface="+mn-lt"/>
                  </a:rPr>
                  <a:t>0.4</a:t>
                </a:r>
                <a:r>
                  <a:rPr kumimoji="1" lang="ko-KR" altLang="en-US" sz="1600" dirty="0">
                    <a:latin typeface="+mn-lt"/>
                  </a:rPr>
                  <a:t> 이상인 국가들 제외</a:t>
                </a:r>
                <a:endParaRPr kumimoji="1" lang="en-US" altLang="ko-KR" sz="1600" dirty="0">
                  <a:latin typeface="+mn-lt"/>
                </a:endParaRPr>
              </a:p>
              <a:p>
                <a:endParaRPr kumimoji="1" lang="en-US" altLang="ko-Kore-KR" sz="1600" dirty="0">
                  <a:latin typeface="+mn-lt"/>
                </a:endParaRPr>
              </a:p>
              <a:p>
                <a:pPr>
                  <a:buFontTx/>
                  <a:buChar char="-"/>
                </a:pPr>
                <a:r>
                  <a:rPr kumimoji="1" lang="en-US" altLang="ko-KR" sz="1600" dirty="0">
                    <a:latin typeface="+mn-lt"/>
                  </a:rPr>
                  <a:t>Logistic</a:t>
                </a:r>
                <a:r>
                  <a:rPr kumimoji="1" lang="ko-Kore-KR" altLang="en-US" sz="1600" dirty="0">
                    <a:latin typeface="+mn-lt"/>
                  </a:rPr>
                  <a:t> </a:t>
                </a:r>
                <a:r>
                  <a:rPr kumimoji="1" lang="en-US" altLang="ko-Kore-KR" sz="1600" dirty="0">
                    <a:latin typeface="+mn-lt"/>
                  </a:rPr>
                  <a:t> </a:t>
                </a:r>
                <a:r>
                  <a:rPr kumimoji="1" lang="en-US" altLang="ko-KR" sz="1600" dirty="0">
                    <a:latin typeface="+mn-lt"/>
                  </a:rPr>
                  <a:t>: </a:t>
                </a:r>
                <a:r>
                  <a:rPr kumimoji="1" lang="ko-Kore-KR" altLang="en-US" sz="1600" dirty="0">
                    <a:latin typeface="+mn-lt"/>
                  </a:rPr>
                  <a:t> </a:t>
                </a:r>
                <a:r>
                  <a:rPr kumimoji="1" lang="en-US" altLang="ko-Kore-KR" sz="1600" dirty="0">
                    <a:latin typeface="+mn-lt"/>
                  </a:rPr>
                  <a:t>Aruba / </a:t>
                </a:r>
                <a:r>
                  <a:rPr kumimoji="1" lang="en-US" altLang="ko-Kore-KR" sz="1600" b="1" dirty="0" err="1">
                    <a:latin typeface="+mn-lt"/>
                  </a:rPr>
                  <a:t>Equatorial_Guinea</a:t>
                </a:r>
                <a:r>
                  <a:rPr kumimoji="1" lang="en-US" altLang="ko-Kore-KR" sz="1600" b="1" dirty="0">
                    <a:latin typeface="+mn-lt"/>
                  </a:rPr>
                  <a:t> </a:t>
                </a:r>
                <a:r>
                  <a:rPr kumimoji="1" lang="en-US" altLang="ko-Kore-KR" sz="1600" dirty="0">
                    <a:latin typeface="+mn-lt"/>
                  </a:rPr>
                  <a:t>/ </a:t>
                </a:r>
                <a:r>
                  <a:rPr kumimoji="1" lang="en-US" altLang="ko-Kore-KR" sz="1600" b="1" dirty="0">
                    <a:latin typeface="+mn-lt"/>
                  </a:rPr>
                  <a:t>Kyrgyzstan</a:t>
                </a:r>
                <a:r>
                  <a:rPr kumimoji="1" lang="en-US" altLang="ko-Kore-KR" sz="1600" dirty="0">
                    <a:latin typeface="+mn-lt"/>
                  </a:rPr>
                  <a:t> / </a:t>
                </a:r>
                <a:r>
                  <a:rPr kumimoji="1" lang="en-US" altLang="ko-Kore-KR" sz="1600" b="1" dirty="0">
                    <a:latin typeface="+mn-lt"/>
                  </a:rPr>
                  <a:t>Rwanda</a:t>
                </a:r>
                <a:r>
                  <a:rPr kumimoji="1" lang="en-US" altLang="ko-Kore-KR" sz="1600" dirty="0">
                    <a:latin typeface="+mn-lt"/>
                  </a:rPr>
                  <a:t> / Thailand </a:t>
                </a:r>
              </a:p>
              <a:p>
                <a:pPr>
                  <a:buFontTx/>
                  <a:buChar char="-"/>
                </a:pPr>
                <a:endParaRPr kumimoji="1" lang="en-US" altLang="ko-Kore-KR" sz="1600" dirty="0">
                  <a:latin typeface="+mn-lt"/>
                </a:endParaRPr>
              </a:p>
              <a:p>
                <a:pPr>
                  <a:buFontTx/>
                  <a:buChar char="-"/>
                </a:pPr>
                <a:r>
                  <a:rPr kumimoji="1" lang="en-US" altLang="ko-Kore-KR" sz="1600" dirty="0" err="1">
                    <a:latin typeface="+mn-lt"/>
                  </a:rPr>
                  <a:t>Gompertz</a:t>
                </a:r>
                <a:r>
                  <a:rPr kumimoji="1" lang="en-US" altLang="ko-Kore-KR" sz="1600" dirty="0">
                    <a:latin typeface="+mn-lt"/>
                  </a:rPr>
                  <a:t>  : China / </a:t>
                </a:r>
                <a:r>
                  <a:rPr kumimoji="1" lang="en-US" altLang="ko-Kore-KR" sz="1600" b="1" dirty="0" err="1">
                    <a:latin typeface="+mn-lt"/>
                  </a:rPr>
                  <a:t>Equatorial</a:t>
                </a:r>
                <a:r>
                  <a:rPr kumimoji="1" lang="en-US" altLang="ko-Kore-KR" sz="1600" dirty="0" err="1">
                    <a:latin typeface="+mn-lt"/>
                  </a:rPr>
                  <a:t>_</a:t>
                </a:r>
                <a:r>
                  <a:rPr kumimoji="1" lang="en-US" altLang="ko-Kore-KR" sz="1600" b="1" dirty="0" err="1">
                    <a:latin typeface="+mn-lt"/>
                  </a:rPr>
                  <a:t>Guinea</a:t>
                </a:r>
                <a:r>
                  <a:rPr kumimoji="1" lang="en-US" altLang="ko-Kore-KR" sz="1600" dirty="0">
                    <a:latin typeface="+mn-lt"/>
                  </a:rPr>
                  <a:t> / </a:t>
                </a:r>
                <a:r>
                  <a:rPr kumimoji="1" lang="en-US" altLang="ko-Kore-KR" sz="1600" b="1" dirty="0">
                    <a:latin typeface="+mn-lt"/>
                  </a:rPr>
                  <a:t>Kyrgyzstan</a:t>
                </a:r>
                <a:r>
                  <a:rPr kumimoji="1" lang="en-US" altLang="ko-Kore-KR" sz="1600" dirty="0">
                    <a:latin typeface="+mn-lt"/>
                  </a:rPr>
                  <a:t> / </a:t>
                </a:r>
                <a:r>
                  <a:rPr kumimoji="1" lang="en-US" altLang="ko-Kore-KR" sz="1600" b="1" dirty="0">
                    <a:latin typeface="+mn-lt"/>
                  </a:rPr>
                  <a:t>Rwanda</a:t>
                </a:r>
                <a:r>
                  <a:rPr kumimoji="1" lang="en-US" altLang="ko-Kore-KR" sz="1600" dirty="0">
                    <a:latin typeface="+mn-lt"/>
                  </a:rPr>
                  <a:t> / Zambia</a:t>
                </a:r>
                <a:endParaRPr kumimoji="1" lang="ko-Kore-KR" altLang="en-US" sz="1600" dirty="0">
                  <a:latin typeface="+mn-lt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CA9AF9E-4A85-0F45-9952-8D6206537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06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25959AA-87EE-544D-8FC9-032FCC19E49C}"/>
              </a:ext>
            </a:extLst>
          </p:cNvPr>
          <p:cNvSpPr txBox="1"/>
          <p:nvPr/>
        </p:nvSpPr>
        <p:spPr>
          <a:xfrm>
            <a:off x="812799" y="13364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결론</a:t>
            </a:r>
            <a:endParaRPr kumimoji="1" lang="ko-Kore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099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0827E-CB8B-3044-9B99-E835B3E0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1318650"/>
            <a:ext cx="7919633" cy="535200"/>
          </a:xfrm>
        </p:spPr>
        <p:txBody>
          <a:bodyPr/>
          <a:lstStyle/>
          <a:p>
            <a:r>
              <a:rPr kumimoji="1" lang="en-US" altLang="ko-Kore-KR" dirty="0"/>
              <a:t>MSE  vs  MAPE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1207321-DC44-2048-B236-2C709D258D7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55180" y="2009104"/>
                <a:ext cx="8539438" cy="2330871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kumimoji="1" lang="en-US" altLang="ko-Kore-KR" sz="1600" b="1" dirty="0"/>
                  <a:t>Mean Squared Error (MSE)  vs  Mean Absolute Percentage Error (MAPE)</a:t>
                </a:r>
              </a:p>
              <a:p>
                <a:pPr marL="146050" indent="0">
                  <a:buNone/>
                </a:pPr>
                <a:endParaRPr kumimoji="1" lang="en-US" altLang="ko-Kore-KR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ore-KR" sz="2000" i="1" smtClean="0"/>
                      <m:t>𝑀𝑆𝐸</m:t>
                    </m:r>
                    <m:r>
                      <a:rPr lang="en-US" altLang="ko-Kore-KR" sz="2000" i="1" smtClean="0"/>
                      <m:t>= </m:t>
                    </m:r>
                    <m:f>
                      <m:fPr>
                        <m:ctrlPr>
                          <a:rPr lang="ko-Kore-KR" altLang="ko-Kore-KR" sz="2000" i="1"/>
                        </m:ctrlPr>
                      </m:fPr>
                      <m:num>
                        <m:r>
                          <a:rPr lang="en-US" altLang="ko-Kore-KR" sz="2000" i="1"/>
                          <m:t>1</m:t>
                        </m:r>
                      </m:num>
                      <m:den>
                        <m:r>
                          <a:rPr lang="en-US" altLang="ko-Kore-KR" sz="2000" i="1"/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ko-Kore-KR" altLang="ko-Kore-KR" sz="2000" i="1"/>
                        </m:ctrlPr>
                      </m:naryPr>
                      <m:sub>
                        <m:r>
                          <a:rPr lang="en-US" altLang="ko-Kore-KR" sz="2000" i="1"/>
                          <m:t>𝑡</m:t>
                        </m:r>
                        <m:r>
                          <a:rPr lang="en-US" altLang="ko-Kore-KR" sz="2000" i="1"/>
                          <m:t>=1</m:t>
                        </m:r>
                      </m:sub>
                      <m:sup>
                        <m:r>
                          <a:rPr lang="en-US" altLang="ko-Kore-KR" sz="2000" i="1"/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ko-Kore-KR" altLang="ko-Kore-KR" sz="2000" i="1"/>
                            </m:ctrlPr>
                          </m:sSupPr>
                          <m:e>
                            <m:r>
                              <a:rPr lang="en-US" altLang="ko-Kore-KR" sz="2000" i="1"/>
                              <m:t>(</m:t>
                            </m:r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̂"/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ore-KR" sz="2000" i="1"/>
                              <m:t>)</m:t>
                            </m:r>
                          </m:e>
                          <m:sup>
                            <m:r>
                              <a:rPr lang="en-US" altLang="ko-Kore-KR" sz="2000" i="1"/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ore-KR" altLang="ko-Kore-KR" sz="2000" dirty="0">
                    <a:effectLst/>
                  </a:rPr>
                  <a:t> </a:t>
                </a:r>
                <a:r>
                  <a:rPr lang="en-US" altLang="ko-Kore-KR" sz="2000" dirty="0">
                    <a:effectLst/>
                  </a:rPr>
                  <a:t>  -&gt;  </a:t>
                </a:r>
                <a:r>
                  <a:rPr lang="en-US" altLang="ko-Kore-KR" sz="2000" dirty="0">
                    <a:solidFill>
                      <a:srgbClr val="FF0000"/>
                    </a:solidFill>
                    <a:effectLst/>
                  </a:rPr>
                  <a:t>Scale</a:t>
                </a:r>
                <a:r>
                  <a:rPr lang="ko-KR" altLang="en-US" sz="2000" dirty="0">
                    <a:solidFill>
                      <a:srgbClr val="FF0000"/>
                    </a:solidFill>
                    <a:effectLst/>
                  </a:rPr>
                  <a:t>을 반영하지 못함</a:t>
                </a:r>
                <a:r>
                  <a:rPr lang="en-US" altLang="ko-KR" sz="2000" dirty="0">
                    <a:solidFill>
                      <a:srgbClr val="FF0000"/>
                    </a:solidFill>
                    <a:effectLst/>
                  </a:rPr>
                  <a:t>.</a:t>
                </a:r>
                <a:r>
                  <a:rPr lang="en-US" altLang="ko-Kore-KR" sz="2000" dirty="0">
                    <a:solidFill>
                      <a:srgbClr val="FF0000"/>
                    </a:solidFill>
                    <a:effectLst/>
                  </a:rPr>
                  <a:t>  </a:t>
                </a:r>
              </a:p>
              <a:p>
                <a:pPr>
                  <a:buFontTx/>
                  <a:buChar char="-"/>
                </a:pPr>
                <a:endParaRPr lang="en-US" altLang="ko-Kore-KR" sz="2000" dirty="0">
                  <a:effectLst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ore-KR" sz="20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ore-KR" sz="20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̂"/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ore-K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i="1" dirty="0"/>
                  <a:t>   </a:t>
                </a:r>
                <a:r>
                  <a:rPr lang="en-US" altLang="ko-KR" sz="2000" i="1" dirty="0"/>
                  <a:t>-&gt;</a:t>
                </a:r>
                <a:r>
                  <a:rPr lang="ko-KR" altLang="en-US" sz="200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일일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확진자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수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가 작으면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과대추정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.</a:t>
                </a:r>
                <a:endParaRPr lang="en-US" altLang="ko-Kore-KR" sz="2000" dirty="0">
                  <a:solidFill>
                    <a:srgbClr val="FF0000"/>
                  </a:solidFill>
                </a:endParaRPr>
              </a:p>
              <a:p>
                <a:pPr marL="146050" indent="0">
                  <a:buNone/>
                </a:pPr>
                <a:endParaRPr lang="en-US" altLang="ko-Kore-KR" sz="1800" i="1" dirty="0"/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en-US" altLang="ko-Kore-KR" sz="1800" i="1"/>
                      <m:t>𝑤h𝑒𝑟𝑒</m:t>
                    </m:r>
                    <m:r>
                      <a:rPr lang="en-US" altLang="ko-Kore-KR" sz="1800" i="1"/>
                      <m:t>  </m:t>
                    </m:r>
                    <m:sSub>
                      <m:sSubPr>
                        <m:ctrlPr>
                          <a:rPr lang="ko-Kore-KR" altLang="ko-Kore-KR" sz="1800" b="1" i="1"/>
                        </m:ctrlPr>
                      </m:sSubPr>
                      <m:e>
                        <m:r>
                          <a:rPr lang="en-US" altLang="ko-Kore-KR" sz="1800" b="1" i="1"/>
                          <m:t>𝒀</m:t>
                        </m:r>
                      </m:e>
                      <m:sub>
                        <m:r>
                          <a:rPr lang="en-US" altLang="ko-Kore-KR" sz="1800" b="1" i="1"/>
                          <m:t>𝒕</m:t>
                        </m:r>
                      </m:sub>
                    </m:sSub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𝑖𝑠</m:t>
                    </m:r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𝑡h𝑒</m:t>
                    </m:r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𝑛𝑢𝑚𝑏𝑒𝑟</m:t>
                    </m:r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𝑜𝑓</m:t>
                    </m:r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𝑑𝑎𝑖𝑙𝑦</m:t>
                    </m:r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𝑐𝑎𝑠𝑒𝑠</m:t>
                    </m:r>
                  </m:oMath>
                </a14:m>
                <a:r>
                  <a:rPr lang="ko-Kore-KR" altLang="ko-Kore-KR" sz="1800" dirty="0">
                    <a:effectLst/>
                  </a:rPr>
                  <a:t> </a:t>
                </a:r>
                <a:r>
                  <a:rPr lang="en-US" altLang="ko-Kore-KR" sz="1800" dirty="0">
                    <a:effectLst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ore-KR" altLang="ko-Kore-KR" sz="1800" i="1"/>
                        </m:ctrlPr>
                      </m:accPr>
                      <m:e>
                        <m:sSub>
                          <m:sSubPr>
                            <m:ctrlPr>
                              <a:rPr lang="ko-Kore-KR" altLang="ko-Kore-KR" sz="1800" b="1" i="1"/>
                            </m:ctrlPr>
                          </m:sSubPr>
                          <m:e>
                            <m:r>
                              <a:rPr lang="en-US" altLang="ko-Kore-KR" sz="1800" b="1" i="1"/>
                              <m:t>𝒀</m:t>
                            </m:r>
                          </m:e>
                          <m:sub>
                            <m:r>
                              <a:rPr lang="en-US" altLang="ko-Kore-KR" sz="1800" b="1" i="1"/>
                              <m:t>𝒕</m:t>
                            </m:r>
                          </m:sub>
                        </m:sSub>
                      </m:e>
                    </m:acc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𝑖𝑠</m:t>
                    </m:r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𝑡h𝑒</m:t>
                    </m:r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𝑝𝑟𝑒𝑑𝑖𝑐𝑡𝑒𝑑</m:t>
                    </m:r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𝑣𝑎𝑙𝑢𝑒</m:t>
                    </m:r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𝑓𝑜𝑟</m:t>
                    </m:r>
                    <m:r>
                      <a:rPr lang="en-US" altLang="ko-Kore-KR" sz="1800" i="1"/>
                      <m:t> </m:t>
                    </m:r>
                    <m:sSub>
                      <m:sSubPr>
                        <m:ctrlPr>
                          <a:rPr lang="ko-Kore-KR" altLang="ko-Kore-KR" sz="1800" i="1"/>
                        </m:ctrlPr>
                      </m:sSubPr>
                      <m:e>
                        <m:r>
                          <a:rPr lang="en-US" altLang="ko-Kore-KR" sz="1800" i="1"/>
                          <m:t>𝑌</m:t>
                        </m:r>
                      </m:e>
                      <m:sub>
                        <m:r>
                          <a:rPr lang="en-US" altLang="ko-Kore-KR" sz="1800" i="1"/>
                          <m:t>𝑡</m:t>
                        </m:r>
                      </m:sub>
                    </m:sSub>
                    <m:r>
                      <a:rPr lang="en-US" altLang="ko-Kore-KR" sz="1800" i="1"/>
                      <m:t> </m:t>
                    </m:r>
                    <m:r>
                      <a:rPr lang="en-US" altLang="ko-Kore-KR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ore-KR" sz="1800" b="0" i="1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sz="1800" i="1"/>
                        <m:t> </m:t>
                      </m:r>
                    </m:oMath>
                  </m:oMathPara>
                </a14:m>
                <a:endParaRPr lang="ko-Kore-KR" altLang="ko-Kore-KR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1207321-DC44-2048-B236-2C709D258D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5180" y="2009104"/>
                <a:ext cx="8539438" cy="2330871"/>
              </a:xfrm>
              <a:blipFill>
                <a:blip r:embed="rId2"/>
                <a:stretch>
                  <a:fillRect b="-3206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17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0827E-CB8B-3044-9B99-E835B3E0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1318650"/>
            <a:ext cx="7919633" cy="535200"/>
          </a:xfrm>
        </p:spPr>
        <p:txBody>
          <a:bodyPr/>
          <a:lstStyle/>
          <a:p>
            <a:r>
              <a:rPr kumimoji="1" lang="en-US" altLang="ko-Kore-KR" dirty="0"/>
              <a:t>MSSE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1207321-DC44-2048-B236-2C709D258D7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55180" y="2078875"/>
                <a:ext cx="8062970" cy="2261100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kumimoji="1" lang="en-US" altLang="ko-Kore-KR" sz="1600" b="1" dirty="0"/>
                  <a:t>Mean Squared Scaled Error (MSSE)</a:t>
                </a:r>
              </a:p>
              <a:p>
                <a:pPr marL="146050" indent="0">
                  <a:buNone/>
                </a:pPr>
                <a:endParaRPr kumimoji="1" lang="en-US" altLang="ko-Kore-KR" dirty="0"/>
              </a:p>
              <a:p>
                <a:pPr marL="146050" indent="0">
                  <a:buNone/>
                </a:pPr>
                <a:r>
                  <a:rPr kumimoji="1" lang="en-US" altLang="ko-Kore-KR" dirty="0"/>
                  <a:t>- </a:t>
                </a:r>
                <a14:m>
                  <m:oMath xmlns:m="http://schemas.openxmlformats.org/officeDocument/2006/math">
                    <m:r>
                      <a:rPr lang="en-US" altLang="ko-Kore-KR" sz="2000" i="1"/>
                      <m:t>𝑀</m:t>
                    </m:r>
                    <m:r>
                      <a:rPr lang="en-US" altLang="ko-Kore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ore-KR" sz="2000" i="1"/>
                      <m:t>𝑆𝐸</m:t>
                    </m:r>
                    <m:r>
                      <a:rPr lang="en-US" altLang="ko-Kore-KR" sz="2000" i="1"/>
                      <m:t>= </m:t>
                    </m:r>
                    <m:f>
                      <m:fPr>
                        <m:ctrlPr>
                          <a:rPr lang="ko-Kore-KR" altLang="ko-Kore-KR" sz="2000" i="1"/>
                        </m:ctrlPr>
                      </m:fPr>
                      <m:num>
                        <m:r>
                          <a:rPr lang="en-US" altLang="ko-Kore-KR" sz="2000" i="1"/>
                          <m:t>1</m:t>
                        </m:r>
                      </m:num>
                      <m:den>
                        <m:r>
                          <a:rPr lang="en-US" altLang="ko-Kore-KR" sz="2000" i="1"/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ko-Kore-KR" altLang="ko-Kore-KR" sz="2000" i="1"/>
                        </m:ctrlPr>
                      </m:naryPr>
                      <m:sub>
                        <m:r>
                          <a:rPr lang="en-US" altLang="ko-Kore-KR" sz="2000" i="1"/>
                          <m:t>𝑡</m:t>
                        </m:r>
                        <m:r>
                          <a:rPr lang="en-US" altLang="ko-Kore-KR" sz="2000" i="1"/>
                          <m:t>=1</m:t>
                        </m:r>
                      </m:sub>
                      <m:sup>
                        <m:r>
                          <a:rPr lang="en-US" altLang="ko-Kore-KR" sz="2000" i="1"/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ko-Kore-KR" altLang="ko-Kore-KR" sz="2000" i="1"/>
                            </m:ctrlPr>
                          </m:sSupPr>
                          <m:e>
                            <m:r>
                              <a:rPr lang="en-US" altLang="ko-Kore-KR" sz="2000" i="1"/>
                              <m:t>(</m:t>
                            </m:r>
                            <m:f>
                              <m:fPr>
                                <m:ctrlPr>
                                  <a:rPr lang="ko-Kore-KR" altLang="ko-Kore-KR" sz="2000" i="1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ore-KR" altLang="ko-Kore-KR" sz="2000" i="1"/>
                                    </m:ctrlPr>
                                  </m:sSubPr>
                                  <m:e>
                                    <m:r>
                                      <a:rPr lang="en-US" altLang="ko-Kore-KR" sz="2000" i="1"/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2000" i="1"/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ore-KR" sz="2000" i="1"/>
                                  <m:t>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ko-Kore-KR" altLang="ko-Kore-KR" sz="2000" i="1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ko-Kore-KR" altLang="ko-Kore-KR" sz="2000" i="1"/>
                                        </m:ctrlPr>
                                      </m:sSubPr>
                                      <m:e>
                                        <m:r>
                                          <a:rPr lang="en-US" altLang="ko-Kore-KR" sz="2000" i="1"/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ore-KR" sz="2000" i="1"/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lang="ko-Kore-KR" altLang="ko-Kore-KR" sz="2000" i="1"/>
                                    </m:ctrlPr>
                                  </m:accPr>
                                  <m:e>
                                    <m:r>
                                      <a:rPr lang="en-US" altLang="ko-Kore-KR" sz="2000" i="1"/>
                                      <m:t>𝑌</m:t>
                                    </m:r>
                                  </m:e>
                                </m:acc>
                              </m:den>
                            </m:f>
                            <m:r>
                              <a:rPr lang="en-US" altLang="ko-Kore-KR" sz="2000" i="1"/>
                              <m:t>)</m:t>
                            </m:r>
                          </m:e>
                          <m:sup>
                            <m:r>
                              <a:rPr lang="en-US" altLang="ko-Kore-KR" sz="2000" i="1"/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ore-KR" altLang="ko-Kore-KR" sz="2000" dirty="0">
                    <a:effectLst/>
                  </a:rPr>
                  <a:t> </a:t>
                </a:r>
                <a:r>
                  <a:rPr lang="en-US" altLang="ko-Kore-KR" sz="2000" dirty="0">
                    <a:effectLst/>
                  </a:rPr>
                  <a:t> </a:t>
                </a:r>
                <a:endParaRPr lang="en-US" altLang="ko-Kore-KR" sz="1800" i="1" dirty="0"/>
              </a:p>
              <a:p>
                <a:pPr marL="146050" indent="0">
                  <a:buNone/>
                </a:pPr>
                <a:endParaRPr lang="en-US" altLang="ko-Kore-KR" sz="1800" i="1" dirty="0"/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en-US" altLang="ko-Kore-KR" sz="1800" i="1"/>
                      <m:t>𝑤h𝑒𝑟𝑒</m:t>
                    </m:r>
                    <m:r>
                      <a:rPr lang="en-US" altLang="ko-Kore-KR" sz="1800" i="1"/>
                      <m:t>  </m:t>
                    </m:r>
                    <m:sSub>
                      <m:sSubPr>
                        <m:ctrlPr>
                          <a:rPr lang="ko-Kore-KR" altLang="ko-Kore-KR" sz="1800" b="1" i="1"/>
                        </m:ctrlPr>
                      </m:sSubPr>
                      <m:e>
                        <m:r>
                          <a:rPr lang="en-US" altLang="ko-Kore-KR" sz="1800" b="1" i="1"/>
                          <m:t>𝒀</m:t>
                        </m:r>
                      </m:e>
                      <m:sub>
                        <m:r>
                          <a:rPr lang="en-US" altLang="ko-Kore-KR" sz="1800" b="1" i="1"/>
                          <m:t>𝒕</m:t>
                        </m:r>
                      </m:sub>
                    </m:sSub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𝑖𝑠</m:t>
                    </m:r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𝑡h𝑒</m:t>
                    </m:r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𝑛𝑢𝑚𝑏𝑒𝑟</m:t>
                    </m:r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𝑜𝑓</m:t>
                    </m:r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𝑑𝑎𝑖𝑙𝑦</m:t>
                    </m:r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𝑐𝑎𝑠𝑒𝑠</m:t>
                    </m:r>
                  </m:oMath>
                </a14:m>
                <a:r>
                  <a:rPr lang="ko-Kore-KR" altLang="ko-Kore-KR" sz="1800" dirty="0">
                    <a:effectLst/>
                  </a:rPr>
                  <a:t> </a:t>
                </a:r>
                <a:r>
                  <a:rPr lang="en-US" altLang="ko-Kore-KR" sz="1800" dirty="0">
                    <a:effectLst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ore-KR" altLang="ko-Kore-KR" sz="1800" i="1"/>
                        </m:ctrlPr>
                      </m:accPr>
                      <m:e>
                        <m:sSub>
                          <m:sSubPr>
                            <m:ctrlPr>
                              <a:rPr lang="ko-Kore-KR" altLang="ko-Kore-KR" sz="1800" b="1" i="1"/>
                            </m:ctrlPr>
                          </m:sSubPr>
                          <m:e>
                            <m:r>
                              <a:rPr lang="en-US" altLang="ko-Kore-KR" sz="1800" b="1" i="1"/>
                              <m:t>𝒀</m:t>
                            </m:r>
                          </m:e>
                          <m:sub>
                            <m:r>
                              <a:rPr lang="en-US" altLang="ko-Kore-KR" sz="1800" b="1" i="1"/>
                              <m:t>𝒕</m:t>
                            </m:r>
                          </m:sub>
                        </m:sSub>
                      </m:e>
                    </m:acc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𝑖𝑠</m:t>
                    </m:r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𝑡h𝑒</m:t>
                    </m:r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𝑝𝑟𝑒𝑑𝑖𝑐𝑡𝑒𝑑</m:t>
                    </m:r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𝑣𝑎𝑙𝑢𝑒</m:t>
                    </m:r>
                    <m:r>
                      <a:rPr lang="en-US" altLang="ko-Kore-KR" sz="1800" i="1"/>
                      <m:t> </m:t>
                    </m:r>
                    <m:r>
                      <a:rPr lang="en-US" altLang="ko-Kore-KR" sz="1800" i="1"/>
                      <m:t>𝑓𝑜𝑟</m:t>
                    </m:r>
                    <m:r>
                      <a:rPr lang="en-US" altLang="ko-Kore-KR" sz="1800" i="1"/>
                      <m:t> </m:t>
                    </m:r>
                    <m:sSub>
                      <m:sSubPr>
                        <m:ctrlPr>
                          <a:rPr lang="ko-Kore-KR" altLang="ko-Kore-KR" sz="1800" i="1"/>
                        </m:ctrlPr>
                      </m:sSubPr>
                      <m:e>
                        <m:r>
                          <a:rPr lang="en-US" altLang="ko-Kore-KR" sz="1800" i="1"/>
                          <m:t>𝑌</m:t>
                        </m:r>
                      </m:e>
                      <m:sub>
                        <m:r>
                          <a:rPr lang="en-US" altLang="ko-Kore-KR" sz="1800" i="1"/>
                          <m:t>𝑡</m:t>
                        </m:r>
                      </m:sub>
                    </m:sSub>
                    <m:r>
                      <a:rPr lang="en-US" altLang="ko-Kore-KR" sz="1800" i="1"/>
                      <m:t> </m:t>
                    </m:r>
                    <m:r>
                      <a:rPr lang="en-US" altLang="ko-Kore-KR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ore-KR" sz="1800" b="0" i="1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sz="1800" i="1"/>
                        <m:t> </m:t>
                      </m:r>
                    </m:oMath>
                  </m:oMathPara>
                </a14:m>
                <a:endParaRPr lang="ko-Kore-KR" altLang="ko-Kore-KR" dirty="0"/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ore-KR" altLang="ko-Kore-KR" sz="1800" i="1"/>
                          </m:ctrlPr>
                        </m:accPr>
                        <m:e>
                          <m:r>
                            <a:rPr lang="en-US" altLang="ko-Kore-KR" sz="1800" b="1" i="1"/>
                            <m:t>𝒀</m:t>
                          </m:r>
                        </m:e>
                      </m:acc>
                      <m:r>
                        <a:rPr lang="en-US" altLang="ko-Kore-KR" sz="1800" i="1"/>
                        <m:t> </m:t>
                      </m:r>
                      <m:r>
                        <a:rPr lang="en-US" altLang="ko-Kore-KR" sz="1800" i="1"/>
                        <m:t>𝑖𝑠</m:t>
                      </m:r>
                      <m:r>
                        <a:rPr lang="en-US" altLang="ko-Kore-KR" sz="1800" i="1"/>
                        <m:t> </m:t>
                      </m:r>
                      <m:r>
                        <a:rPr lang="en-US" altLang="ko-Kore-KR" sz="1800" i="1"/>
                        <m:t>𝑡h𝑒</m:t>
                      </m:r>
                      <m:r>
                        <a:rPr lang="en-US" altLang="ko-Kore-KR" sz="1800" i="1"/>
                        <m:t> </m:t>
                      </m:r>
                      <m:r>
                        <a:rPr lang="en-US" altLang="ko-Kore-KR" sz="1800" i="1"/>
                        <m:t>𝑚𝑒𝑎𝑛</m:t>
                      </m:r>
                      <m:r>
                        <a:rPr lang="en-US" altLang="ko-Kore-KR" sz="1800" i="1"/>
                        <m:t> </m:t>
                      </m:r>
                      <m:r>
                        <a:rPr lang="en-US" altLang="ko-Kore-KR" sz="1800" i="1"/>
                        <m:t>𝑜𝑓</m:t>
                      </m:r>
                      <m:r>
                        <a:rPr lang="en-US" altLang="ko-Kore-KR" sz="1800" i="1"/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ko-Kore-KR" altLang="ko-Kore-KR" sz="1800" i="1"/>
                          </m:ctrlPr>
                        </m:dPr>
                        <m:e>
                          <m:sSub>
                            <m:sSubPr>
                              <m:ctrlPr>
                                <a:rPr lang="ko-Kore-KR" altLang="ko-Kore-KR" sz="1800" i="1"/>
                              </m:ctrlPr>
                            </m:sSubPr>
                            <m:e>
                              <m:r>
                                <a:rPr lang="en-US" altLang="ko-Kore-KR" sz="1800" i="1"/>
                                <m:t>𝑌</m:t>
                              </m:r>
                            </m:e>
                            <m:sub>
                              <m:r>
                                <a:rPr lang="en-US" altLang="ko-Kore-KR" sz="1800" i="1"/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ore-KR" sz="1800" i="1"/>
                        <m:t> </m:t>
                      </m:r>
                      <m:r>
                        <a:rPr lang="en-US" altLang="ko-Kore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ore-KR" sz="1800" i="1"/>
                        <m:t>𝑓𝑜𝑟</m:t>
                      </m:r>
                      <m:r>
                        <a:rPr lang="en-US" altLang="ko-Kore-KR" sz="1800" i="1"/>
                        <m:t> </m:t>
                      </m:r>
                      <m:r>
                        <a:rPr lang="en-US" altLang="ko-Kore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ore-KR" sz="1800" i="1"/>
                        <m:t>𝑡</m:t>
                      </m:r>
                      <m:r>
                        <a:rPr lang="en-US" altLang="ko-Kore-KR" sz="1800" i="1"/>
                        <m:t>=1, …, </m:t>
                      </m:r>
                      <m:r>
                        <a:rPr lang="en-US" altLang="ko-Kore-KR" sz="1800" i="1"/>
                        <m:t>𝑁</m:t>
                      </m:r>
                    </m:oMath>
                  </m:oMathPara>
                </a14:m>
                <a:endParaRPr lang="ko-Kore-KR" altLang="ko-Kore-KR" sz="1800" dirty="0"/>
              </a:p>
              <a:p>
                <a:pPr marL="146050" indent="0">
                  <a:buNone/>
                </a:pPr>
                <a:endParaRPr kumimoji="1" lang="en-US" altLang="ko-Kore-KR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1207321-DC44-2048-B236-2C709D258D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5180" y="2078875"/>
                <a:ext cx="8062970" cy="2261100"/>
              </a:xfrm>
              <a:blipFill>
                <a:blip r:embed="rId2"/>
                <a:stretch>
                  <a:fillRect b="-106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45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019AF4-C8D3-B349-B111-08A1B1FC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71" y="526316"/>
            <a:ext cx="4045684" cy="40456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0AA427-C784-7B43-B45B-C0FE193D6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526315"/>
            <a:ext cx="4045683" cy="40456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78CFE3-70A8-B64D-8113-1EA40EF0B9CC}"/>
              </a:ext>
            </a:extLst>
          </p:cNvPr>
          <p:cNvSpPr/>
          <p:nvPr/>
        </p:nvSpPr>
        <p:spPr>
          <a:xfrm>
            <a:off x="5509313" y="4613562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0.095499693868303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B60228-BBED-0146-A209-624FF9D384A2}"/>
              </a:ext>
            </a:extLst>
          </p:cNvPr>
          <p:cNvSpPr/>
          <p:nvPr/>
        </p:nvSpPr>
        <p:spPr>
          <a:xfrm>
            <a:off x="1240909" y="4613562"/>
            <a:ext cx="2637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0.0472408101620523</a:t>
            </a:r>
          </a:p>
        </p:txBody>
      </p:sp>
    </p:spTree>
    <p:extLst>
      <p:ext uri="{BB962C8B-B14F-4D97-AF65-F5344CB8AC3E}">
        <p14:creationId xmlns:p14="http://schemas.microsoft.com/office/powerpoint/2010/main" val="366224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4C15B-BE8D-A141-82BF-7687F13F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33871"/>
            <a:ext cx="3939887" cy="39398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6938E5-E09E-9743-9875-E6687F497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55" y="533870"/>
            <a:ext cx="3939887" cy="39398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53E78B1-D657-914B-90AA-81E8FBE8DB63}"/>
              </a:ext>
            </a:extLst>
          </p:cNvPr>
          <p:cNvSpPr/>
          <p:nvPr/>
        </p:nvSpPr>
        <p:spPr>
          <a:xfrm>
            <a:off x="5490793" y="4609629"/>
            <a:ext cx="2637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0.0230935353651733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A40FE-7D69-854E-91A0-1291C65D93F3}"/>
              </a:ext>
            </a:extLst>
          </p:cNvPr>
          <p:cNvSpPr/>
          <p:nvPr/>
        </p:nvSpPr>
        <p:spPr>
          <a:xfrm>
            <a:off x="1355210" y="4609628"/>
            <a:ext cx="2637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0.0656212441858175</a:t>
            </a:r>
          </a:p>
        </p:txBody>
      </p:sp>
    </p:spTree>
    <p:extLst>
      <p:ext uri="{BB962C8B-B14F-4D97-AF65-F5344CB8AC3E}">
        <p14:creationId xmlns:p14="http://schemas.microsoft.com/office/powerpoint/2010/main" val="226735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9D57D4-0C15-814C-A4A3-536BC56B1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12" y="503643"/>
            <a:ext cx="3881791" cy="3881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A0F92F-E153-A246-9EBD-6C94065D9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03643"/>
            <a:ext cx="3881790" cy="38817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C6D8D64-68AC-9F4A-A9BF-903FD27445E5}"/>
              </a:ext>
            </a:extLst>
          </p:cNvPr>
          <p:cNvSpPr/>
          <p:nvPr/>
        </p:nvSpPr>
        <p:spPr>
          <a:xfrm>
            <a:off x="5407664" y="4485968"/>
            <a:ext cx="2637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0.0251241604433823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AE6AF-0151-4941-94E0-F4DB651658C3}"/>
              </a:ext>
            </a:extLst>
          </p:cNvPr>
          <p:cNvSpPr/>
          <p:nvPr/>
        </p:nvSpPr>
        <p:spPr>
          <a:xfrm>
            <a:off x="1290603" y="4485968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0.073450844261742</a:t>
            </a:r>
          </a:p>
        </p:txBody>
      </p:sp>
    </p:spTree>
    <p:extLst>
      <p:ext uri="{BB962C8B-B14F-4D97-AF65-F5344CB8AC3E}">
        <p14:creationId xmlns:p14="http://schemas.microsoft.com/office/powerpoint/2010/main" val="122498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D9E2AF-CC94-B544-9C6E-8D8E20FD0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55" y="571656"/>
            <a:ext cx="3909659" cy="39096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8B1B4B-1A3B-0D4A-8C3E-528927562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571655"/>
            <a:ext cx="3909659" cy="39096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18F394-EE42-9B4A-BAA4-1F0FFEA34872}"/>
              </a:ext>
            </a:extLst>
          </p:cNvPr>
          <p:cNvSpPr/>
          <p:nvPr/>
        </p:nvSpPr>
        <p:spPr>
          <a:xfrm>
            <a:off x="5428446" y="4571845"/>
            <a:ext cx="2637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0.0219116461768186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D08DB5-40E6-5947-8CE6-C8DE179BFD41}"/>
              </a:ext>
            </a:extLst>
          </p:cNvPr>
          <p:cNvSpPr/>
          <p:nvPr/>
        </p:nvSpPr>
        <p:spPr>
          <a:xfrm>
            <a:off x="1376453" y="4571845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0.1474903497915</a:t>
            </a:r>
          </a:p>
        </p:txBody>
      </p:sp>
    </p:spTree>
    <p:extLst>
      <p:ext uri="{BB962C8B-B14F-4D97-AF65-F5344CB8AC3E}">
        <p14:creationId xmlns:p14="http://schemas.microsoft.com/office/powerpoint/2010/main" val="358738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951247-94ED-904C-967A-D26CF189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504510"/>
            <a:ext cx="4030570" cy="40305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7512BA-7B97-8646-95E6-48DCC14E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83727"/>
            <a:ext cx="4030569" cy="40305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7CEF451-B6E5-A648-B730-918AC18DB211}"/>
              </a:ext>
            </a:extLst>
          </p:cNvPr>
          <p:cNvSpPr/>
          <p:nvPr/>
        </p:nvSpPr>
        <p:spPr>
          <a:xfrm>
            <a:off x="5511574" y="4662299"/>
            <a:ext cx="2637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0.0523266231286347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BB58BA-3E5A-0248-AD1F-6F1DD4B368A6}"/>
              </a:ext>
            </a:extLst>
          </p:cNvPr>
          <p:cNvSpPr/>
          <p:nvPr/>
        </p:nvSpPr>
        <p:spPr>
          <a:xfrm>
            <a:off x="1342558" y="4662298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0.126514391218183</a:t>
            </a:r>
          </a:p>
        </p:txBody>
      </p:sp>
    </p:spTree>
    <p:extLst>
      <p:ext uri="{BB962C8B-B14F-4D97-AF65-F5344CB8AC3E}">
        <p14:creationId xmlns:p14="http://schemas.microsoft.com/office/powerpoint/2010/main" val="138908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5B8F3F-7526-8B44-A7C3-9822137C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13" y="518758"/>
            <a:ext cx="3962557" cy="39625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9702E7-CAD5-864A-A161-C4C4466C9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518757"/>
            <a:ext cx="3962557" cy="3962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F32746-6411-9A45-9335-2AD83D739DB8}"/>
              </a:ext>
            </a:extLst>
          </p:cNvPr>
          <p:cNvSpPr txBox="1"/>
          <p:nvPr/>
        </p:nvSpPr>
        <p:spPr>
          <a:xfrm>
            <a:off x="5569527" y="4624743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MSSE = 0.582192867942544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9649C8-88F8-EC4A-9BF2-D0E828740A52}"/>
              </a:ext>
            </a:extLst>
          </p:cNvPr>
          <p:cNvSpPr/>
          <p:nvPr/>
        </p:nvSpPr>
        <p:spPr>
          <a:xfrm>
            <a:off x="1249041" y="4624743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MSSE = </a:t>
            </a:r>
            <a:r>
              <a:rPr lang="ko-Kore-KR" altLang="en-US" dirty="0"/>
              <a:t>0.325181978417923</a:t>
            </a:r>
          </a:p>
        </p:txBody>
      </p:sp>
    </p:spTree>
    <p:extLst>
      <p:ext uri="{BB962C8B-B14F-4D97-AF65-F5344CB8AC3E}">
        <p14:creationId xmlns:p14="http://schemas.microsoft.com/office/powerpoint/2010/main" val="323257995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262</Words>
  <Application>Microsoft Macintosh PowerPoint</Application>
  <PresentationFormat>화면 슬라이드 쇼(16:9)</PresentationFormat>
  <Paragraphs>55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Raleway</vt:lpstr>
      <vt:lpstr>Malgun Gothic</vt:lpstr>
      <vt:lpstr>Cambria Math</vt:lpstr>
      <vt:lpstr>Arial</vt:lpstr>
      <vt:lpstr>Lato</vt:lpstr>
      <vt:lpstr>Malgun Gothic</vt:lpstr>
      <vt:lpstr>Streamline</vt:lpstr>
      <vt:lpstr>Filtering not properly fitted countries using MSSE</vt:lpstr>
      <vt:lpstr>MSE  vs  MAPE</vt:lpstr>
      <vt:lpstr>MSSE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전세계 신규 확진자 예측 및 정책의 영향 분석</dc:title>
  <cp:lastModifiedBy>Ko Yeonghyeon</cp:lastModifiedBy>
  <cp:revision>251</cp:revision>
  <cp:lastPrinted>2021-01-03T14:43:38Z</cp:lastPrinted>
  <dcterms:modified xsi:type="dcterms:W3CDTF">2021-01-03T14:43:45Z</dcterms:modified>
</cp:coreProperties>
</file>