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21CA1-F495-4A52-8234-8349E157D636}">
  <a:tblStyle styleId="{13D21CA1-F495-4A52-8234-8349E157D63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13B9AE8-BBF8-46E6-86C1-A04171400B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354420f7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9354420f7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fd7d11f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dfd7d11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dfd7d11f7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dfd7d11f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dfd7d11f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dfd7d11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dfd7d11f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dfd7d11f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dfd7d11f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dfd7d11f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dfd7d11f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dfd7d11f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dfd7d11f7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dfd7d11f7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dfd7d11f7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dfd7d11f7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dfd7d11f7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dfd7d11f7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dfd7d11f7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dfd7d11f7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dfd7d11f7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dfd7d11f7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dfd7d11f7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dfd7d11f7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dfd7d11f7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dfd7d11f7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dfd7d11f7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dfd7d11f7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dfd7d11f7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dfd7d11f7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dfd7d11f7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dfd7d11f7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dfd7d11f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dfd7d11f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dfd7d11f7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dfd7d11f7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dfd7d11f7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dfd7d11f7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dfd7d11f7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9dfd7d11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dfd7d11f7_4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dfd7d11f7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5aaa7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45aaa7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fd7d11f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fd7d11f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When the # of Segment is 2, two different Poisson models are defined as follows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When the </a:t>
            </a:r>
            <a:r>
              <a:rPr lang="en-US">
                <a:solidFill>
                  <a:srgbClr val="1A9988"/>
                </a:solidFill>
              </a:rPr>
              <a:t># of Segment is q, q different Poisson models are similarly defined</a:t>
            </a:r>
            <a:endParaRPr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A9988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fd7d11f7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9dfd7d11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86c691d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Policy의 t에 -를 </a:t>
            </a:r>
            <a:r>
              <a:rPr lang="en-US"/>
              <a:t>주는 식으로 하자.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559650" y="997000"/>
            <a:ext cx="7688100" cy="16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/>
              <a:t>COVID-19 전세계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>
                <a:solidFill>
                  <a:srgbClr val="1C4587"/>
                </a:solidFill>
              </a:rPr>
              <a:t>정책의 영향</a:t>
            </a:r>
            <a:r>
              <a:rPr lang="en-US" sz="3400"/>
              <a:t> 분석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-US" sz="2200">
                <a:solidFill>
                  <a:srgbClr val="666666"/>
                </a:solidFill>
              </a:rPr>
              <a:t>2020년 10월 5일</a:t>
            </a:r>
            <a:endParaRPr b="0" sz="2200"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허규진,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김태현, 김학용, 정혜원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b="1" lang="en-US" sz="20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0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1534100"/>
            <a:ext cx="2680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</a:rPr>
              <a:t>Clustering </a:t>
            </a:r>
            <a:br>
              <a:rPr b="1" lang="en-US" sz="1400">
                <a:solidFill>
                  <a:schemeClr val="accent5"/>
                </a:solidFill>
              </a:rPr>
            </a:b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</a:rPr>
              <a:t>Cluster 별 분석 </a:t>
            </a:r>
            <a:br>
              <a:rPr b="1" lang="en-US" sz="1400">
                <a:solidFill>
                  <a:schemeClr val="accent5"/>
                </a:solidFill>
              </a:rPr>
            </a:b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</a:rPr>
              <a:t>GEE Model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57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07975" y="1215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No. of breakpoint = 1 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00" y="1528825"/>
            <a:ext cx="3710574" cy="18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100" y="3419599"/>
            <a:ext cx="3368700" cy="16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975" y="3477050"/>
            <a:ext cx="3259224" cy="16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455675" y="1238675"/>
            <a:ext cx="453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No. of breakpoint = 2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2개</a:t>
            </a:r>
            <a:r>
              <a:rPr lang="en-US"/>
              <a:t>의 breakpoint를 가지는 나라의 경우 clustering 시에 Australia와  japan이 하나의 cluster로 묶이는데 나라 수가 적어 적합이 어려움.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cluster 구분 없이 전체 breakpoint가 2개인 나라들에 대해 GEE 진행함.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No. of breakpoint =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3개</a:t>
            </a:r>
            <a:r>
              <a:rPr lang="en-US"/>
              <a:t>의 breakpoint를 가지는 나라들의 경우 수가 전체적으로 많지 않아 적합이 잘 되지 않음.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이 문제를 해소하기 위해 3개의 breakpoint를 가지는 모든 나라를 하나의 그룹으로 보고 분석을 진행함.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- Groups 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1 : 1 Breakpoint - First cluster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2 : 1 Breakpoint - Second cluster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3 : 2 Breakpoint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4 : 3 Breakpoint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</a:t>
            </a:r>
            <a:r>
              <a:rPr lang="en-US"/>
              <a:t> 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1356900"/>
            <a:ext cx="76887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breakpoint: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countries: 17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Cumulative confirmed cases 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53" y="2273725"/>
            <a:ext cx="2757699" cy="27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4219925" y="1952400"/>
            <a:ext cx="371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Daily</a:t>
            </a:r>
            <a:r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confirmed cases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525" y="2319575"/>
            <a:ext cx="2930867" cy="27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5">
            <a:alphaModFix/>
          </a:blip>
          <a:srcRect b="13716" l="53101" r="5541" t="44707"/>
          <a:stretch/>
        </p:blipFill>
        <p:spPr>
          <a:xfrm rot="5400000">
            <a:off x="6931325" y="2788149"/>
            <a:ext cx="2642799" cy="132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 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1356900"/>
            <a:ext cx="76887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2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breakpoint: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countries: 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Cumulative confirmed cases 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219925" y="1958200"/>
            <a:ext cx="371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Daily confirmed cases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33" y="2265522"/>
            <a:ext cx="2812662" cy="2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48" y="2272075"/>
            <a:ext cx="3021018" cy="2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 rotWithShape="1">
          <a:blip r:embed="rId5">
            <a:alphaModFix/>
          </a:blip>
          <a:srcRect b="15420" l="8024" r="47932" t="35841"/>
          <a:stretch/>
        </p:blipFill>
        <p:spPr>
          <a:xfrm rot="5400000">
            <a:off x="7288676" y="2812800"/>
            <a:ext cx="2333049" cy="12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 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1356900"/>
            <a:ext cx="76887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breakpoint: 2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countries:  48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Cumulative confirmed cases 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206825" y="1949250"/>
            <a:ext cx="371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Daily confirmed cases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70" y="2314725"/>
            <a:ext cx="2889781" cy="274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780" y="2314725"/>
            <a:ext cx="2869089" cy="27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 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1356900"/>
            <a:ext cx="7688700" cy="29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Group 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breakpoint: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No. of countries: 8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Cumulative confirmed cases 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4200275" y="1956550"/>
            <a:ext cx="371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U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Daily confirmed cases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22" y="2272082"/>
            <a:ext cx="2983501" cy="274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465" y="2272075"/>
            <a:ext cx="2898634" cy="27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7650" y="55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관련 정보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1452150"/>
            <a:ext cx="76887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Summary팀으로부터 받은 자료를 기반으로 한 segmentation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Seg. point =</a:t>
            </a:r>
            <a:r>
              <a:rPr b="1" lang="en-US"/>
              <a:t>1</a:t>
            </a:r>
            <a:r>
              <a:rPr lang="en-US"/>
              <a:t> (64개국), </a:t>
            </a:r>
            <a:r>
              <a:rPr b="1" lang="en-US"/>
              <a:t>2</a:t>
            </a:r>
            <a:r>
              <a:rPr lang="en-US"/>
              <a:t>(73개국), </a:t>
            </a:r>
            <a:r>
              <a:rPr b="1" lang="en-US"/>
              <a:t>3</a:t>
            </a:r>
            <a:r>
              <a:rPr lang="en-US"/>
              <a:t>(14개국)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oxford 데이터의 국가들과 교집합을 취하면 해당 국가의 수가 감소함</a:t>
            </a:r>
            <a:endParaRPr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208450" y="233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{313B9AE8-BBF8-46E6-86C1-A04171400BCD}</a:tableStyleId>
              </a:tblPr>
              <a:tblGrid>
                <a:gridCol w="893550"/>
                <a:gridCol w="401000"/>
                <a:gridCol w="382850"/>
                <a:gridCol w="382850"/>
                <a:gridCol w="382850"/>
                <a:gridCol w="382850"/>
              </a:tblGrid>
              <a:tr h="3962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Seg.Point = 1 (29 개국)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 of groups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29"/>
          <p:cNvGraphicFramePr/>
          <p:nvPr/>
        </p:nvGraphicFramePr>
        <p:xfrm>
          <a:off x="3085375" y="233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{313B9AE8-BBF8-46E6-86C1-A04171400BCD}</a:tableStyleId>
              </a:tblPr>
              <a:tblGrid>
                <a:gridCol w="893550"/>
                <a:gridCol w="401000"/>
                <a:gridCol w="382850"/>
                <a:gridCol w="382850"/>
                <a:gridCol w="382850"/>
                <a:gridCol w="382850"/>
              </a:tblGrid>
              <a:tr h="3962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Seg.Point = 2 (48 개국)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 of groups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29"/>
          <p:cNvGraphicFramePr/>
          <p:nvPr/>
        </p:nvGraphicFramePr>
        <p:xfrm>
          <a:off x="5962300" y="233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{313B9AE8-BBF8-46E6-86C1-A04171400BCD}</a:tableStyleId>
              </a:tblPr>
              <a:tblGrid>
                <a:gridCol w="893550"/>
                <a:gridCol w="401000"/>
                <a:gridCol w="382850"/>
                <a:gridCol w="382850"/>
                <a:gridCol w="382850"/>
                <a:gridCol w="382850"/>
              </a:tblGrid>
              <a:tr h="3962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Seg.Point = 3 (11 개국)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 of groups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 = 1  (Cluster 1)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4100"/>
            <a:ext cx="87249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 = 1  (Cluster 1)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895600"/>
            <a:ext cx="73818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데이터 소개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Oxford 확진자 수</a:t>
            </a:r>
            <a:r>
              <a:rPr b="1" lang="en-US" sz="1400">
                <a:solidFill>
                  <a:schemeClr val="accent5"/>
                </a:solidFill>
              </a:rPr>
              <a:t> 데이터</a:t>
            </a:r>
            <a:r>
              <a:rPr b="1" lang="en-US" sz="1400"/>
              <a:t>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/>
              <a:t>2020년 </a:t>
            </a:r>
            <a:r>
              <a:rPr b="1" lang="en-US" sz="1200"/>
              <a:t>각 국가별 첫 확진자 발생일 </a:t>
            </a:r>
            <a:r>
              <a:rPr b="1" lang="en-US" sz="1200"/>
              <a:t>~ 8월 31일 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EDCC  확진자 수 데이터</a:t>
            </a:r>
            <a:r>
              <a:rPr lang="en-US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2020년 각 국가별 첫 확진자 발생일 ~ 8월 31일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* Moving average 방법을 바탕으로 Smoothing 된 확진자 수를 활용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 = 1  (Cluster 2)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929850"/>
            <a:ext cx="87249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 = 1  (Cluster 2)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946975"/>
            <a:ext cx="73818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5742100" y="2141075"/>
            <a:ext cx="3402000" cy="25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유의수준 0.05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lag와 상관없이 유의한 정책 변수 </a:t>
            </a:r>
            <a:endParaRPr sz="12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: </a:t>
            </a:r>
            <a:r>
              <a:rPr lang="en-US" sz="1200"/>
              <a:t>E4(국제 원조), </a:t>
            </a:r>
            <a:r>
              <a:rPr b="1" lang="en-US" sz="1200">
                <a:solidFill>
                  <a:srgbClr val="FF0000"/>
                </a:solidFill>
              </a:rPr>
              <a:t>H3</a:t>
            </a:r>
            <a:r>
              <a:rPr lang="en-US" sz="1200"/>
              <a:t>, </a:t>
            </a:r>
            <a:r>
              <a:rPr b="1" lang="en-US" sz="1200"/>
              <a:t>H4</a:t>
            </a:r>
            <a:br>
              <a:rPr lang="en-US" sz="1200"/>
            </a:br>
            <a:r>
              <a:rPr lang="en-US" sz="1200"/>
              <a:t>	H5(백신에 대한 투자),</a:t>
            </a:r>
            <a:r>
              <a:rPr lang="en-US" sz="1200">
                <a:solidFill>
                  <a:srgbClr val="FF0000"/>
                </a:solidFill>
              </a:rPr>
              <a:t> </a:t>
            </a:r>
            <a:r>
              <a:rPr b="1" lang="en-US" sz="1200">
                <a:solidFill>
                  <a:srgbClr val="FF0000"/>
                </a:solidFill>
              </a:rPr>
              <a:t>HealthIndex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lag을 적용하였을 때 유의한 정책 변수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: </a:t>
            </a:r>
            <a:r>
              <a:rPr b="1" lang="en-US" sz="1200"/>
              <a:t>C1(등교 중지)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예외적인 패턴(time lag = 0~2, 7~10 에서 유의)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: H1(공공켐페인 실행)</a:t>
            </a:r>
            <a:endParaRPr sz="1200"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 = 1  (Cluster 1)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504400" y="2063400"/>
            <a:ext cx="48477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유의수준 0.05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lag와 상관없이 유의한 정책 변수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: </a:t>
            </a:r>
            <a:r>
              <a:rPr b="1" lang="en-US" sz="1200"/>
              <a:t>C1(등교 중지), C2(자택 근무), C4(모임제한), C6(외출 규제), C8(국외 여행 규제),</a:t>
            </a:r>
            <a:r>
              <a:rPr lang="en-US" sz="1200"/>
              <a:t> E2(채무/계약 완화), </a:t>
            </a:r>
            <a:r>
              <a:rPr b="1" lang="en-US" sz="1200"/>
              <a:t>H1(공공켐페인 실행),</a:t>
            </a:r>
            <a:r>
              <a:rPr lang="en-US" sz="1200"/>
              <a:t> </a:t>
            </a:r>
            <a:r>
              <a:rPr b="1" lang="en-US" sz="1200">
                <a:solidFill>
                  <a:srgbClr val="FF0000"/>
                </a:solidFill>
              </a:rPr>
              <a:t>H3(확진자 동선 파악)</a:t>
            </a:r>
            <a:r>
              <a:rPr lang="en-US" sz="1200"/>
              <a:t>, </a:t>
            </a:r>
            <a:r>
              <a:rPr b="1" lang="en-US" sz="1200"/>
              <a:t>H4(의료에 대한 투자), Stringency, Restriction, Closing, </a:t>
            </a:r>
            <a:r>
              <a:rPr b="1" lang="en-US" sz="1200">
                <a:solidFill>
                  <a:srgbClr val="FF0000"/>
                </a:solidFill>
              </a:rPr>
              <a:t>Health Index </a:t>
            </a:r>
            <a:br>
              <a:rPr lang="en-US" sz="1200"/>
            </a:br>
            <a:r>
              <a:rPr lang="en-US" sz="1200"/>
              <a:t>	H5(백신에 대한 투자), </a:t>
            </a:r>
            <a:r>
              <a:rPr b="1" lang="en-US" sz="1200"/>
              <a:t>HealthIndex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lag을 적용하였을 때 유의한 정책 변수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: </a:t>
            </a:r>
            <a:r>
              <a:rPr b="1" lang="en-US" sz="1200"/>
              <a:t>C3(공공행사 취소)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5582175" y="1445400"/>
            <a:ext cx="2967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(Cluster 2)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 = 1 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504400" y="2063400"/>
            <a:ext cx="79119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분석할만한 내용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Cluster1의 경우 C1-C8 대부분이 유의한 정책 변수인데 비해, cluster 2의 경우 대부분이 유의하지 않음.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Cluster1의 경우 Stringency, Restriction, Closing Index가 유의한데, cluster 2의 경우에는 health index만 유의하게 나타났음. 이는 cluster별로 확진자수에 영향을 미친 정책의 ‘종류’가 다름을 의미.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Points = 2 (No clustering, analyzed as a whole)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4100"/>
            <a:ext cx="87344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Points = 2 (No clustering, analyzed as a whole)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015475"/>
            <a:ext cx="73914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Points = 2 (No clustering, analyzed as a whole)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651850" y="1983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유의수준 0.05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lag와 상관없이 유의한 정책 변수</a:t>
            </a:r>
            <a:endParaRPr sz="12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: </a:t>
            </a:r>
            <a:r>
              <a:rPr b="1" lang="en-US" sz="1200"/>
              <a:t>C1(등교 중지), C2(자택 근무), C3(공공행사 취소), C5(대중교통 폐쇄), C6(외출규제), C7(국내 이동 규제),</a:t>
            </a:r>
            <a:endParaRPr sz="12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</a:t>
            </a:r>
            <a:r>
              <a:rPr b="1" lang="en-US" sz="1200"/>
              <a:t>H4(의료에 대한 투자), Stringency, Restriction, Closing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lag을 적용하였을 때 유의한 정책 변수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: H5(백신에 대한 투자)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900275"/>
            <a:ext cx="80200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Points = 3 (No clustering, analyzed as a whole)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Points = 3 (No clustering, analyzed as a whole)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955800"/>
            <a:ext cx="73533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GEE Model 적합 결과 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561975" y="1445400"/>
            <a:ext cx="484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Seg. Points = 3 (No clustering, analyzed as a whole)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651850" y="1983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유의수준 0.05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lag와 상관없이 유의한 정책 변수</a:t>
            </a:r>
            <a:endParaRPr sz="12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: </a:t>
            </a:r>
            <a:r>
              <a:rPr b="1" lang="en-US" sz="1200"/>
              <a:t>C5(대중교통 폐쇄)</a:t>
            </a:r>
            <a:r>
              <a:rPr lang="en-US" sz="1200"/>
              <a:t>, E1(재정 지원), E2(채무/계약 완화), H1(공공켐페인 실행), </a:t>
            </a:r>
            <a:r>
              <a:rPr lang="en-US" sz="1200">
                <a:solidFill>
                  <a:srgbClr val="FF0000"/>
                </a:solidFill>
              </a:rPr>
              <a:t>H3(확진자 동선 파악)</a:t>
            </a:r>
            <a:r>
              <a:rPr lang="en-US" sz="1200"/>
              <a:t>, </a:t>
            </a:r>
            <a:endParaRPr sz="12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  </a:t>
            </a:r>
            <a:r>
              <a:rPr b="1" lang="en-US" sz="1200"/>
              <a:t>H4(의료에 대한 투자)</a:t>
            </a:r>
            <a:r>
              <a:rPr lang="en-US" sz="1200"/>
              <a:t>, Economic Index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Time lag을 적용하였을 때 유의한 정책 변수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: </a:t>
            </a:r>
            <a:r>
              <a:rPr b="1" lang="en-US" sz="1200"/>
              <a:t>C2(자택 근무), C6(외출 규제)</a:t>
            </a:r>
            <a:r>
              <a:rPr lang="en-US" sz="1200"/>
              <a:t>, E3(재정 지원 정책)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  </a:t>
            </a:r>
            <a:r>
              <a:rPr b="1" lang="en-US" sz="1200"/>
              <a:t>Stringency, Restriction, Closing Index</a:t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데이터 소개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Oxford 정책 변수</a:t>
            </a:r>
            <a:r>
              <a:rPr b="1" lang="en-US" sz="1400">
                <a:solidFill>
                  <a:schemeClr val="accent5"/>
                </a:solidFill>
              </a:rPr>
              <a:t> 데이터</a:t>
            </a:r>
            <a:r>
              <a:rPr lang="en-US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2020년 </a:t>
            </a:r>
            <a:r>
              <a:rPr lang="en-US" sz="1200"/>
              <a:t>각 국가별 첫 확진자 발생일</a:t>
            </a:r>
            <a:r>
              <a:rPr lang="en-US" sz="1200"/>
              <a:t> ~ 8</a:t>
            </a:r>
            <a:r>
              <a:rPr lang="en-US" sz="1200"/>
              <a:t>월 31</a:t>
            </a:r>
            <a:r>
              <a:rPr lang="en-US" sz="1200"/>
              <a:t>일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446" y="1474950"/>
            <a:ext cx="5176452" cy="31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695" l="0" r="2572" t="18820"/>
          <a:stretch/>
        </p:blipFill>
        <p:spPr>
          <a:xfrm>
            <a:off x="5279800" y="4497950"/>
            <a:ext cx="3011301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r>
              <a:rPr lang="en-US"/>
              <a:t> 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651850" y="1983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모든 나라에 대해 GEE를 분석했을 때보다 일관되게 유의한 정책 변수들이 나온다는 것과 time lagging의 효과를 알아볼 수 있었음.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매번 유의하게 분석되었던 H3(확진자 동선 파악)이 seg.point=2에서 유의하지 않게 나옴 (이에 대한 추가 분석이 필요해 보임)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모든 cluster/group에서 H4(의료에 대한 투자)가 유의한 변수로 나옴. 이는 병원, 마스크에 대한 지원으로, 해석할 여지가 있음.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6"/>
          <p:cNvGraphicFramePr/>
          <p:nvPr/>
        </p:nvGraphicFramePr>
        <p:xfrm>
          <a:off x="805369" y="12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{13D21CA1-F495-4A52-8234-8349E157D636}</a:tableStyleId>
              </a:tblPr>
              <a:tblGrid>
                <a:gridCol w="1892300"/>
                <a:gridCol w="5796400"/>
              </a:tblGrid>
              <a:tr h="1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정책명 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i="0"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변수 정보</a:t>
                      </a:r>
                      <a:endParaRPr b="1" i="0"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C1 - 등교 중지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학교와 대학들의 휴교 또는 화상 강의에 대한 정책( 1:휴교 추천, 2:부분적 휴교 등 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C2 - 자택 근무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재택 근무 or 영업장 폐쇄의 정책( 1:폐쇄 또는 재택 추천, 2:부분적(직군 등) 폐쇄 등 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C3 - 공공행사 취소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공공 행사 취소 정책( 1:취소 추천, 2:행사 취소)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C4 - 모임 제한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모임 제한 정책( 1:1000명 이상의 모임 제한, 2:101~1000명 규모의 모임 제한 등)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C5 - 대중교통 폐쇄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대중교통 폐쇄 정책(1: 폐쇄 권고 및 제한적 시행, 2: 폐쇄 요구, 강력한 제재)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C6 - 외출 규제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외출 규제 정책( 1:외출 자제 권고, 2:외출 제한, 3:강한 수준의 외출 제한)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C7 - 국내 이동 금지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국내에서의 이동 정책 ( 1: 지역 도시간의 이동 자제 권고, 2: 이동 제한)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C8 - 국외 여행 규제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</a:rPr>
                        <a:t>국외 여행자에 대한 대응 정책( 1: 입국자 검사 , 2: 특정 지역 입국자 격리 등)</a:t>
                      </a:r>
                      <a:endParaRPr sz="75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E1 - 재정 지원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직장을 잃은 경우 재정 지원 정책( 1: 기존 수입의 50% 미만 지원, 2: 50% 이상 지원)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E2 - 채무/계약 완화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 채무/계약 완화 정책( 1: 특정 종류의 채무 완호, 2: 전체 채무/계약 완화)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E3- 재정 지원 정책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재정 지원 정책, E4, H4, H5에 해당하는 비용을 제외하고 계산  (USD)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E4- 국제 원조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다른 국가에게 COVID-19 관련하여 지원하는 비용 (USD)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H1 - 공공캠페인 실행 여부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공공 캠페인 실행에 대한 정보( 1:Covid-19에 대한 주의 촉구, 2:다양한 방법의 캠페인)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H2 - 검사 정책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검사 받을 수 있는 기준(1: 증상이 있고 조건에 만족하는 경우, 2: 증상이 있는 경우 등)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H3 - 확진자 동선 파악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750" u="none" cap="none" strike="noStrike">
                          <a:solidFill>
                            <a:srgbClr val="1A1A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양성 확진 후에 접촉자를 조사하는 정책 수준(1:특정 경우에만 조사, 2:모든 경우 조사)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H4 - 의료에 대한 투자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병원, 마스크 등 의료 관련한 투자 비용 (USD)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H5 -백신에 대한 투자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50">
                          <a:solidFill>
                            <a:srgbClr val="1A1A1A"/>
                          </a:solidFill>
                        </a:rPr>
                        <a:t>COVID-19 백신 관련한 투자 비용 (USD)</a:t>
                      </a:r>
                      <a:endParaRPr sz="750" u="none" cap="none" strike="noStrike">
                        <a:solidFill>
                          <a:srgbClr val="1A1A1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데이터 소개 -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Oxford 정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책 변수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데이터 소개 - Index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550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Oxford Index </a:t>
            </a:r>
            <a:endParaRPr b="1" sz="1400"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각 Index는 해당하는 카테고리의 평균값을 이용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Health Index: 의료 시스템 관련 정책 강도를 나타내는 지표 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Containment Index : 한국 자료를 바탕으로 Clustering 된 2개의 Index를 그대로 적용함.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Closing Index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Restriction Index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Economic Index: 경제 관련 정책 강도를 나타내는 지표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Stringency Index: 나라의 코로나 관련 정책의 엄격성을 평가하기 위한 지표. 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분석 과정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Clustering</a:t>
            </a:r>
            <a:endParaRPr b="1" sz="1400"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Segmented Poisson model의 parameter를 바탕으로 Hierarchical clustering 진행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-US" sz="1400">
                <a:solidFill>
                  <a:schemeClr val="accent5"/>
                </a:solidFill>
              </a:rPr>
              <a:t>Cluster </a:t>
            </a:r>
            <a:endParaRPr sz="1400"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Cluster의 특징을 확인하기 위한 분석을 진행함.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Model fitting </a:t>
            </a:r>
            <a:endParaRPr sz="1400"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Cluster 별 GEE Model fitting을 진행함.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분</a:t>
            </a:r>
            <a:r>
              <a:rPr lang="en-US"/>
              <a:t>석 과정 - </a:t>
            </a:r>
            <a:r>
              <a:rPr lang="en-US"/>
              <a:t>Clustering 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114800" y="1985010"/>
            <a:ext cx="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63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</a:rPr>
              <a:t>Clustering Method: Hierarchical Clustering </a:t>
            </a:r>
            <a:endParaRPr b="1" sz="1400"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입력 값: Segmented poisson coefficients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Clustering 과정 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표준화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거리 계산: Euclidean distance 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Clustering 기준: complete-linkage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분석 과정 - GEE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114800" y="1985010"/>
            <a:ext cx="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63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</a:rPr>
              <a:t>Index를 제외한 </a:t>
            </a:r>
            <a:r>
              <a:rPr b="1" lang="en-US" sz="1400">
                <a:solidFill>
                  <a:schemeClr val="accent5"/>
                </a:solidFill>
              </a:rPr>
              <a:t>정책 변수의 </a:t>
            </a:r>
            <a:r>
              <a:rPr b="1" lang="en-US" sz="1400">
                <a:solidFill>
                  <a:schemeClr val="accent5"/>
                </a:solidFill>
              </a:rPr>
              <a:t>경우, additive 을 사용 (multiplicative과 큰 차이 없음)</a:t>
            </a:r>
            <a:endParaRPr b="1" sz="1400">
              <a:solidFill>
                <a:schemeClr val="accent5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additive:  x+flag(0 or 1)</a:t>
            </a:r>
            <a:endParaRPr sz="12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multiplicative:  x(1+flag)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여러 모델 중 기존에 사용하였던 Days, log(Days) 모델 기반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	DailyConfirmed ~ Days + log(Days) + Policy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log(μ</a:t>
            </a:r>
            <a:r>
              <a:rPr baseline="-25000" lang="en-US" sz="1200"/>
              <a:t>t</a:t>
            </a:r>
            <a:r>
              <a:rPr lang="en-US" sz="1200"/>
              <a:t>) = β</a:t>
            </a:r>
            <a:r>
              <a:rPr baseline="-25000" lang="en-US" sz="1200"/>
              <a:t>0</a:t>
            </a:r>
            <a:r>
              <a:rPr lang="en-US" sz="1200"/>
              <a:t> + β</a:t>
            </a:r>
            <a:r>
              <a:rPr baseline="-25000" lang="en-US" sz="1200"/>
              <a:t>1</a:t>
            </a:r>
            <a:r>
              <a:rPr lang="en-US" sz="1200"/>
              <a:t> t + β</a:t>
            </a:r>
            <a:r>
              <a:rPr baseline="-25000" lang="en-US" sz="1200"/>
              <a:t>2</a:t>
            </a:r>
            <a:r>
              <a:rPr lang="en-US" sz="1200"/>
              <a:t> log(t) + β</a:t>
            </a:r>
            <a:r>
              <a:rPr baseline="-25000" lang="en-US" sz="1200"/>
              <a:t>p</a:t>
            </a:r>
            <a:r>
              <a:rPr lang="en-US" sz="1200"/>
              <a:t> Policy</a:t>
            </a:r>
            <a:r>
              <a:rPr baseline="-25000" lang="en-US" sz="1200"/>
              <a:t>t </a:t>
            </a:r>
            <a:r>
              <a:rPr lang="en-US" sz="1200"/>
              <a:t>  ( t = 1, 2, … )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550925"/>
            <a:ext cx="76887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</a:rPr>
              <a:t>정</a:t>
            </a:r>
            <a:r>
              <a:rPr b="1" lang="en-US" sz="1400">
                <a:solidFill>
                  <a:schemeClr val="accent5"/>
                </a:solidFill>
              </a:rPr>
              <a:t>책 변수 특성상 실행 당일이 아닌 며칠 후의 확진자 수에 영향을 미침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정책 변경과 </a:t>
            </a:r>
            <a:r>
              <a:rPr lang="en-US" sz="1200"/>
              <a:t>신규 확진자</a:t>
            </a:r>
            <a:r>
              <a:rPr lang="en-US" sz="1200"/>
              <a:t> 수 변화 사이에 </a:t>
            </a:r>
            <a:r>
              <a:rPr b="1" lang="en-US" sz="1200"/>
              <a:t>lagging</a:t>
            </a:r>
            <a:r>
              <a:rPr lang="en-US" sz="1200"/>
              <a:t>을 적용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lagging 없는 경우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: </a:t>
            </a:r>
            <a:r>
              <a:rPr lang="en-US" sz="1200"/>
              <a:t>log(μ</a:t>
            </a:r>
            <a:r>
              <a:rPr baseline="-25000" lang="en-US" sz="1200"/>
              <a:t>t</a:t>
            </a:r>
            <a:r>
              <a:rPr lang="en-US" sz="1200"/>
              <a:t>) = β</a:t>
            </a:r>
            <a:r>
              <a:rPr baseline="-25000" lang="en-US" sz="1200"/>
              <a:t>0</a:t>
            </a:r>
            <a:r>
              <a:rPr lang="en-US" sz="1200"/>
              <a:t> + β</a:t>
            </a:r>
            <a:r>
              <a:rPr baseline="-25000" lang="en-US" sz="1200"/>
              <a:t>1</a:t>
            </a:r>
            <a:r>
              <a:rPr lang="en-US" sz="1200"/>
              <a:t> t + β</a:t>
            </a:r>
            <a:r>
              <a:rPr baseline="-25000" lang="en-US" sz="1200"/>
              <a:t>2</a:t>
            </a:r>
            <a:r>
              <a:rPr lang="en-US" sz="1200"/>
              <a:t> log(t) + β</a:t>
            </a:r>
            <a:r>
              <a:rPr baseline="-25000" lang="en-US" sz="1200"/>
              <a:t>p</a:t>
            </a:r>
            <a:r>
              <a:rPr lang="en-US" sz="1200"/>
              <a:t> Policy</a:t>
            </a:r>
            <a:r>
              <a:rPr baseline="-25000" lang="en-US" sz="1200"/>
              <a:t>t </a:t>
            </a:r>
            <a:r>
              <a:rPr lang="en-US" sz="1200"/>
              <a:t>  ( t = 1, 2, … 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lagging 있는 경우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: log(μ</a:t>
            </a:r>
            <a:r>
              <a:rPr baseline="-25000" lang="en-US" sz="1200"/>
              <a:t>t</a:t>
            </a:r>
            <a:r>
              <a:rPr lang="en-US" sz="1200"/>
              <a:t>) = β</a:t>
            </a:r>
            <a:r>
              <a:rPr baseline="-25000" lang="en-US" sz="1200"/>
              <a:t>0</a:t>
            </a:r>
            <a:r>
              <a:rPr lang="en-US" sz="1200"/>
              <a:t> + β</a:t>
            </a:r>
            <a:r>
              <a:rPr baseline="-25000" lang="en-US" sz="1200"/>
              <a:t>1</a:t>
            </a:r>
            <a:r>
              <a:rPr lang="en-US" sz="1200"/>
              <a:t> t + β</a:t>
            </a:r>
            <a:r>
              <a:rPr baseline="-25000" lang="en-US" sz="1200"/>
              <a:t>2</a:t>
            </a:r>
            <a:r>
              <a:rPr lang="en-US" sz="1200"/>
              <a:t> log(t) + β</a:t>
            </a:r>
            <a:r>
              <a:rPr baseline="-25000" lang="en-US" sz="1200"/>
              <a:t>p</a:t>
            </a:r>
            <a:r>
              <a:rPr lang="en-US" sz="1200"/>
              <a:t> Policy</a:t>
            </a:r>
            <a:r>
              <a:rPr b="1" baseline="-25000" lang="en-US" sz="1200">
                <a:solidFill>
                  <a:srgbClr val="FF0000"/>
                </a:solidFill>
              </a:rPr>
              <a:t>t – lag</a:t>
            </a:r>
            <a:r>
              <a:rPr b="1" lang="en-US" sz="1200"/>
              <a:t> </a:t>
            </a:r>
            <a:r>
              <a:rPr lang="en-US" sz="1200"/>
              <a:t>  ( t = lag, lag+1, … 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lagging 0~10 days 에 대한 분석 진행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17개의 정책변수(C1-C8, E1-E4, H1-H5), 5개의 Index = 총 22개의 policy variable 에 대한 분석 진행</a:t>
            </a:r>
            <a:endParaRPr sz="1200"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Lagging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