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68" r:id="rId4"/>
    <p:sldId id="275" r:id="rId5"/>
    <p:sldId id="285" r:id="rId6"/>
    <p:sldId id="286" r:id="rId7"/>
    <p:sldId id="269" r:id="rId8"/>
    <p:sldId id="281" r:id="rId9"/>
    <p:sldId id="272" r:id="rId10"/>
    <p:sldId id="284" r:id="rId11"/>
    <p:sldId id="288" r:id="rId12"/>
    <p:sldId id="289" r:id="rId13"/>
    <p:sldId id="287" r:id="rId14"/>
  </p:sldIdLst>
  <p:sldSz cx="9144000" cy="5143500" type="screen16x9"/>
  <p:notesSz cx="6858000" cy="9144000"/>
  <p:embeddedFontLst>
    <p:embeddedFont>
      <p:font typeface="Lato" panose="020B0600000101010101" charset="0"/>
      <p:regular r:id="rId16"/>
      <p:bold r:id="rId17"/>
      <p:italic r:id="rId18"/>
      <p:boldItalic r:id="rId19"/>
    </p:embeddedFont>
    <p:embeddedFont>
      <p:font typeface="Raleway" panose="020B0600000101010101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학용" initials="김" lastIdx="1" clrIdx="0">
    <p:extLst>
      <p:ext uri="{19B8F6BF-5375-455C-9EA6-DF929625EA0E}">
        <p15:presenceInfo xmlns:p15="http://schemas.microsoft.com/office/powerpoint/2012/main" userId="김학용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44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45aaa7c9d_4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45aaa7c9d_4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426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670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602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71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883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189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510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662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50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67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807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 idx="4294967295"/>
          </p:nvPr>
        </p:nvSpPr>
        <p:spPr>
          <a:xfrm>
            <a:off x="709552" y="1289309"/>
            <a:ext cx="7017878" cy="79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altLang="ko-KR" sz="2500" dirty="0"/>
              <a:t>Separate Logistic Model &amp; Stringency Index</a:t>
            </a:r>
            <a:br>
              <a:rPr lang="en-US" altLang="ko-KR" sz="3400" dirty="0"/>
            </a:br>
            <a:r>
              <a:rPr lang="en-US" altLang="ko-KR" sz="1800" b="0" dirty="0"/>
              <a:t>10</a:t>
            </a:r>
            <a:r>
              <a:rPr lang="ko-KR" altLang="en-US" sz="1800" b="0" dirty="0"/>
              <a:t>월 </a:t>
            </a:r>
            <a:r>
              <a:rPr lang="en-US" altLang="ko-KR" sz="1800" b="0" dirty="0"/>
              <a:t>5</a:t>
            </a:r>
            <a:r>
              <a:rPr lang="ko-KR" altLang="en-US" sz="1800" b="0" dirty="0"/>
              <a:t>일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294967295"/>
          </p:nvPr>
        </p:nvSpPr>
        <p:spPr>
          <a:xfrm>
            <a:off x="559650" y="3961975"/>
            <a:ext cx="4760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400" b="1">
                <a:latin typeface="Malgun Gothic"/>
                <a:ea typeface="Malgun Gothic"/>
                <a:cs typeface="Malgun Gothic"/>
                <a:sym typeface="Malgun Gothic"/>
              </a:rPr>
              <a:t>박사과정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구태완 </a:t>
            </a:r>
            <a:r>
              <a:rPr lang="en-US" sz="1400" b="1">
                <a:latin typeface="Malgun Gothic"/>
                <a:ea typeface="Malgun Gothic"/>
                <a:cs typeface="Malgun Gothic"/>
                <a:sym typeface="Malgun Gothic"/>
              </a:rPr>
              <a:t>석사과정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한결희, 이도은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400" b="1">
                <a:latin typeface="Malgun Gothic"/>
                <a:ea typeface="Malgun Gothic"/>
                <a:cs typeface="Malgun Gothic"/>
                <a:sym typeface="Malgun Gothic"/>
              </a:rPr>
              <a:t>학부과정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고영현, 김학용, 김태현, 정혜원 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00" y="2982901"/>
            <a:ext cx="739675" cy="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493875" y="2893650"/>
            <a:ext cx="30000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서울대학교 박태성 교수</a:t>
            </a:r>
            <a:r>
              <a:rPr lang="en-US" sz="2000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 b="1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생물정보통계 연구실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accent5"/>
                </a:solidFill>
              </a:rPr>
              <a:t>Parameters</a:t>
            </a:r>
            <a:r>
              <a:rPr lang="ko-KR" altLang="en-US" sz="2000" dirty="0">
                <a:solidFill>
                  <a:schemeClr val="accent5"/>
                </a:solidFill>
              </a:rPr>
              <a:t> </a:t>
            </a:r>
            <a:r>
              <a:rPr lang="en-US" altLang="ko-KR" sz="1400" dirty="0">
                <a:solidFill>
                  <a:schemeClr val="accent5"/>
                </a:solidFill>
              </a:rPr>
              <a:t>vs</a:t>
            </a:r>
            <a:r>
              <a:rPr lang="en-US" altLang="ko-KR" sz="2000" dirty="0">
                <a:solidFill>
                  <a:schemeClr val="accent5"/>
                </a:solidFill>
              </a:rPr>
              <a:t> SSI 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6609E3-3A31-4D27-876A-8E0DE0CA9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087" y="1835107"/>
            <a:ext cx="2909087" cy="29090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D5A356A-F215-4935-92F5-ED0537936B7C}"/>
              </a:ext>
            </a:extLst>
          </p:cNvPr>
          <p:cNvSpPr/>
          <p:nvPr/>
        </p:nvSpPr>
        <p:spPr>
          <a:xfrm>
            <a:off x="729450" y="2571750"/>
            <a:ext cx="1334020" cy="16986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7CF2229-CA76-41A8-801B-1BC8EAB0D1D6}"/>
              </a:ext>
            </a:extLst>
          </p:cNvPr>
          <p:cNvCxnSpPr>
            <a:cxnSpLocks/>
          </p:cNvCxnSpPr>
          <p:nvPr/>
        </p:nvCxnSpPr>
        <p:spPr>
          <a:xfrm flipH="1">
            <a:off x="2136297" y="3951370"/>
            <a:ext cx="142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F332264-6D69-48FB-8BE3-EEBCD24C9CFE}"/>
              </a:ext>
            </a:extLst>
          </p:cNvPr>
          <p:cNvCxnSpPr>
            <a:cxnSpLocks/>
          </p:cNvCxnSpPr>
          <p:nvPr/>
        </p:nvCxnSpPr>
        <p:spPr>
          <a:xfrm flipH="1">
            <a:off x="2136297" y="2816028"/>
            <a:ext cx="1642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5541E6-C4C5-42A7-9AA2-CE5483374A5C}"/>
              </a:ext>
            </a:extLst>
          </p:cNvPr>
          <p:cNvSpPr/>
          <p:nvPr/>
        </p:nvSpPr>
        <p:spPr>
          <a:xfrm>
            <a:off x="6674762" y="2440307"/>
            <a:ext cx="1334020" cy="16986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03E677E-0094-4590-AD40-D49AEA5B06D1}"/>
              </a:ext>
            </a:extLst>
          </p:cNvPr>
          <p:cNvCxnSpPr>
            <a:cxnSpLocks/>
          </p:cNvCxnSpPr>
          <p:nvPr/>
        </p:nvCxnSpPr>
        <p:spPr>
          <a:xfrm>
            <a:off x="5267915" y="3951369"/>
            <a:ext cx="1323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ED0F582-6E49-4B58-8837-FC26C0B1D973}"/>
              </a:ext>
            </a:extLst>
          </p:cNvPr>
          <p:cNvCxnSpPr>
            <a:cxnSpLocks/>
          </p:cNvCxnSpPr>
          <p:nvPr/>
        </p:nvCxnSpPr>
        <p:spPr>
          <a:xfrm>
            <a:off x="4751614" y="2694214"/>
            <a:ext cx="1839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AF2475-0567-4BD9-B048-6B9B3CB11549}"/>
              </a:ext>
            </a:extLst>
          </p:cNvPr>
          <p:cNvSpPr/>
          <p:nvPr/>
        </p:nvSpPr>
        <p:spPr>
          <a:xfrm>
            <a:off x="3291943" y="2694214"/>
            <a:ext cx="68406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8DF4BE-9167-4E03-981A-CE78F6C78ECE}"/>
              </a:ext>
            </a:extLst>
          </p:cNvPr>
          <p:cNvSpPr/>
          <p:nvPr/>
        </p:nvSpPr>
        <p:spPr>
          <a:xfrm>
            <a:off x="4572001" y="2732261"/>
            <a:ext cx="99658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0AD6426-712E-4652-9E8E-0C880DF3C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345" y="2777980"/>
            <a:ext cx="584230" cy="21591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10822BF-30A7-4DD8-99B1-8D9485B99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6354" y="2663674"/>
            <a:ext cx="660434" cy="222261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4B5953F-8364-4A45-A0DF-721655DE24D9}"/>
              </a:ext>
            </a:extLst>
          </p:cNvPr>
          <p:cNvCxnSpPr/>
          <p:nvPr/>
        </p:nvCxnSpPr>
        <p:spPr>
          <a:xfrm>
            <a:off x="1442857" y="3099250"/>
            <a:ext cx="0" cy="661609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470DA2F-801A-4966-A1F5-2106D3D3644E}"/>
              </a:ext>
            </a:extLst>
          </p:cNvPr>
          <p:cNvCxnSpPr/>
          <p:nvPr/>
        </p:nvCxnSpPr>
        <p:spPr>
          <a:xfrm>
            <a:off x="7341772" y="2993891"/>
            <a:ext cx="0" cy="661609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BEB57CB-F853-4B26-8C5D-BEC03E881B42}"/>
              </a:ext>
            </a:extLst>
          </p:cNvPr>
          <p:cNvSpPr txBox="1"/>
          <p:nvPr/>
        </p:nvSpPr>
        <p:spPr>
          <a:xfrm>
            <a:off x="1396464" y="3306943"/>
            <a:ext cx="584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i="1" dirty="0"/>
              <a:t>비교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D3627E-5FD8-404A-836F-64F306D86C76}"/>
              </a:ext>
            </a:extLst>
          </p:cNvPr>
          <p:cNvSpPr txBox="1"/>
          <p:nvPr/>
        </p:nvSpPr>
        <p:spPr>
          <a:xfrm>
            <a:off x="7277976" y="3221409"/>
            <a:ext cx="584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i="1" dirty="0"/>
              <a:t>비교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7EC54B9-4115-4FB2-93CA-67D6E4D051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223" y="3878183"/>
            <a:ext cx="349268" cy="24131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48BD54E-D7F2-4287-BCFC-685F66AE07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1462" y="3760859"/>
            <a:ext cx="330217" cy="20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6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737D4F-437A-4269-9591-E67B26969612}"/>
              </a:ext>
            </a:extLst>
          </p:cNvPr>
          <p:cNvSpPr txBox="1"/>
          <p:nvPr/>
        </p:nvSpPr>
        <p:spPr>
          <a:xfrm>
            <a:off x="3965944" y="4573268"/>
            <a:ext cx="12121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&lt;1</a:t>
            </a:r>
            <a:r>
              <a:rPr lang="en-US" altLang="ko-KR" sz="1000" baseline="30000" dirty="0"/>
              <a:t>st</a:t>
            </a:r>
            <a:r>
              <a:rPr lang="ko-KR" altLang="en-US" sz="1000" dirty="0"/>
              <a:t> </a:t>
            </a:r>
            <a:r>
              <a:rPr lang="en-US" altLang="ko-KR" sz="1000" dirty="0"/>
              <a:t>segment&gt;</a:t>
            </a:r>
            <a:endParaRPr lang="ko-KR" altLang="en-US" sz="1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B22E49-64F7-4732-990F-1E59A3D63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70" y="1832585"/>
            <a:ext cx="3170954" cy="24517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D9008D6-8F89-4905-A2DE-4388819DC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836" y="1832585"/>
            <a:ext cx="3170954" cy="2451704"/>
          </a:xfrm>
          <a:prstGeom prst="rect">
            <a:avLst/>
          </a:prstGeom>
        </p:spPr>
      </p:pic>
      <p:sp>
        <p:nvSpPr>
          <p:cNvPr id="11" name="Google Shape;126;p19">
            <a:extLst>
              <a:ext uri="{FF2B5EF4-FFF2-40B4-BE49-F238E27FC236}">
                <a16:creationId xmlns:a16="http://schemas.microsoft.com/office/drawing/2014/main" id="{FB0B0DED-65A4-4140-B1A8-FC6B01CF06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accent5"/>
                </a:solidFill>
              </a:rPr>
              <a:t>Parameters</a:t>
            </a:r>
            <a:r>
              <a:rPr lang="ko-KR" altLang="en-US" sz="2000" dirty="0">
                <a:solidFill>
                  <a:schemeClr val="accent5"/>
                </a:solidFill>
              </a:rPr>
              <a:t> </a:t>
            </a:r>
            <a:r>
              <a:rPr lang="en-US" altLang="ko-KR" sz="1400" dirty="0">
                <a:solidFill>
                  <a:schemeClr val="accent5"/>
                </a:solidFill>
              </a:rPr>
              <a:t>vs</a:t>
            </a:r>
            <a:r>
              <a:rPr lang="en-US" altLang="ko-KR" sz="2000" dirty="0">
                <a:solidFill>
                  <a:schemeClr val="accent5"/>
                </a:solidFill>
              </a:rPr>
              <a:t> SSI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10543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737D4F-437A-4269-9591-E67B26969612}"/>
              </a:ext>
            </a:extLst>
          </p:cNvPr>
          <p:cNvSpPr txBox="1"/>
          <p:nvPr/>
        </p:nvSpPr>
        <p:spPr>
          <a:xfrm>
            <a:off x="3965944" y="4573268"/>
            <a:ext cx="12121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&lt;2</a:t>
            </a:r>
            <a:r>
              <a:rPr lang="en-US" altLang="ko-KR" sz="1000" baseline="30000" dirty="0"/>
              <a:t>nd</a:t>
            </a:r>
            <a:r>
              <a:rPr lang="ko-KR" altLang="en-US" sz="1000" dirty="0"/>
              <a:t> </a:t>
            </a:r>
            <a:r>
              <a:rPr lang="en-US" altLang="ko-KR" sz="1000" dirty="0"/>
              <a:t>segment&gt;</a:t>
            </a:r>
            <a:endParaRPr lang="ko-KR" altLang="en-US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46A864C-132A-417A-B100-3641AA641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64" y="1829282"/>
            <a:ext cx="3170954" cy="245170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9905C66-7FE2-4DC1-A04F-8AE1A42BB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250" y="1829282"/>
            <a:ext cx="3170954" cy="2451704"/>
          </a:xfrm>
          <a:prstGeom prst="rect">
            <a:avLst/>
          </a:prstGeom>
        </p:spPr>
      </p:pic>
      <p:sp>
        <p:nvSpPr>
          <p:cNvPr id="21" name="Google Shape;126;p19">
            <a:extLst>
              <a:ext uri="{FF2B5EF4-FFF2-40B4-BE49-F238E27FC236}">
                <a16:creationId xmlns:a16="http://schemas.microsoft.com/office/drawing/2014/main" id="{A10D4D13-939E-456E-8FBA-1B559737B5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accent5"/>
                </a:solidFill>
              </a:rPr>
              <a:t>Parameters</a:t>
            </a:r>
            <a:r>
              <a:rPr lang="ko-KR" altLang="en-US" sz="2000" dirty="0">
                <a:solidFill>
                  <a:schemeClr val="accent5"/>
                </a:solidFill>
              </a:rPr>
              <a:t> </a:t>
            </a:r>
            <a:r>
              <a:rPr lang="en-US" altLang="ko-KR" sz="1400" dirty="0">
                <a:solidFill>
                  <a:schemeClr val="accent5"/>
                </a:solidFill>
              </a:rPr>
              <a:t>vs</a:t>
            </a:r>
            <a:r>
              <a:rPr lang="en-US" altLang="ko-KR" sz="2000" dirty="0">
                <a:solidFill>
                  <a:schemeClr val="accent5"/>
                </a:solidFill>
              </a:rPr>
              <a:t> SSI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67630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26;p19">
            <a:extLst>
              <a:ext uri="{FF2B5EF4-FFF2-40B4-BE49-F238E27FC236}">
                <a16:creationId xmlns:a16="http://schemas.microsoft.com/office/drawing/2014/main" id="{A10D4D13-939E-456E-8FBA-1B559737B5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accent5"/>
                </a:solidFill>
              </a:rPr>
              <a:t>Parameters</a:t>
            </a:r>
            <a:r>
              <a:rPr lang="ko-KR" altLang="en-US" sz="2000" dirty="0">
                <a:solidFill>
                  <a:schemeClr val="accent5"/>
                </a:solidFill>
              </a:rPr>
              <a:t> </a:t>
            </a:r>
            <a:r>
              <a:rPr lang="en-US" altLang="ko-KR" sz="1400" dirty="0">
                <a:solidFill>
                  <a:schemeClr val="accent5"/>
                </a:solidFill>
              </a:rPr>
              <a:t>vs</a:t>
            </a:r>
            <a:r>
              <a:rPr lang="en-US" altLang="ko-KR" sz="2000" dirty="0">
                <a:solidFill>
                  <a:schemeClr val="accent5"/>
                </a:solidFill>
              </a:rPr>
              <a:t> SSI </a:t>
            </a:r>
            <a:endParaRPr lang="en-US" altLang="ko-KR" sz="2000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F041B891-8E14-4395-A3F9-9F0BAB89A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추정된 </a:t>
            </a:r>
            <a:r>
              <a:rPr lang="ko-KR" altLang="en-US" dirty="0" err="1"/>
              <a:t>모수와</a:t>
            </a:r>
            <a:r>
              <a:rPr lang="ko-KR" altLang="en-US" dirty="0"/>
              <a:t> </a:t>
            </a:r>
            <a:r>
              <a:rPr lang="en-US" altLang="ko-KR" dirty="0"/>
              <a:t>SSI</a:t>
            </a:r>
            <a:r>
              <a:rPr lang="ko-KR" altLang="en-US" dirty="0"/>
              <a:t>간 연관성을 찾기 어려웠음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14605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원인 </a:t>
            </a:r>
            <a:r>
              <a:rPr lang="en-US" altLang="ko-KR" dirty="0"/>
              <a:t>&gt;</a:t>
            </a:r>
          </a:p>
          <a:p>
            <a:pPr marL="146050" indent="0">
              <a:buNone/>
            </a:pPr>
            <a:r>
              <a:rPr lang="en-US" altLang="ko-KR" dirty="0"/>
              <a:t>1. </a:t>
            </a:r>
            <a:r>
              <a:rPr lang="ko-KR" altLang="en-US" dirty="0" err="1"/>
              <a:t>모수가</a:t>
            </a:r>
            <a:r>
              <a:rPr lang="ko-KR" altLang="en-US" dirty="0"/>
              <a:t> 제대로 추정되지 않았거나 </a:t>
            </a:r>
            <a:r>
              <a:rPr lang="en-US" altLang="ko-KR" dirty="0"/>
              <a:t>Peak Detection Algorithm</a:t>
            </a:r>
            <a:r>
              <a:rPr lang="ko-KR" altLang="en-US" dirty="0"/>
              <a:t>에서 구해진 </a:t>
            </a:r>
            <a:r>
              <a:rPr lang="en-US" altLang="ko-KR" dirty="0"/>
              <a:t>Breakpoint</a:t>
            </a:r>
            <a:r>
              <a:rPr lang="ko-KR" altLang="en-US" dirty="0"/>
              <a:t>가 정확한 지점이 아닐 수 있음</a:t>
            </a:r>
            <a:r>
              <a:rPr lang="en-US" altLang="ko-KR" dirty="0"/>
              <a:t>.</a:t>
            </a:r>
          </a:p>
          <a:p>
            <a:pPr marL="146050" indent="0">
              <a:buNone/>
            </a:pPr>
            <a:r>
              <a:rPr lang="en-US" altLang="ko-KR" dirty="0"/>
              <a:t>2. Stringency Index</a:t>
            </a:r>
            <a:r>
              <a:rPr lang="ko-KR" altLang="en-US" dirty="0"/>
              <a:t>가 각 나라의 정책 및 사회 억제 정도를 올바르게 추산하지 못함</a:t>
            </a:r>
            <a:r>
              <a:rPr lang="en-US" altLang="ko-KR" dirty="0"/>
              <a:t>.</a:t>
            </a:r>
          </a:p>
          <a:p>
            <a:pPr marL="14605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56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7650" y="119872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-KR" altLang="en-US" dirty="0">
                <a:solidFill>
                  <a:srgbClr val="000000"/>
                </a:solidFill>
              </a:rPr>
              <a:t>분석 방법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7650" y="2169750"/>
            <a:ext cx="76887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chemeClr val="accent5"/>
                </a:solidFill>
              </a:rPr>
              <a:t>1. Separate Logistic Model </a:t>
            </a:r>
            <a:r>
              <a:rPr lang="ko-KR" altLang="en-US" sz="1400" b="1" dirty="0">
                <a:solidFill>
                  <a:schemeClr val="accent5"/>
                </a:solidFill>
              </a:rPr>
              <a:t>적합</a:t>
            </a:r>
            <a:r>
              <a:rPr lang="en-US" altLang="ko-KR" sz="1400" b="1" dirty="0">
                <a:solidFill>
                  <a:schemeClr val="accent5"/>
                </a:solidFill>
              </a:rPr>
              <a:t>(8</a:t>
            </a:r>
            <a:r>
              <a:rPr lang="ko-KR" altLang="en-US" sz="1400" b="1" dirty="0">
                <a:solidFill>
                  <a:schemeClr val="accent5"/>
                </a:solidFill>
              </a:rPr>
              <a:t>월 </a:t>
            </a:r>
            <a:r>
              <a:rPr lang="en-US" altLang="ko-KR" sz="1400" b="1" dirty="0">
                <a:solidFill>
                  <a:schemeClr val="accent5"/>
                </a:solidFill>
              </a:rPr>
              <a:t>31</a:t>
            </a:r>
            <a:r>
              <a:rPr lang="ko-KR" altLang="en-US" sz="1400" b="1" dirty="0" err="1">
                <a:solidFill>
                  <a:schemeClr val="accent5"/>
                </a:solidFill>
              </a:rPr>
              <a:t>일기준</a:t>
            </a:r>
            <a:r>
              <a:rPr lang="en-US" altLang="ko-KR" sz="1400" b="1" dirty="0">
                <a:solidFill>
                  <a:schemeClr val="accent5"/>
                </a:solidFill>
              </a:rPr>
              <a:t>)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altLang="en-US" sz="1200" dirty="0"/>
              <a:t>각 </a:t>
            </a:r>
            <a:r>
              <a:rPr lang="en-US" altLang="ko-KR" sz="1200" dirty="0"/>
              <a:t>segment</a:t>
            </a:r>
            <a:r>
              <a:rPr lang="ko-KR" altLang="en-US" sz="1200" dirty="0"/>
              <a:t>에 대하여 독립적으로 </a:t>
            </a:r>
            <a:r>
              <a:rPr lang="en-US" altLang="ko-KR" sz="1200" dirty="0"/>
              <a:t>logistic model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적합시킴</a:t>
            </a:r>
            <a:endParaRPr lang="en-US" altLang="ko-KR" sz="12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1" dirty="0">
                <a:solidFill>
                  <a:schemeClr val="accent5"/>
                </a:solidFill>
              </a:rPr>
              <a:t>2. </a:t>
            </a:r>
            <a:r>
              <a:rPr lang="ko-KR" altLang="en-US" sz="1400" b="1" dirty="0">
                <a:solidFill>
                  <a:schemeClr val="accent5"/>
                </a:solidFill>
              </a:rPr>
              <a:t>추정된 </a:t>
            </a:r>
            <a:r>
              <a:rPr lang="ko-KR" altLang="en-US" sz="1400" b="1" dirty="0" err="1">
                <a:solidFill>
                  <a:schemeClr val="accent5"/>
                </a:solidFill>
              </a:rPr>
              <a:t>모수와</a:t>
            </a:r>
            <a:r>
              <a:rPr lang="ko-KR" altLang="en-US" sz="1400" b="1" dirty="0">
                <a:solidFill>
                  <a:schemeClr val="accent5"/>
                </a:solidFill>
              </a:rPr>
              <a:t> </a:t>
            </a:r>
            <a:r>
              <a:rPr lang="en-US" altLang="ko-KR" sz="1400" b="1" dirty="0">
                <a:solidFill>
                  <a:schemeClr val="accent5"/>
                </a:solidFill>
              </a:rPr>
              <a:t>Stringency Index</a:t>
            </a:r>
            <a:r>
              <a:rPr lang="ko-KR" altLang="en-US" sz="1400" b="1" dirty="0">
                <a:solidFill>
                  <a:schemeClr val="accent5"/>
                </a:solidFill>
              </a:rPr>
              <a:t>간의 연관성 분석</a:t>
            </a:r>
            <a:endParaRPr lang="en-US" altLang="ko-KR" sz="1400" b="1" dirty="0">
              <a:solidFill>
                <a:schemeClr val="accent5"/>
              </a:solidFill>
            </a:endParaRPr>
          </a:p>
          <a:p>
            <a:pPr marL="0" indent="0">
              <a:lnSpc>
                <a:spcPct val="100000"/>
              </a:lnSpc>
              <a:buFont typeface="Lato"/>
              <a:buNone/>
            </a:pPr>
            <a:endParaRPr lang="en-US" altLang="ko-KR" sz="1200" dirty="0"/>
          </a:p>
          <a:p>
            <a:pPr marL="0" indent="0">
              <a:lnSpc>
                <a:spcPct val="100000"/>
              </a:lnSpc>
              <a:buFont typeface="Lato"/>
              <a:buNone/>
            </a:pPr>
            <a:r>
              <a:rPr lang="en-US" altLang="ko-KR" sz="1200" dirty="0"/>
              <a:t> 1</a:t>
            </a:r>
            <a:r>
              <a:rPr lang="en-US" altLang="ko-KR" sz="1200" baseline="30000" dirty="0"/>
              <a:t>st</a:t>
            </a:r>
            <a:r>
              <a:rPr lang="en-US" altLang="ko-KR" sz="1200" dirty="0"/>
              <a:t>, 2</a:t>
            </a:r>
            <a:r>
              <a:rPr lang="en-US" altLang="ko-KR" sz="1200" baseline="30000" dirty="0"/>
              <a:t>nd</a:t>
            </a:r>
            <a:r>
              <a:rPr lang="en-US" altLang="ko-KR" sz="1200" dirty="0"/>
              <a:t>  segment</a:t>
            </a:r>
            <a:r>
              <a:rPr lang="ko-KR" altLang="en-US" sz="1200" dirty="0"/>
              <a:t>에서 추정된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를 국가별로 각각</a:t>
            </a:r>
            <a:r>
              <a:rPr lang="en-US" altLang="ko-KR" sz="1200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ko-KR" altLang="en-US" sz="12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Font typeface="Lato"/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Separate Logistic model</a:t>
            </a:r>
            <a:endParaRPr lang="ko-KR" altLang="en-US" sz="2000"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672743" y="2447471"/>
            <a:ext cx="7688700" cy="215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lang="en-US" sz="1400" b="1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-US" sz="1400" b="1" dirty="0">
                <a:solidFill>
                  <a:schemeClr val="accent5"/>
                </a:solidFill>
              </a:rPr>
              <a:t>Procedure</a:t>
            </a:r>
            <a:endParaRPr sz="1400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1) Peak Detection Algorithm</a:t>
            </a:r>
            <a:r>
              <a:rPr lang="ko-KR" altLang="en-US" sz="1200" dirty="0"/>
              <a:t>을 </a:t>
            </a:r>
            <a:r>
              <a:rPr lang="en-US" sz="1200" dirty="0" err="1"/>
              <a:t>이용</a:t>
            </a:r>
            <a:r>
              <a:rPr lang="ko-KR" altLang="en-US" sz="1200" dirty="0"/>
              <a:t>하여</a:t>
            </a:r>
            <a:r>
              <a:rPr lang="en-US" sz="1200" dirty="0"/>
              <a:t> </a:t>
            </a:r>
            <a:r>
              <a:rPr lang="en-US" sz="1200" dirty="0" err="1"/>
              <a:t>Breakpoint를</a:t>
            </a:r>
            <a:r>
              <a:rPr lang="en-US" sz="1200" dirty="0"/>
              <a:t> </a:t>
            </a:r>
            <a:r>
              <a:rPr lang="ko-KR" altLang="en-US" sz="1200" dirty="0"/>
              <a:t>찾음</a:t>
            </a:r>
            <a:r>
              <a:rPr lang="en-US" altLang="ko-KR" sz="1200" dirty="0"/>
              <a:t>.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2) </a:t>
            </a:r>
            <a:r>
              <a:rPr lang="ko-KR" altLang="en-US" sz="1200" dirty="0"/>
              <a:t>각각의 </a:t>
            </a:r>
            <a:r>
              <a:rPr lang="en-US" altLang="ko-KR" sz="1200" dirty="0"/>
              <a:t>wave partition</a:t>
            </a:r>
            <a:r>
              <a:rPr lang="ko-KR" altLang="en-US" sz="1200" dirty="0"/>
              <a:t>에 대해 독립적으로 모형을 </a:t>
            </a:r>
            <a:r>
              <a:rPr lang="ko-KR" altLang="en-US" sz="1200" dirty="0" err="1"/>
              <a:t>적합시킴</a:t>
            </a:r>
            <a:r>
              <a:rPr lang="en-US" altLang="ko-KR" sz="1200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1200" dirty="0"/>
              <a:t>      =&gt;  </a:t>
            </a:r>
            <a:r>
              <a:rPr lang="ko-KR" altLang="en-US" sz="1200" dirty="0"/>
              <a:t>함수의 연속성이 보장되지 않음</a:t>
            </a:r>
            <a:r>
              <a:rPr lang="en-US" altLang="ko-KR" sz="1200" dirty="0"/>
              <a:t>.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115860-F8EC-451F-B6A3-DFF24EF10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0" y="1853850"/>
            <a:ext cx="3727642" cy="8318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5E141E-AD53-46B1-8602-B015D0232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282" y="2038185"/>
            <a:ext cx="3588711" cy="68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0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2D6DD47F-606E-47F3-BBE4-E69E0A607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480" y="2844595"/>
            <a:ext cx="1989395" cy="200964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44306BD-6966-4731-A139-FF4EA1782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335" y="1566928"/>
            <a:ext cx="1989394" cy="2009643"/>
          </a:xfrm>
          <a:prstGeom prst="rect">
            <a:avLst/>
          </a:prstGeom>
        </p:spPr>
      </p:pic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Font typeface="Lato"/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Separate Logistic model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3FAB3A-7A0D-43AE-9691-359F3465CEA8}"/>
              </a:ext>
            </a:extLst>
          </p:cNvPr>
          <p:cNvSpPr/>
          <p:nvPr/>
        </p:nvSpPr>
        <p:spPr>
          <a:xfrm>
            <a:off x="5706140" y="3714307"/>
            <a:ext cx="708837" cy="850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A26138-0F26-4518-A967-77FA0E0AC9F5}"/>
              </a:ext>
            </a:extLst>
          </p:cNvPr>
          <p:cNvSpPr/>
          <p:nvPr/>
        </p:nvSpPr>
        <p:spPr>
          <a:xfrm>
            <a:off x="6939516" y="3799367"/>
            <a:ext cx="956931" cy="886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C35CF3-DF53-4098-9DFA-B0C0FDE31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50" y="2053390"/>
            <a:ext cx="3397425" cy="838243"/>
          </a:xfrm>
          <a:prstGeom prst="rect">
            <a:avLst/>
          </a:prstGeom>
        </p:spPr>
      </p:pic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CF288C57-7977-44F6-8547-98F9737B8CC2}"/>
              </a:ext>
            </a:extLst>
          </p:cNvPr>
          <p:cNvSpPr/>
          <p:nvPr/>
        </p:nvSpPr>
        <p:spPr>
          <a:xfrm rot="16200000">
            <a:off x="1692774" y="2429963"/>
            <a:ext cx="99660" cy="1022997"/>
          </a:xfrm>
          <a:prstGeom prst="lef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610E8DCF-C163-4DB4-BFD8-90688F997A3C}"/>
              </a:ext>
            </a:extLst>
          </p:cNvPr>
          <p:cNvSpPr/>
          <p:nvPr/>
        </p:nvSpPr>
        <p:spPr>
          <a:xfrm rot="16200000">
            <a:off x="3017220" y="2422482"/>
            <a:ext cx="99660" cy="1022997"/>
          </a:xfrm>
          <a:prstGeom prst="leftBrac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434F6146-36E4-4B32-8612-147F6B40CF4A}"/>
              </a:ext>
            </a:extLst>
          </p:cNvPr>
          <p:cNvCxnSpPr>
            <a:cxnSpLocks/>
          </p:cNvCxnSpPr>
          <p:nvPr/>
        </p:nvCxnSpPr>
        <p:spPr>
          <a:xfrm>
            <a:off x="3067049" y="2983812"/>
            <a:ext cx="4580128" cy="1198328"/>
          </a:xfrm>
          <a:prstGeom prst="bentConnector3">
            <a:avLst>
              <a:gd name="adj1" fmla="val 166"/>
            </a:avLst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ACCB727-6934-4645-AFA9-08CCB424A368}"/>
              </a:ext>
            </a:extLst>
          </p:cNvPr>
          <p:cNvCxnSpPr>
            <a:cxnSpLocks/>
          </p:cNvCxnSpPr>
          <p:nvPr/>
        </p:nvCxnSpPr>
        <p:spPr>
          <a:xfrm>
            <a:off x="1742603" y="3015809"/>
            <a:ext cx="3403555" cy="12700"/>
          </a:xfrm>
          <a:prstGeom prst="bentConnector3">
            <a:avLst>
              <a:gd name="adj1" fmla="val 225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08FC9F7-C00B-4262-8A23-D9297BAF0647}"/>
              </a:ext>
            </a:extLst>
          </p:cNvPr>
          <p:cNvSpPr txBox="1"/>
          <p:nvPr/>
        </p:nvSpPr>
        <p:spPr>
          <a:xfrm>
            <a:off x="3142571" y="3363732"/>
            <a:ext cx="171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These two fittings are separately performed.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2112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Font typeface="Lato"/>
              <a:buNone/>
            </a:pPr>
            <a:r>
              <a:rPr lang="en-US" altLang="ko-KR" sz="2000" dirty="0">
                <a:solidFill>
                  <a:schemeClr val="accent5"/>
                </a:solidFill>
              </a:rPr>
              <a:t>Summarized Stringency Index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727650" y="2797725"/>
            <a:ext cx="7688700" cy="1573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ko-KR" altLang="en-US" sz="1200" dirty="0"/>
              <a:t>각 </a:t>
            </a:r>
            <a:r>
              <a:rPr lang="en-US" altLang="ko-KR" sz="1200" dirty="0"/>
              <a:t>segment</a:t>
            </a:r>
            <a:r>
              <a:rPr lang="ko-KR" altLang="en-US" sz="1200" dirty="0"/>
              <a:t>의 평균 </a:t>
            </a:r>
            <a:r>
              <a:rPr lang="en-US" altLang="ko-KR" sz="1200" dirty="0"/>
              <a:t>Stringency Index</a:t>
            </a:r>
            <a:r>
              <a:rPr lang="ko-KR" altLang="en-US" sz="1200" dirty="0"/>
              <a:t>를 계산하여 새로운 변수</a:t>
            </a:r>
            <a:r>
              <a:rPr lang="en-US" altLang="ko-KR" sz="1200" dirty="0"/>
              <a:t>(</a:t>
            </a:r>
            <a:r>
              <a:rPr lang="en-US" altLang="ko-KR" sz="1200" i="1" dirty="0"/>
              <a:t>SSI</a:t>
            </a:r>
            <a:r>
              <a:rPr lang="en-US" altLang="ko-KR" sz="1200" dirty="0"/>
              <a:t>)</a:t>
            </a:r>
            <a:r>
              <a:rPr lang="ko-KR" altLang="en-US" sz="1200" dirty="0"/>
              <a:t> 생성</a:t>
            </a:r>
            <a:r>
              <a:rPr lang="en-US" altLang="ko-KR" sz="1200" dirty="0"/>
              <a:t>.</a:t>
            </a:r>
            <a:endParaRPr lang="en-US" altLang="ko-KR" sz="1200" b="1" i="1"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en-US" altLang="ko-KR" sz="1200" dirty="0"/>
              <a:t>ECDC </a:t>
            </a:r>
            <a:r>
              <a:rPr lang="ko-KR" altLang="en-US" sz="1200" dirty="0"/>
              <a:t>일일 </a:t>
            </a:r>
            <a:r>
              <a:rPr lang="ko-KR" altLang="en-US" sz="1200" dirty="0" err="1"/>
              <a:t>확진자</a:t>
            </a:r>
            <a:r>
              <a:rPr lang="ko-KR" altLang="en-US" sz="1200" dirty="0"/>
              <a:t> 데이터와 </a:t>
            </a:r>
            <a:r>
              <a:rPr lang="en-US" altLang="ko-KR" sz="1200" dirty="0"/>
              <a:t>Oxford </a:t>
            </a:r>
            <a:r>
              <a:rPr lang="en-US" altLang="ko-KR" sz="1200" dirty="0" err="1"/>
              <a:t>b.s.g</a:t>
            </a:r>
            <a:r>
              <a:rPr lang="en-US" altLang="ko-KR" sz="1200" dirty="0"/>
              <a:t>. </a:t>
            </a:r>
            <a:r>
              <a:rPr lang="ko-KR" altLang="en-US" sz="1200" dirty="0"/>
              <a:t>정책 데이터간 </a:t>
            </a:r>
            <a:r>
              <a:rPr lang="en-US" altLang="ko-KR" sz="1200" dirty="0"/>
              <a:t>mismatch</a:t>
            </a:r>
            <a:r>
              <a:rPr lang="ko-KR" altLang="en-US" sz="1200" dirty="0"/>
              <a:t>가 존재</a:t>
            </a:r>
            <a:r>
              <a:rPr lang="en-US" altLang="ko-KR" sz="1200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1200" dirty="0"/>
              <a:t>      =&gt; </a:t>
            </a:r>
            <a:r>
              <a:rPr lang="ko-KR" altLang="en-US" sz="1200" dirty="0"/>
              <a:t>국가 이름이 서로 다르거나 국가 코드가 다른 경우가 존재</a:t>
            </a:r>
            <a:r>
              <a:rPr lang="en-US" altLang="ko-KR" sz="1200" dirty="0"/>
              <a:t>. </a:t>
            </a:r>
            <a:r>
              <a:rPr lang="ko-KR" altLang="en-US" sz="1200" dirty="0"/>
              <a:t>이러한 경우 일일이 직접 수정 필요</a:t>
            </a:r>
            <a:r>
              <a:rPr lang="en-US" altLang="ko-KR" sz="1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9AE778-BF4F-400A-96C1-DD6D787A8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14" y="2016828"/>
            <a:ext cx="1684934" cy="5560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CE3A4E-9679-40CA-8BEF-9C7868590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786" y="1885408"/>
            <a:ext cx="4165814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Font typeface="Lato"/>
              <a:buNone/>
            </a:pPr>
            <a:r>
              <a:rPr lang="en-US" altLang="ko-KR" sz="2000" dirty="0">
                <a:solidFill>
                  <a:schemeClr val="accent5"/>
                </a:solidFill>
              </a:rPr>
              <a:t>Summarized Stringency Index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182161-45E9-4BBF-97A9-A6E760844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575" y="3590604"/>
            <a:ext cx="3453975" cy="1495894"/>
          </a:xfrm>
          <a:prstGeom prst="rect">
            <a:avLst/>
          </a:prstGeom>
        </p:spPr>
      </p:pic>
      <p:sp>
        <p:nvSpPr>
          <p:cNvPr id="12" name="Google Shape;127;p19">
            <a:extLst>
              <a:ext uri="{FF2B5EF4-FFF2-40B4-BE49-F238E27FC236}">
                <a16:creationId xmlns:a16="http://schemas.microsoft.com/office/drawing/2014/main" id="{97A7147A-3E64-4FF6-A054-9F462AF35C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989650"/>
            <a:ext cx="3899257" cy="160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ko-KR" altLang="en-US" sz="1000" dirty="0"/>
              <a:t>누적 </a:t>
            </a:r>
            <a:r>
              <a:rPr lang="ko-KR" altLang="en-US" sz="1000" dirty="0" err="1"/>
              <a:t>확진자</a:t>
            </a:r>
            <a:r>
              <a:rPr lang="ko-KR" altLang="en-US" sz="1000" dirty="0"/>
              <a:t> </a:t>
            </a:r>
            <a:r>
              <a:rPr lang="en-US" altLang="ko-KR" sz="1000" dirty="0"/>
              <a:t>50</a:t>
            </a:r>
            <a:r>
              <a:rPr lang="ko-KR" altLang="en-US" sz="1000" dirty="0"/>
              <a:t>명이 되는 날짜를 시작점으로 </a:t>
            </a:r>
            <a:r>
              <a:rPr lang="en-US" altLang="ko-KR" sz="1000" dirty="0"/>
              <a:t>Separate Logistic model</a:t>
            </a:r>
            <a:r>
              <a:rPr lang="ko-KR" altLang="en-US" sz="1000" dirty="0"/>
              <a:t>을 </a:t>
            </a:r>
            <a:r>
              <a:rPr lang="ko-KR" altLang="en-US" sz="1000" dirty="0" err="1"/>
              <a:t>적합시켰음</a:t>
            </a:r>
            <a:r>
              <a:rPr lang="en-US" altLang="ko-KR" sz="1000" dirty="0"/>
              <a:t>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AutoNum type="arabicParenR"/>
            </a:pPr>
            <a:endParaRPr lang="en-US" altLang="ko-KR" sz="1000" b="1" i="1"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ko-KR" altLang="en-US" sz="1000" dirty="0"/>
              <a:t>이와 마찬가지로  </a:t>
            </a:r>
            <a:r>
              <a:rPr lang="en-US" altLang="ko-KR" sz="1000" dirty="0" err="1"/>
              <a:t>Stangency</a:t>
            </a:r>
            <a:r>
              <a:rPr lang="en-US" altLang="ko-KR" sz="1000" dirty="0"/>
              <a:t> Index </a:t>
            </a:r>
            <a:r>
              <a:rPr lang="ko-KR" altLang="en-US" sz="1000" dirty="0"/>
              <a:t>누적 </a:t>
            </a:r>
            <a:r>
              <a:rPr lang="ko-KR" altLang="en-US" sz="1000" dirty="0" err="1"/>
              <a:t>확진자</a:t>
            </a:r>
            <a:r>
              <a:rPr lang="ko-KR" altLang="en-US" sz="1000" dirty="0"/>
              <a:t> </a:t>
            </a:r>
            <a:r>
              <a:rPr lang="en-US" altLang="ko-KR" sz="1000" dirty="0"/>
              <a:t>50</a:t>
            </a:r>
            <a:r>
              <a:rPr lang="ko-KR" altLang="en-US" sz="1000" dirty="0"/>
              <a:t>명이 되는 날짜 이후부터 고려함</a:t>
            </a:r>
            <a:r>
              <a:rPr lang="en-US" altLang="ko-KR" sz="1000" dirty="0"/>
              <a:t>.  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1000" dirty="0"/>
              <a:t>          =&gt; </a:t>
            </a:r>
            <a:r>
              <a:rPr lang="ko-KR" altLang="en-US" sz="1000" dirty="0"/>
              <a:t>코로나 발생 초기에 </a:t>
            </a:r>
            <a:r>
              <a:rPr lang="en-US" altLang="ko-KR" sz="1000" dirty="0"/>
              <a:t>0</a:t>
            </a:r>
            <a:r>
              <a:rPr lang="ko-KR" altLang="en-US" sz="1000" dirty="0"/>
              <a:t>이 되는 부분을 제외할 수 있음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5BB063-E515-44A0-BD1D-8152E1EE7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393" y="1742456"/>
            <a:ext cx="3376382" cy="1308675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B89C13A-5AAB-438A-AC5B-A4B55EDA1904}"/>
              </a:ext>
            </a:extLst>
          </p:cNvPr>
          <p:cNvSpPr/>
          <p:nvPr/>
        </p:nvSpPr>
        <p:spPr>
          <a:xfrm rot="5400000">
            <a:off x="6686082" y="3043510"/>
            <a:ext cx="349912" cy="51294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6FA1975-934D-4854-90CE-E8AAC3844F41}"/>
              </a:ext>
            </a:extLst>
          </p:cNvPr>
          <p:cNvCxnSpPr>
            <a:cxnSpLocks/>
          </p:cNvCxnSpPr>
          <p:nvPr/>
        </p:nvCxnSpPr>
        <p:spPr>
          <a:xfrm flipH="1">
            <a:off x="5536019" y="2629786"/>
            <a:ext cx="439480" cy="202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3BD89FC-CC2C-4637-8586-493B12EA974F}"/>
              </a:ext>
            </a:extLst>
          </p:cNvPr>
          <p:cNvCxnSpPr>
            <a:cxnSpLocks/>
          </p:cNvCxnSpPr>
          <p:nvPr/>
        </p:nvCxnSpPr>
        <p:spPr>
          <a:xfrm flipH="1">
            <a:off x="7853916" y="2592068"/>
            <a:ext cx="439480" cy="202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03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Separate Logistic model– Cumulative Cases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F6B52B-0CD0-4DCD-9486-7283AD9D1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35" y="1911024"/>
            <a:ext cx="2757253" cy="27572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908F9C-60E8-4AAE-B044-4AE40CF4A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061" y="1911024"/>
            <a:ext cx="2757253" cy="27572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0C7100-6AEC-471B-985D-4D4156EC4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997" y="1911024"/>
            <a:ext cx="2757253" cy="275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2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6609E3-3A31-4D27-876A-8E0DE0CA9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67" y="1853850"/>
            <a:ext cx="2909087" cy="29090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D2064A8-4101-4029-A3E7-B18FD8E02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456" y="1853849"/>
            <a:ext cx="2909087" cy="29090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FB81755-DD46-4DF5-8EAC-ABC5E4016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543" y="1853849"/>
            <a:ext cx="2909087" cy="2909087"/>
          </a:xfrm>
          <a:prstGeom prst="rect">
            <a:avLst/>
          </a:prstGeom>
        </p:spPr>
      </p:pic>
      <p:sp>
        <p:nvSpPr>
          <p:cNvPr id="17" name="Google Shape;126;p19">
            <a:extLst>
              <a:ext uri="{FF2B5EF4-FFF2-40B4-BE49-F238E27FC236}">
                <a16:creationId xmlns:a16="http://schemas.microsoft.com/office/drawing/2014/main" id="{013922FD-BD03-438F-BFE2-0F5EF894CF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Separate Logistic model– Cumulative Cases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1120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7650" y="129738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Font typeface="Lato"/>
              <a:buNone/>
            </a:pPr>
            <a:r>
              <a:rPr lang="en-US" altLang="ko-KR" sz="2000" b="1" dirty="0">
                <a:solidFill>
                  <a:schemeClr val="accent5"/>
                </a:solidFill>
              </a:rPr>
              <a:t>Separate Logistic </a:t>
            </a:r>
            <a:r>
              <a:rPr lang="en-US" altLang="ko-KR" sz="2000" dirty="0">
                <a:solidFill>
                  <a:schemeClr val="accent5"/>
                </a:solidFill>
              </a:rPr>
              <a:t>Model </a:t>
            </a:r>
            <a:r>
              <a:rPr lang="ko-KR" altLang="en-US" sz="2000" dirty="0">
                <a:solidFill>
                  <a:schemeClr val="accent5"/>
                </a:solidFill>
              </a:rPr>
              <a:t>적합 결과</a:t>
            </a:r>
            <a:r>
              <a:rPr lang="en-US" altLang="ko-KR" sz="2000" dirty="0">
                <a:solidFill>
                  <a:schemeClr val="accent5"/>
                </a:solidFill>
              </a:rPr>
              <a:t> </a:t>
            </a:r>
            <a:endParaRPr lang="ko-KR" altLang="en-US" sz="2000" dirty="0"/>
          </a:p>
        </p:txBody>
      </p:sp>
      <p:sp>
        <p:nvSpPr>
          <p:cNvPr id="4" name="Google Shape;127;p19">
            <a:extLst>
              <a:ext uri="{FF2B5EF4-FFF2-40B4-BE49-F238E27FC236}">
                <a16:creationId xmlns:a16="http://schemas.microsoft.com/office/drawing/2014/main" id="{E71CE64D-BA72-4941-B3E5-2A776D7373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168" y="2161953"/>
            <a:ext cx="4124102" cy="1573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lang="ko-KR" altLang="en-US" sz="1400" dirty="0">
              <a:solidFill>
                <a:schemeClr val="accent5"/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en-US" altLang="ko-KR" sz="1200" dirty="0"/>
              <a:t>1</a:t>
            </a:r>
            <a:r>
              <a:rPr lang="en-US" altLang="ko-KR" sz="1200" baseline="30000" dirty="0"/>
              <a:t>st</a:t>
            </a:r>
            <a:r>
              <a:rPr lang="en-US" altLang="ko-KR" sz="1200" dirty="0"/>
              <a:t>  segment</a:t>
            </a:r>
            <a:r>
              <a:rPr lang="ko-KR" altLang="en-US" sz="1200" dirty="0"/>
              <a:t>에 대해서는 </a:t>
            </a:r>
            <a:r>
              <a:rPr lang="en-US" altLang="ko-KR" sz="1200" dirty="0"/>
              <a:t>141</a:t>
            </a:r>
            <a:r>
              <a:rPr lang="ko-KR" altLang="en-US" sz="1200" dirty="0"/>
              <a:t>개국이 </a:t>
            </a:r>
            <a:r>
              <a:rPr lang="ko-KR" altLang="en-US" sz="1200" dirty="0" err="1"/>
              <a:t>적합되었음</a:t>
            </a:r>
            <a:r>
              <a:rPr lang="en-US" altLang="ko-KR" sz="1200" dirty="0"/>
              <a:t>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en-US" altLang="ko-KR" sz="1200" dirty="0"/>
              <a:t>2</a:t>
            </a:r>
            <a:r>
              <a:rPr lang="en-US" altLang="ko-KR" sz="1200" baseline="30000" dirty="0"/>
              <a:t>nd</a:t>
            </a:r>
            <a:r>
              <a:rPr lang="ko-KR" altLang="en-US" sz="1200" dirty="0"/>
              <a:t> </a:t>
            </a:r>
            <a:r>
              <a:rPr lang="en-US" altLang="ko-KR" sz="1200" dirty="0"/>
              <a:t>segment</a:t>
            </a:r>
            <a:r>
              <a:rPr lang="ko-KR" altLang="en-US" sz="1200" dirty="0"/>
              <a:t>에 대해서는 </a:t>
            </a:r>
            <a:r>
              <a:rPr lang="en-US" altLang="ko-KR" sz="1200" dirty="0"/>
              <a:t>64</a:t>
            </a:r>
            <a:r>
              <a:rPr lang="ko-KR" altLang="en-US" sz="1200" dirty="0"/>
              <a:t>개국이 </a:t>
            </a:r>
            <a:r>
              <a:rPr lang="ko-KR" altLang="en-US" sz="1200" dirty="0" err="1"/>
              <a:t>적합되었음</a:t>
            </a:r>
            <a:r>
              <a:rPr lang="en-US" altLang="ko-KR" sz="1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AE6F56-1650-4333-8B3B-A159C43D1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908" y="2068729"/>
            <a:ext cx="1882804" cy="20038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5DCE35-5722-4AC8-8D13-8C2C29E10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096" y="2070854"/>
            <a:ext cx="2055162" cy="2006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737D4F-437A-4269-9591-E67B26969612}"/>
              </a:ext>
            </a:extLst>
          </p:cNvPr>
          <p:cNvSpPr txBox="1"/>
          <p:nvPr/>
        </p:nvSpPr>
        <p:spPr>
          <a:xfrm>
            <a:off x="4572000" y="4118024"/>
            <a:ext cx="12121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&lt;1</a:t>
            </a:r>
            <a:r>
              <a:rPr lang="en-US" altLang="ko-KR" sz="1000" baseline="30000" dirty="0"/>
              <a:t>st</a:t>
            </a:r>
            <a:r>
              <a:rPr lang="ko-KR" altLang="en-US" sz="1000" dirty="0"/>
              <a:t> </a:t>
            </a:r>
            <a:r>
              <a:rPr lang="en-US" altLang="ko-KR" sz="1000" dirty="0"/>
              <a:t>segment&gt;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01286-E05C-4B85-B608-A99C4801B1F0}"/>
              </a:ext>
            </a:extLst>
          </p:cNvPr>
          <p:cNvSpPr txBox="1"/>
          <p:nvPr/>
        </p:nvSpPr>
        <p:spPr>
          <a:xfrm>
            <a:off x="6870096" y="4118024"/>
            <a:ext cx="12121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&lt;2</a:t>
            </a:r>
            <a:r>
              <a:rPr lang="en-US" altLang="ko-KR" sz="1000" baseline="30000" dirty="0"/>
              <a:t>nd</a:t>
            </a:r>
            <a:r>
              <a:rPr lang="ko-KR" altLang="en-US" sz="1000" dirty="0"/>
              <a:t> </a:t>
            </a:r>
            <a:r>
              <a:rPr lang="en-US" altLang="ko-KR" sz="1000" dirty="0"/>
              <a:t>segment&gt;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689214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322</Words>
  <Application>Microsoft Office PowerPoint</Application>
  <PresentationFormat>화면 슬라이드 쇼(16:9)</PresentationFormat>
  <Paragraphs>50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Raleway</vt:lpstr>
      <vt:lpstr>Lato</vt:lpstr>
      <vt:lpstr>Streamline</vt:lpstr>
      <vt:lpstr>Separate Logistic Model &amp; Stringency Index 10월 5일</vt:lpstr>
      <vt:lpstr>분석 방법</vt:lpstr>
      <vt:lpstr>Separate Logistic model</vt:lpstr>
      <vt:lpstr>Separate Logistic model</vt:lpstr>
      <vt:lpstr>Summarized Stringency Index</vt:lpstr>
      <vt:lpstr>Summarized Stringency Index</vt:lpstr>
      <vt:lpstr>Separate Logistic model– Cumulative Cases</vt:lpstr>
      <vt:lpstr>Separate Logistic model– Cumulative Cases</vt:lpstr>
      <vt:lpstr>Separate Logistic Model 적합 결과 </vt:lpstr>
      <vt:lpstr>Parameters vs SSI </vt:lpstr>
      <vt:lpstr>Parameters vs SSI </vt:lpstr>
      <vt:lpstr>Parameters vs SSI </vt:lpstr>
      <vt:lpstr>Parameters vs SSI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전세계 신규 확진자 예측 및 정책의 영향 분석</dc:title>
  <cp:lastModifiedBy>김학용</cp:lastModifiedBy>
  <cp:revision>32</cp:revision>
  <dcterms:modified xsi:type="dcterms:W3CDTF">2020-10-04T18:37:47Z</dcterms:modified>
</cp:coreProperties>
</file>