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italic.fntdata"/><Relationship Id="rId10" Type="http://schemas.openxmlformats.org/officeDocument/2006/relationships/slide" Target="slides/slide5.xml"/><Relationship Id="rId32" Type="http://schemas.openxmlformats.org/officeDocument/2006/relationships/font" Target="fonts/Raleway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45aaa7c9d_4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45aaa7c9d_4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563e4a605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9563e4a60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563e4a605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9563e4a60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563e4a605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9563e4a60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563e4a605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9563e4a60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663ccf55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9663ccf5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663ccf55a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9663ccf55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9663ccf55a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9663ccf55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663ccf55a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9663ccf55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663ccf55a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9663ccf55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563e4a6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9563e4a6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663ccf55a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9663ccf55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563e4a605_2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9563e4a605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563e4a60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9563e4a60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563e4a605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563e4a605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9563e4a605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9563e4a605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 중 41개가 공통적으로 피팅됨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9563e4a60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9563e4a60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563e4a605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9563e4a60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563e4a605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9563e4a60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563e4a605_0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9563e4a60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667e34e8b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9667e34e8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667e34e8b_7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9667e34e8b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667e34e8b_9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9667e34e8b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Relationship Id="rId5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4294967295" type="ctrTitle"/>
          </p:nvPr>
        </p:nvSpPr>
        <p:spPr>
          <a:xfrm>
            <a:off x="559650" y="997000"/>
            <a:ext cx="7688100" cy="166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3400"/>
              <a:t>COVID-19 전세계</a:t>
            </a:r>
            <a:endParaRPr sz="3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3400">
                <a:solidFill>
                  <a:schemeClr val="accent5"/>
                </a:solidFill>
              </a:rPr>
              <a:t>신규 확진자</a:t>
            </a:r>
            <a:r>
              <a:rPr lang="en-US" sz="3400">
                <a:solidFill>
                  <a:schemeClr val="accent5"/>
                </a:solidFill>
              </a:rPr>
              <a:t> 예측</a:t>
            </a:r>
            <a:r>
              <a:rPr lang="en-US" sz="3400"/>
              <a:t> 및 </a:t>
            </a:r>
            <a:r>
              <a:rPr lang="en-US" sz="3400">
                <a:solidFill>
                  <a:srgbClr val="1C4587"/>
                </a:solidFill>
              </a:rPr>
              <a:t>정책의 영향</a:t>
            </a:r>
            <a:r>
              <a:rPr lang="en-US" sz="3400"/>
              <a:t> 분석</a:t>
            </a:r>
            <a:endParaRPr sz="3400"/>
          </a:p>
        </p:txBody>
      </p:sp>
      <p:sp>
        <p:nvSpPr>
          <p:cNvPr id="87" name="Google Shape;87;p13"/>
          <p:cNvSpPr txBox="1"/>
          <p:nvPr>
            <p:ph idx="4294967295" type="subTitle"/>
          </p:nvPr>
        </p:nvSpPr>
        <p:spPr>
          <a:xfrm>
            <a:off x="559650" y="3961975"/>
            <a:ext cx="47604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 sz="1400">
                <a:latin typeface="Malgun Gothic"/>
                <a:ea typeface="Malgun Gothic"/>
                <a:cs typeface="Malgun Gothic"/>
                <a:sym typeface="Malgun Gothic"/>
              </a:rPr>
              <a:t>박사과정</a:t>
            </a:r>
            <a:r>
              <a:rPr lang="en-US" sz="1400">
                <a:latin typeface="Malgun Gothic"/>
                <a:ea typeface="Malgun Gothic"/>
                <a:cs typeface="Malgun Gothic"/>
                <a:sym typeface="Malgun Gothic"/>
              </a:rPr>
              <a:t> 구태완 </a:t>
            </a:r>
            <a:r>
              <a:rPr b="1" lang="en-US" sz="1400">
                <a:latin typeface="Malgun Gothic"/>
                <a:ea typeface="Malgun Gothic"/>
                <a:cs typeface="Malgun Gothic"/>
                <a:sym typeface="Malgun Gothic"/>
              </a:rPr>
              <a:t>석사과정</a:t>
            </a:r>
            <a:r>
              <a:rPr lang="en-US" sz="1400">
                <a:latin typeface="Malgun Gothic"/>
                <a:ea typeface="Malgun Gothic"/>
                <a:cs typeface="Malgun Gothic"/>
                <a:sym typeface="Malgun Gothic"/>
              </a:rPr>
              <a:t> 한결희, 이도은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 sz="1400">
                <a:latin typeface="Malgun Gothic"/>
                <a:ea typeface="Malgun Gothic"/>
                <a:cs typeface="Malgun Gothic"/>
                <a:sym typeface="Malgun Gothic"/>
              </a:rPr>
              <a:t>학부과정</a:t>
            </a:r>
            <a:r>
              <a:rPr lang="en-US" sz="1400">
                <a:latin typeface="Malgun Gothic"/>
                <a:ea typeface="Malgun Gothic"/>
                <a:cs typeface="Malgun Gothic"/>
                <a:sym typeface="Malgun Gothic"/>
              </a:rPr>
              <a:t> 고영현, 김학용, 김태</a:t>
            </a:r>
            <a:r>
              <a:rPr lang="en-US" sz="1400">
                <a:latin typeface="Malgun Gothic"/>
                <a:ea typeface="Malgun Gothic"/>
                <a:cs typeface="Malgun Gothic"/>
                <a:sym typeface="Malgun Gothic"/>
              </a:rPr>
              <a:t>현, 정혜원</a:t>
            </a:r>
            <a:r>
              <a:rPr lang="en-US" sz="14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400" y="2982901"/>
            <a:ext cx="739675" cy="727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1493875" y="2893650"/>
            <a:ext cx="3000000" cy="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서울대학교 박태성 교수</a:t>
            </a:r>
            <a:r>
              <a:rPr b="1" lang="en-US" sz="20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sz="200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생물정보통계 연구실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>
                <a:solidFill>
                  <a:srgbClr val="000000"/>
                </a:solidFill>
              </a:rPr>
              <a:t>Peak Identification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7988" y="1853851"/>
            <a:ext cx="5736025" cy="167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2825" y="3478350"/>
            <a:ext cx="5360201" cy="15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 txBox="1"/>
          <p:nvPr/>
        </p:nvSpPr>
        <p:spPr>
          <a:xfrm>
            <a:off x="729450" y="2169751"/>
            <a:ext cx="80718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특이사항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Peak가 2개 이상 식별되는 경우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Linear한 증가를 보이는 경우 - 우측 그림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>
                <a:solidFill>
                  <a:srgbClr val="000000"/>
                </a:solidFill>
              </a:rPr>
              <a:t>현재 진행사항 - 현황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729450" y="2169751"/>
            <a:ext cx="80718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모형 적합</a:t>
            </a:r>
            <a:r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1) Poisson Model 연속성 제약조건 적용 완료. 여러 Window Size 적용 결과를 비교.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2) </a:t>
            </a:r>
            <a:r>
              <a:rPr lang="en-US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Growth Curve 연속성 제약조건 적용 필요. 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>
                <a:solidFill>
                  <a:srgbClr val="000000"/>
                </a:solidFill>
              </a:rPr>
              <a:t>Segmented Poisson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729450" y="2078875"/>
            <a:ext cx="7688700" cy="27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-US" sz="1400">
                <a:solidFill>
                  <a:schemeClr val="accent5"/>
                </a:solidFill>
              </a:rPr>
              <a:t>Segmented Poisson</a:t>
            </a:r>
            <a:endParaRPr b="1"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lang="en-US" sz="1200"/>
              <a:t>Breakpoint를 기준으로 </a:t>
            </a:r>
            <a:r>
              <a:rPr b="1" lang="en-US" sz="1200"/>
              <a:t>broken-line relationship</a:t>
            </a:r>
            <a:r>
              <a:rPr lang="en-US" sz="1200"/>
              <a:t>을 가지는 </a:t>
            </a:r>
            <a:r>
              <a:rPr b="1" lang="en-US" sz="1200"/>
              <a:t>Poisson Regression</a:t>
            </a:r>
            <a:r>
              <a:rPr lang="en-US" sz="1200"/>
              <a:t> </a:t>
            </a:r>
            <a:r>
              <a:rPr lang="en-US" sz="1200"/>
              <a:t>모형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b="1" lang="en-US" sz="1400">
                <a:solidFill>
                  <a:schemeClr val="accent5"/>
                </a:solidFill>
              </a:rPr>
              <a:t>Procedure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/>
              <a:t>1) Segmented Function을 이용해</a:t>
            </a:r>
            <a:r>
              <a:rPr lang="en-US" sz="1200"/>
              <a:t> </a:t>
            </a:r>
            <a:r>
              <a:rPr b="1" lang="en-US" sz="1200"/>
              <a:t>Breakpoint</a:t>
            </a:r>
            <a:r>
              <a:rPr lang="en-US" sz="1200"/>
              <a:t>를 탐색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/>
              <a:t>2)</a:t>
            </a:r>
            <a:r>
              <a:rPr b="1" lang="en-US" sz="1200"/>
              <a:t> Breakpoint</a:t>
            </a:r>
            <a:r>
              <a:rPr lang="en-US" sz="1200"/>
              <a:t>에서 연속이 되는 Segmented Poisson을 적합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/>
              <a:t>3</a:t>
            </a:r>
            <a:r>
              <a:rPr lang="en-US" sz="1200"/>
              <a:t>)</a:t>
            </a:r>
            <a:r>
              <a:rPr b="1" lang="en-US" sz="1200"/>
              <a:t> </a:t>
            </a:r>
            <a:r>
              <a:rPr lang="en-US" sz="1200"/>
              <a:t>위 과정을 </a:t>
            </a:r>
            <a:r>
              <a:rPr b="1" lang="en-US" sz="1200"/>
              <a:t>여러 Moving Average</a:t>
            </a:r>
            <a:r>
              <a:rPr lang="en-US" sz="1200"/>
              <a:t>에 대해 반복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>
                <a:solidFill>
                  <a:srgbClr val="000000"/>
                </a:solidFill>
              </a:rPr>
              <a:t>Segmented Poisson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850" y="2173638"/>
            <a:ext cx="914400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>
                <a:solidFill>
                  <a:srgbClr val="000000"/>
                </a:solidFill>
              </a:rPr>
              <a:t>Segmented Poisson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025" y="856075"/>
            <a:ext cx="7625624" cy="4135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26"/>
          <p:cNvCxnSpPr/>
          <p:nvPr/>
        </p:nvCxnSpPr>
        <p:spPr>
          <a:xfrm>
            <a:off x="3282775" y="2716775"/>
            <a:ext cx="495300" cy="55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6"/>
          <p:cNvCxnSpPr/>
          <p:nvPr/>
        </p:nvCxnSpPr>
        <p:spPr>
          <a:xfrm flipH="1" rot="10800000">
            <a:off x="5023225" y="2815825"/>
            <a:ext cx="516600" cy="50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>
                <a:solidFill>
                  <a:srgbClr val="000000"/>
                </a:solidFill>
              </a:rPr>
              <a:t>Effect of Window Size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729450" y="2078875"/>
            <a:ext cx="7688700" cy="27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b="1" lang="en-US" sz="1400">
                <a:solidFill>
                  <a:schemeClr val="accent5"/>
                </a:solidFill>
              </a:rPr>
              <a:t>Procedure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/>
              <a:t>1) 각 국가별 신규 확진자 데이터에 다양한 Window Size (3, 5, 7, 9, 11, 13) 로 Moving Average를 적용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/>
              <a:t>2) Moving Average를 적용한 데이터와 적용하지 않은 데이터를 이용해 Poisson, Segmented Poisson (# Segments = 2) 모형을 적합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/>
              <a:t>3) Moving Average를 </a:t>
            </a:r>
            <a:r>
              <a:rPr b="1" lang="en-US" sz="1200"/>
              <a:t>적용했을 때 Parameter</a:t>
            </a:r>
            <a:r>
              <a:rPr lang="en-US" sz="1200"/>
              <a:t>와 </a:t>
            </a:r>
            <a:r>
              <a:rPr b="1" lang="en-US" sz="1200"/>
              <a:t>적용하지 않았을 때 Parameter</a:t>
            </a:r>
            <a:r>
              <a:rPr lang="en-US" sz="1200"/>
              <a:t> 간의 </a:t>
            </a:r>
            <a:r>
              <a:rPr b="1" lang="en-US" sz="1200"/>
              <a:t>차이 (Difference)</a:t>
            </a:r>
            <a:r>
              <a:rPr lang="en-US" sz="1200"/>
              <a:t>를 계산</a:t>
            </a:r>
            <a:endParaRPr sz="1200"/>
          </a:p>
          <a:p>
            <a:pPr indent="4572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/>
              <a:t>e.g) Diff = (MA를 적용했을 때의 Parameter) - (MA를 적용하지 않았을 때의 Parameter)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/>
              <a:t>4) Window Size가 달라짐에 따라 기존 적합된 Parameter와 얼마나 달라지는지 Plot으로 나타냄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729450" y="5616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>
                <a:solidFill>
                  <a:srgbClr val="000000"/>
                </a:solidFill>
              </a:rPr>
              <a:t>Effect of Window Size</a:t>
            </a:r>
            <a:r>
              <a:rPr lang="en-US">
                <a:solidFill>
                  <a:srgbClr val="000000"/>
                </a:solidFill>
              </a:rPr>
              <a:t> - </a:t>
            </a:r>
            <a:r>
              <a:rPr lang="en-US" sz="2000">
                <a:solidFill>
                  <a:srgbClr val="000000"/>
                </a:solidFill>
              </a:rPr>
              <a:t>Poisson 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650" y="2147725"/>
            <a:ext cx="387667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729450" y="5616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>
                <a:solidFill>
                  <a:srgbClr val="000000"/>
                </a:solidFill>
              </a:rPr>
              <a:t>Effect of Window Size</a:t>
            </a:r>
            <a:r>
              <a:rPr lang="en-US">
                <a:solidFill>
                  <a:srgbClr val="000000"/>
                </a:solidFill>
              </a:rPr>
              <a:t> - </a:t>
            </a:r>
            <a:r>
              <a:rPr lang="en-US" sz="2000">
                <a:solidFill>
                  <a:srgbClr val="000000"/>
                </a:solidFill>
              </a:rPr>
              <a:t>Poisson 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925" y="1249225"/>
            <a:ext cx="7483752" cy="374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729450" y="5616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>
                <a:solidFill>
                  <a:srgbClr val="000000"/>
                </a:solidFill>
              </a:rPr>
              <a:t>Effect of Window Size</a:t>
            </a:r>
            <a:r>
              <a:rPr lang="en-US">
                <a:solidFill>
                  <a:srgbClr val="000000"/>
                </a:solidFill>
              </a:rPr>
              <a:t> - </a:t>
            </a:r>
            <a:r>
              <a:rPr lang="en-US" sz="2000">
                <a:solidFill>
                  <a:srgbClr val="000000"/>
                </a:solidFill>
              </a:rPr>
              <a:t>Poisson 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198" name="Google Shape;1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338" y="2133575"/>
            <a:ext cx="679132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729450" y="5616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>
                <a:solidFill>
                  <a:srgbClr val="000000"/>
                </a:solidFill>
              </a:rPr>
              <a:t>Effect of Window Size</a:t>
            </a:r>
            <a:r>
              <a:rPr lang="en-US">
                <a:solidFill>
                  <a:srgbClr val="000000"/>
                </a:solidFill>
              </a:rPr>
              <a:t> - </a:t>
            </a:r>
            <a:r>
              <a:rPr lang="en-US" sz="2000">
                <a:solidFill>
                  <a:srgbClr val="000000"/>
                </a:solidFill>
              </a:rPr>
              <a:t>Poisson 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204" name="Google Shape;2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125" y="1249225"/>
            <a:ext cx="7483752" cy="374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262825"/>
            <a:ext cx="2680800" cy="23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5"/>
                </a:solidFill>
              </a:rPr>
              <a:t>Ⅰ. 현재 진행사항</a:t>
            </a:r>
            <a:endParaRPr b="1" sz="14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</a:rPr>
              <a:t>1. 진행 계획</a:t>
            </a:r>
            <a:endParaRPr b="1" sz="1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</a:rPr>
              <a:t>2. 완료</a:t>
            </a:r>
            <a:endParaRPr b="1" sz="1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Ⅱ</a:t>
            </a:r>
            <a:r>
              <a:rPr b="1" lang="en-US" sz="1400">
                <a:solidFill>
                  <a:schemeClr val="accent5"/>
                </a:solidFill>
              </a:rPr>
              <a:t>. </a:t>
            </a:r>
            <a:r>
              <a:rPr b="1" lang="en-US" sz="1400">
                <a:solidFill>
                  <a:schemeClr val="accent5"/>
                </a:solidFill>
              </a:rPr>
              <a:t>결정사항</a:t>
            </a:r>
            <a:endParaRPr b="1" sz="14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US" sz="1200">
                <a:solidFill>
                  <a:srgbClr val="000000"/>
                </a:solidFill>
              </a:rPr>
              <a:t>1. 수도권</a:t>
            </a:r>
            <a:endParaRPr b="1" sz="1400"/>
          </a:p>
        </p:txBody>
      </p:sp>
      <p:sp>
        <p:nvSpPr>
          <p:cNvPr id="95" name="Google Shape;95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>
                <a:solidFill>
                  <a:srgbClr val="000000"/>
                </a:solidFill>
              </a:rPr>
              <a:t>목차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>
                <a:solidFill>
                  <a:srgbClr val="000000"/>
                </a:solidFill>
              </a:rPr>
              <a:t>Effect of Window Size</a:t>
            </a:r>
            <a:r>
              <a:rPr lang="en-US">
                <a:solidFill>
                  <a:srgbClr val="000000"/>
                </a:solidFill>
              </a:rPr>
              <a:t> - 결론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729450" y="2078875"/>
            <a:ext cx="7688700" cy="27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b="1" lang="en-US" sz="1400">
                <a:solidFill>
                  <a:schemeClr val="accent5"/>
                </a:solidFill>
              </a:rPr>
              <a:t>Moving Average 적용 여부 및 Window Size의 효과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/>
              <a:t>Moving Average를 적용할 경우 적합된 Parameter가 적용하지 않을 때와 다르다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/>
              <a:t>대부분의 Parameter가 Window Size가 커질수록 기존 데이터를 사용했을 때와 크게 달라진다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5"/>
                </a:solidFill>
              </a:rPr>
              <a:t>결론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/>
              <a:t>Moving Average 적용 여부 뿐 아니라 Window Size 역시 전체 국가에 통일해야 할 필요성이 있다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/>
              <a:t>일주일 단위의 Autocorrelation도 해결하는 측면에서 7의 Window Size를 적용하는 방안을 생각할 수 있다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Segmented Growth Models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729450" y="2078875"/>
            <a:ext cx="7688700" cy="27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/>
              <a:t>segmented growth models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➔"/>
            </a:pPr>
            <a:r>
              <a:rPr lang="en-US" sz="1400"/>
              <a:t>Logistic, Bertalanffy, Gompertz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➔"/>
            </a:pPr>
            <a:r>
              <a:rPr lang="en-US" sz="1400"/>
              <a:t>Growth Curve Model의 미분식을 신규확진자에 대해 적합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➔"/>
            </a:pPr>
            <a:r>
              <a:rPr lang="en-US" sz="1400"/>
              <a:t>154개국에 대해 Growth Curve의 식을 직접 미분한 후 Segmented Poisson에서 찾은 BreakPoint를 이용해 한 국가에 두 개의 모형을 각각 적합시키는 방식을 시도</a:t>
            </a:r>
            <a:endParaRPr sz="1400"/>
          </a:p>
        </p:txBody>
      </p:sp>
      <p:pic>
        <p:nvPicPr>
          <p:cNvPr id="217" name="Google Shape;2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125" y="3837850"/>
            <a:ext cx="3419275" cy="59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Logistic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23" name="Google Shape;223;p34"/>
          <p:cNvPicPr preferRelativeResize="0"/>
          <p:nvPr/>
        </p:nvPicPr>
        <p:blipFill rotWithShape="1">
          <a:blip r:embed="rId3">
            <a:alphaModFix/>
          </a:blip>
          <a:srcRect b="0" l="13718" r="0" t="69498"/>
          <a:stretch/>
        </p:blipFill>
        <p:spPr>
          <a:xfrm>
            <a:off x="729450" y="3623290"/>
            <a:ext cx="2297850" cy="60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344075"/>
            <a:ext cx="3420425" cy="45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448" y="3016473"/>
            <a:ext cx="2625356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34225" y="1318650"/>
            <a:ext cx="4686903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4"/>
          <p:cNvSpPr txBox="1"/>
          <p:nvPr/>
        </p:nvSpPr>
        <p:spPr>
          <a:xfrm>
            <a:off x="4334225" y="4303500"/>
            <a:ext cx="46869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fitted : 100/154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Bertalanffy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33" name="Google Shape;233;p35"/>
          <p:cNvPicPr preferRelativeResize="0"/>
          <p:nvPr/>
        </p:nvPicPr>
        <p:blipFill rotWithShape="1">
          <a:blip r:embed="rId3">
            <a:alphaModFix/>
          </a:blip>
          <a:srcRect b="42601" l="0" r="0" t="0"/>
          <a:stretch/>
        </p:blipFill>
        <p:spPr>
          <a:xfrm>
            <a:off x="643850" y="2786000"/>
            <a:ext cx="3239076" cy="1115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5"/>
          <p:cNvPicPr preferRelativeResize="0"/>
          <p:nvPr/>
        </p:nvPicPr>
        <p:blipFill rotWithShape="1">
          <a:blip r:embed="rId3">
            <a:alphaModFix/>
          </a:blip>
          <a:srcRect b="0" l="8243" r="11020" t="66110"/>
          <a:stretch/>
        </p:blipFill>
        <p:spPr>
          <a:xfrm>
            <a:off x="698540" y="3955912"/>
            <a:ext cx="2615045" cy="658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344075"/>
            <a:ext cx="3420425" cy="45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3012" y="1318650"/>
            <a:ext cx="4689326" cy="2982411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5"/>
          <p:cNvSpPr txBox="1"/>
          <p:nvPr/>
        </p:nvSpPr>
        <p:spPr>
          <a:xfrm>
            <a:off x="4334225" y="4303500"/>
            <a:ext cx="46869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fitted : 37/154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Gompertz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43" name="Google Shape;243;p36"/>
          <p:cNvPicPr preferRelativeResize="0"/>
          <p:nvPr/>
        </p:nvPicPr>
        <p:blipFill rotWithShape="1">
          <a:blip r:embed="rId3">
            <a:alphaModFix/>
          </a:blip>
          <a:srcRect b="58361" l="0" r="0" t="0"/>
          <a:stretch/>
        </p:blipFill>
        <p:spPr>
          <a:xfrm>
            <a:off x="729450" y="2872600"/>
            <a:ext cx="2222502" cy="546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6"/>
          <p:cNvPicPr preferRelativeResize="0"/>
          <p:nvPr/>
        </p:nvPicPr>
        <p:blipFill rotWithShape="1">
          <a:blip r:embed="rId3">
            <a:alphaModFix/>
          </a:blip>
          <a:srcRect b="0" l="0" r="0" t="44311"/>
          <a:stretch/>
        </p:blipFill>
        <p:spPr>
          <a:xfrm>
            <a:off x="773324" y="3486345"/>
            <a:ext cx="2222502" cy="731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344075"/>
            <a:ext cx="3420425" cy="45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3012" y="1318650"/>
            <a:ext cx="4689326" cy="2877262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6"/>
          <p:cNvSpPr txBox="1"/>
          <p:nvPr/>
        </p:nvSpPr>
        <p:spPr>
          <a:xfrm>
            <a:off x="4334225" y="4303500"/>
            <a:ext cx="46869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fitted : 60/154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논의사항</a:t>
            </a:r>
            <a:endParaRPr/>
          </a:p>
        </p:txBody>
      </p:sp>
      <p:sp>
        <p:nvSpPr>
          <p:cNvPr id="253" name="Google Shape;253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1. Window size 결정 및 통일 여부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2. 누적확진자 그래프가 오랜 기간 linear한 형태를 보이는 국가들의 비교 여부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3. peak 개수가 2개 이상인 국가의 parameter를 국가별로 체계적으로 비교할 수 있는 기준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>
                <a:solidFill>
                  <a:srgbClr val="000000"/>
                </a:solidFill>
              </a:rPr>
              <a:t>현재 진행사항 - 진행 계획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8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5"/>
                </a:solidFill>
              </a:rPr>
              <a:t>모형 적합 전 확인사항</a:t>
            </a:r>
            <a:r>
              <a:rPr lang="en-US" sz="1400"/>
              <a:t>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/>
              <a:t>Moving Average (적용여부, Window size) 에 따른 Parameter 추정값의 변화를 파악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300"/>
              <a:buNone/>
            </a:pPr>
            <a:r>
              <a:t/>
            </a:r>
            <a:endParaRPr sz="1400"/>
          </a:p>
        </p:txBody>
      </p:sp>
      <p:sp>
        <p:nvSpPr>
          <p:cNvPr id="102" name="Google Shape;102;p15"/>
          <p:cNvSpPr txBox="1"/>
          <p:nvPr/>
        </p:nvSpPr>
        <p:spPr>
          <a:xfrm>
            <a:off x="729450" y="2931021"/>
            <a:ext cx="8071800" cy="8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모형 적합</a:t>
            </a:r>
            <a:r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연속성 제약조건과 Segmentation을 적용, Poisson 및 Growth Curve 모형의 수식을 정의한 후 적합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729450" y="3815396"/>
            <a:ext cx="8071800" cy="8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국가별 Time-independent 데이터 전처리 및 SLR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적합된 Parameter와 국가별 Time-independent 데이터간의 관계를 유추</a:t>
            </a:r>
            <a:r>
              <a:rPr lang="en-US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275" y="1765475"/>
            <a:ext cx="8114301" cy="270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>
                <a:solidFill>
                  <a:srgbClr val="000000"/>
                </a:solidFill>
              </a:rPr>
              <a:t>현재 진행사항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729450" y="2169749"/>
            <a:ext cx="8071800" cy="22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공통사항</a:t>
            </a:r>
            <a:r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Breakpoint를 기준으로  서로  통계 모형 (Poisson, Logistic, Bertalanffy, Gompertz)을 적합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>
                <a:solidFill>
                  <a:srgbClr val="000000"/>
                </a:solidFill>
              </a:rPr>
              <a:t>현재 진행사항 - 현황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729450" y="2169751"/>
            <a:ext cx="80718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Peak Identification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r>
              <a:rPr baseline="30000" lang="en-US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</a:t>
            </a:r>
            <a:r>
              <a:rPr lang="en-US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wave가 있는 경우 적절한 Segmentation을 진행해야 정확한 모형을 적합할 수 있음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Peak의 개수와 현재 증가세에 따라 국가별로 Segmentation 개수를 먼저 식별함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>
                <a:solidFill>
                  <a:srgbClr val="000000"/>
                </a:solidFill>
              </a:rPr>
              <a:t>Peak Identification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729450" y="2169751"/>
            <a:ext cx="80718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Peak Identification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1) First / Second Derivatives를 이용해 국가별 Peak 개수를 식별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2) Peak 개수가 1 이상인 경우 Segmented Model을 적용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>
                <a:solidFill>
                  <a:srgbClr val="000000"/>
                </a:solidFill>
              </a:rPr>
              <a:t>Peak Identification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729450" y="1968151"/>
            <a:ext cx="80718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Peak Identification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-"/>
            </a:pPr>
            <a:r>
              <a:rPr lang="en-US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Peak Identification Algorithm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3575" y="902000"/>
            <a:ext cx="4000825" cy="414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>
                <a:solidFill>
                  <a:srgbClr val="000000"/>
                </a:solidFill>
              </a:rPr>
              <a:t>Peak Identification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729450" y="1968151"/>
            <a:ext cx="80718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Peak Identification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-"/>
            </a:pPr>
            <a:r>
              <a:rPr lang="en-US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Breakpoint</a:t>
            </a:r>
            <a:r>
              <a:rPr lang="en-US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Identification Algorithm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9025" y="2960850"/>
            <a:ext cx="4713824" cy="142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