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64" r:id="rId3"/>
    <p:sldId id="271" r:id="rId4"/>
    <p:sldId id="266" r:id="rId5"/>
    <p:sldId id="267" r:id="rId6"/>
    <p:sldId id="272" r:id="rId7"/>
    <p:sldId id="273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9"/>
    <p:restoredTop sz="94662"/>
  </p:normalViewPr>
  <p:slideViewPr>
    <p:cSldViewPr snapToGrid="0" snapToObjects="1">
      <p:cViewPr>
        <p:scale>
          <a:sx n="79" d="100"/>
          <a:sy n="79" d="100"/>
        </p:scale>
        <p:origin x="-14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D5B0C-455C-5043-B03C-049FF2E72C4F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714C-FCDD-724B-B1C5-6DB3A79D0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233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6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B98D-C367-C343-985A-2474392B8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82DAC-5FBB-B84A-98B4-B4A07873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269B7-03F5-8045-B9BB-ABEC0A43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25A-1272-5644-B901-B823A5F0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0414B-DF64-C54D-9E6B-D75ECBD1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2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FDBDD-D8D4-F949-9568-E26E3F8A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0177B-5A1B-F040-A019-BEB9F297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65009-9E44-9B41-8290-FC42C44B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B7577-B5A6-B240-8EBE-2B9109B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4BA2B-EF1A-E041-B589-DDA80B8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387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89914-59A7-ED44-BF14-21036F0C7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3E1DA-4387-344D-ADA8-D4F170E79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781B3-C6AB-ED4E-B8DF-4B139717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0A6D6-D67A-C548-B6B9-873D0084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B8354-7638-4343-9CED-EA9A4FE6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197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CB9A7-5BF2-9443-A137-B8C30D2B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AB947-1E48-2947-91A4-225C74E9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E63A8-8C90-AC4A-A47B-D8351905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AD4EC-2B74-7547-B0EF-A2B7CEDB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EB289-2BC3-6E4E-B52A-4372981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30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DB90-17E9-D44E-82DB-85ACD463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30CF3-1D81-3D41-AB80-A9AD8A86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6435-11C5-CC45-810C-972EECD6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9964E-4F5F-7741-A21D-60FF4864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95C3F-40A6-3549-BF6F-4156A6D0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31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DD9F5-C00D-2E45-BF4C-6AA4FF7F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E579C-1E65-6E44-B244-DC95DB249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5E563-DC4E-F04C-8B0E-E89A11299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367B7F-CA88-3444-954E-1DF81C55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9507B-EE6A-8E48-9DC6-6724936B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AF4F3-9205-2145-9800-A224037C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661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DDCC-9649-6D4E-8025-7CE04C20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804A2-4E8A-1245-8592-F2D25DAF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367FC-7F9F-D743-B359-FB5A2289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FC93B-D615-BF4C-89CD-E24E0DB6E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AB00BF-7D6D-E149-90BB-44633202E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21865B-7EE7-DD47-96CB-D49B0FF8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51269-4442-2A46-9D76-D79ECD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FB753-E566-F943-93E8-3D7041B6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8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29CE-7029-E542-98D6-41549669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2AB9B-3A8E-004C-9705-135A5C3F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C986D1-F7D4-B84D-B2B3-D93287D8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488AC-E985-C945-ACD5-72F59C6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83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7EE9E4-F7DA-724C-99E3-BCF5DFB9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67F00F-8DBD-1144-861E-71276269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4B783-CDB0-104A-9804-C2D8C255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60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0676-36C6-674B-9DB1-FB8719B0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DAE6-E45F-CA45-9791-61F7956E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5A189-6B26-9B43-BBE5-902A13A8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FC88D-BADE-FF42-96A9-D58E026F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4E23F-1180-EA4B-A12E-7994771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5692B-E4E1-294B-8326-5E94B257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5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D354-37C9-464E-B6F4-639BCD4A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3AFA0-9F49-F847-ADDF-F4F8BEB8B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6869C-E5BD-7849-A757-D375F3576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DE6A9-6842-A249-9B38-5BA16D17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64B7E-0F95-C941-ABE0-8DEE827A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8FDCA-3D28-8542-9D7D-128B499F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16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DD3DF9-CBC0-2B46-86E2-C8A2C8B1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342EE-1C90-4240-9F0B-B3855C1A2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624D6-7F25-0C4E-BBB4-3117217A1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D37E-A3B8-6E4B-82CA-009B03E652A5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7B069-D1E6-9F41-A75B-3331F509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D81D7-AF71-F84A-93A4-FC62E450E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0736-492E-8A4A-87FE-E873A74365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46200" y="1329333"/>
            <a:ext cx="10250800" cy="22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4200"/>
            </a:pPr>
            <a:r>
              <a:rPr lang="en-US" sz="4533" dirty="0"/>
              <a:t>COVID-19 Growth Curve Models Paper </a:t>
            </a:r>
            <a:endParaRPr sz="4533" dirty="0"/>
          </a:p>
          <a:p>
            <a:pPr>
              <a:lnSpc>
                <a:spcPct val="115000"/>
              </a:lnSpc>
              <a:spcBef>
                <a:spcPts val="0"/>
              </a:spcBef>
              <a:buSzPts val="4200"/>
            </a:pPr>
            <a:r>
              <a:rPr lang="en-US" sz="2933" dirty="0">
                <a:solidFill>
                  <a:srgbClr val="666666"/>
                </a:solidFill>
              </a:rPr>
              <a:t>2021년 03월 </a:t>
            </a:r>
            <a:r>
              <a:rPr lang="en-US" altLang="ko-KR" sz="2933" dirty="0">
                <a:solidFill>
                  <a:srgbClr val="666666"/>
                </a:solidFill>
              </a:rPr>
              <a:t>29</a:t>
            </a:r>
            <a:r>
              <a:rPr lang="en-US" sz="2933" dirty="0">
                <a:solidFill>
                  <a:srgbClr val="666666"/>
                </a:solidFill>
              </a:rPr>
              <a:t>일</a:t>
            </a:r>
            <a:endParaRPr sz="2933" dirty="0">
              <a:solidFill>
                <a:srgbClr val="666666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746199" y="5282633"/>
            <a:ext cx="7400273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sz="1867" b="1" dirty="0" err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구태완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b="1" dirty="0" err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한결희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허규진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이도은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Catherine Apio</a:t>
            </a:r>
            <a:endParaRPr sz="1867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lang="en-US" sz="1867" b="1" dirty="0" err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고영현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김태현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김학용</a:t>
            </a:r>
            <a:r>
              <a:rPr lang="en-US" sz="1867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이종혁</a:t>
            </a:r>
            <a:r>
              <a:rPr lang="en-US" altLang="ko-KR" sz="1867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정혜원</a:t>
            </a:r>
            <a:r>
              <a:rPr lang="en-US" altLang="ko-KR" sz="1867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67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67" dirty="0" err="1">
                <a:latin typeface="Malgun Gothic"/>
                <a:ea typeface="Malgun Gothic"/>
                <a:cs typeface="Malgun Gothic"/>
                <a:sym typeface="Malgun Gothic"/>
              </a:rPr>
              <a:t>허승우</a:t>
            </a:r>
            <a:endParaRPr sz="1867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34" y="3977201"/>
            <a:ext cx="986233" cy="9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991833" y="3858200"/>
            <a:ext cx="4000000" cy="1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33" b="1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</a:t>
            </a:r>
            <a:r>
              <a:rPr lang="en-US" sz="2133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33" b="1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박태성</a:t>
            </a:r>
            <a:r>
              <a:rPr lang="en-US" sz="2133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33" b="1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r>
              <a:rPr lang="ko-KR" altLang="en-US" sz="2133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</a:t>
            </a:r>
            <a:r>
              <a:rPr lang="en-US" sz="2667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667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</a:t>
            </a:r>
            <a:r>
              <a:rPr lang="en-US" sz="2400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연구실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4530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5743D5-CC2E-054E-A116-A1F730155288}"/>
              </a:ext>
            </a:extLst>
          </p:cNvPr>
          <p:cNvSpPr/>
          <p:nvPr/>
        </p:nvSpPr>
        <p:spPr>
          <a:xfrm>
            <a:off x="997527" y="917827"/>
            <a:ext cx="100029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800" b="1" dirty="0">
                <a:latin typeface="Helvetica Neue" panose="02000503000000020004" pitchFamily="2" charset="0"/>
              </a:rPr>
              <a:t>Commonly significant variables</a:t>
            </a:r>
            <a:endParaRPr lang="en" altLang="ko-Kore-KR" sz="2800" dirty="0">
              <a:latin typeface="Helvetica Neue" panose="02000503000000020004" pitchFamily="2" charset="0"/>
            </a:endParaRPr>
          </a:p>
          <a:p>
            <a:br>
              <a:rPr lang="en" altLang="ko-Kore-KR" dirty="0">
                <a:latin typeface="Helvetica Neue" panose="02000503000000020004" pitchFamily="2" charset="0"/>
              </a:rPr>
            </a:br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en" altLang="ko-Kore-KR" b="1" dirty="0">
                <a:latin typeface="Helvetica Neue" panose="02000503000000020004" pitchFamily="2" charset="0"/>
              </a:rPr>
              <a:t>[parameter a]</a:t>
            </a: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6 : </a:t>
            </a:r>
            <a:r>
              <a:rPr lang="en" altLang="ko-Kore-KR" b="1" dirty="0">
                <a:solidFill>
                  <a:srgbClr val="FF0000"/>
                </a:solidFill>
                <a:latin typeface="Helvetica Neue" panose="02000503000000020004" pitchFamily="2" charset="0"/>
              </a:rPr>
              <a:t>GDP / population 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3 : </a:t>
            </a:r>
            <a:r>
              <a:rPr lang="en" altLang="ko-Kore-KR" dirty="0" err="1">
                <a:latin typeface="Helvetica Neue" panose="02000503000000020004" pitchFamily="2" charset="0"/>
              </a:rPr>
              <a:t>median_age</a:t>
            </a:r>
            <a:r>
              <a:rPr lang="en" altLang="ko-Kore-KR" dirty="0">
                <a:latin typeface="Helvetica Neue" panose="02000503000000020004" pitchFamily="2" charset="0"/>
              </a:rPr>
              <a:t> (a2_Logi, a2_Gom, a3_Logi)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2 : </a:t>
            </a:r>
            <a:r>
              <a:rPr lang="en" altLang="ko-Kore-KR" dirty="0" err="1">
                <a:latin typeface="Helvetica Neue" panose="02000503000000020004" pitchFamily="2" charset="0"/>
              </a:rPr>
              <a:t>Total_fertility_rate</a:t>
            </a:r>
            <a:r>
              <a:rPr lang="en" altLang="ko-Kore-KR" dirty="0">
                <a:latin typeface="Helvetica Neue" panose="02000503000000020004" pitchFamily="2" charset="0"/>
              </a:rPr>
              <a:t> (a2_Logi, a2_Gom)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1 : HDI (a2_Gom) / </a:t>
            </a:r>
            <a:r>
              <a:rPr lang="en" altLang="ko-Kore-KR" dirty="0" err="1">
                <a:latin typeface="Helvetica Neue" panose="02000503000000020004" pitchFamily="2" charset="0"/>
              </a:rPr>
              <a:t>female_smokers</a:t>
            </a:r>
            <a:r>
              <a:rPr lang="en" altLang="ko-Kore-KR" dirty="0">
                <a:latin typeface="Helvetica Neue" panose="02000503000000020004" pitchFamily="2" charset="0"/>
              </a:rPr>
              <a:t>(a3_Logi) / aged_65_older (a3_Logi) / aged_70_older (a3_Logi) / </a:t>
            </a:r>
            <a:r>
              <a:rPr lang="en" altLang="ko-Kore-KR" dirty="0" err="1">
                <a:latin typeface="Helvetica Neue" panose="02000503000000020004" pitchFamily="2" charset="0"/>
              </a:rPr>
              <a:t>Aging_index</a:t>
            </a:r>
            <a:r>
              <a:rPr lang="en" altLang="ko-Kore-KR" dirty="0">
                <a:latin typeface="Helvetica Neue" panose="02000503000000020004" pitchFamily="2" charset="0"/>
              </a:rPr>
              <a:t> (a3_Logi)</a:t>
            </a:r>
          </a:p>
          <a:p>
            <a:br>
              <a:rPr lang="en" altLang="ko-Kore-KR" dirty="0">
                <a:latin typeface="Helvetica Neue" panose="02000503000000020004" pitchFamily="2" charset="0"/>
              </a:rPr>
            </a:br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en" altLang="ko-Kore-KR" b="1" dirty="0">
                <a:latin typeface="Helvetica Neue" panose="02000503000000020004" pitchFamily="2" charset="0"/>
              </a:rPr>
              <a:t>[parameter c]</a:t>
            </a: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3 : </a:t>
            </a:r>
            <a:r>
              <a:rPr lang="en" altLang="ko-Kore-KR" b="1" dirty="0" err="1">
                <a:solidFill>
                  <a:srgbClr val="FF0000"/>
                </a:solidFill>
                <a:latin typeface="Helvetica Neue" panose="02000503000000020004" pitchFamily="2" charset="0"/>
              </a:rPr>
              <a:t>Net_migration_rate</a:t>
            </a:r>
            <a:r>
              <a:rPr lang="en" altLang="ko-Kore-KR" b="1" dirty="0">
                <a:solidFill>
                  <a:srgbClr val="FF0000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>
                <a:latin typeface="Helvetica Neue" panose="02000503000000020004" pitchFamily="2" charset="0"/>
              </a:rPr>
              <a:t>(c2_Logi, c2_Gom, c3_Logi)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2 : </a:t>
            </a:r>
            <a:r>
              <a:rPr lang="en" altLang="ko-Kore-KR" dirty="0" err="1">
                <a:latin typeface="Helvetica Neue" panose="02000503000000020004" pitchFamily="2" charset="0"/>
              </a:rPr>
              <a:t>National_competitiveness</a:t>
            </a:r>
            <a:r>
              <a:rPr lang="en" altLang="ko-Kore-KR" dirty="0">
                <a:latin typeface="Helvetica Neue" panose="02000503000000020004" pitchFamily="2" charset="0"/>
              </a:rPr>
              <a:t> (c1_Logi, c1_Gom) / </a:t>
            </a:r>
            <a:r>
              <a:rPr lang="en" altLang="ko-Kore-KR" dirty="0" err="1">
                <a:latin typeface="Helvetica Neue" panose="02000503000000020004" pitchFamily="2" charset="0"/>
              </a:rPr>
              <a:t>Imports_to_GDP_ratio</a:t>
            </a:r>
            <a:r>
              <a:rPr lang="en" altLang="ko-Kore-KR" dirty="0">
                <a:latin typeface="Helvetica Neue" panose="02000503000000020004" pitchFamily="2" charset="0"/>
              </a:rPr>
              <a:t> (c2_Logi)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latin typeface="Helvetica Neue" panose="02000503000000020004" pitchFamily="2" charset="0"/>
              </a:rPr>
              <a:t> 1 : </a:t>
            </a:r>
            <a:r>
              <a:rPr lang="en" altLang="ko-Kore-KR" dirty="0" err="1">
                <a:latin typeface="Helvetica Neue" panose="02000503000000020004" pitchFamily="2" charset="0"/>
              </a:rPr>
              <a:t>diabetes_prevalence</a:t>
            </a:r>
            <a:r>
              <a:rPr lang="en" altLang="ko-Kore-KR" dirty="0">
                <a:latin typeface="Helvetica Neue" panose="02000503000000020004" pitchFamily="2" charset="0"/>
              </a:rPr>
              <a:t> (c1_Logi) / </a:t>
            </a:r>
            <a:r>
              <a:rPr lang="en" altLang="ko-Kore-KR" dirty="0" err="1">
                <a:latin typeface="Helvetica Neue" panose="02000503000000020004" pitchFamily="2" charset="0"/>
              </a:rPr>
              <a:t>male_smokers</a:t>
            </a:r>
            <a:r>
              <a:rPr lang="en" altLang="ko-Kore-KR" dirty="0">
                <a:latin typeface="Helvetica Neue" panose="02000503000000020004" pitchFamily="2" charset="0"/>
              </a:rPr>
              <a:t>(c1_Logi) / HDI (c1_Gom) / </a:t>
            </a:r>
            <a:r>
              <a:rPr lang="en" altLang="ko-Kore-KR" dirty="0" err="1">
                <a:latin typeface="Helvetica Neue" panose="02000503000000020004" pitchFamily="2" charset="0"/>
              </a:rPr>
              <a:t>handwashing_facilities</a:t>
            </a:r>
            <a:r>
              <a:rPr lang="en" altLang="ko-Kore-KR" dirty="0">
                <a:latin typeface="Helvetica Neue" panose="02000503000000020004" pitchFamily="2" charset="0"/>
              </a:rPr>
              <a:t> (c1_Gom) / </a:t>
            </a:r>
            <a:r>
              <a:rPr lang="en" altLang="ko-Kore-KR" dirty="0" err="1">
                <a:latin typeface="Helvetica Neue" panose="02000503000000020004" pitchFamily="2" charset="0"/>
              </a:rPr>
              <a:t>female_smokers</a:t>
            </a:r>
            <a:r>
              <a:rPr lang="en" altLang="ko-Kore-KR" dirty="0">
                <a:latin typeface="Helvetica Neue" panose="02000503000000020004" pitchFamily="2" charset="0"/>
              </a:rPr>
              <a:t> (c1_Gom) / aged_65_older (c1_Gom) / aged_70_older (c1_Gom) / </a:t>
            </a:r>
            <a:r>
              <a:rPr lang="en" altLang="ko-Kore-KR" dirty="0" err="1">
                <a:latin typeface="Helvetica Neue" panose="02000503000000020004" pitchFamily="2" charset="0"/>
              </a:rPr>
              <a:t>gdp_per_capita</a:t>
            </a:r>
            <a:r>
              <a:rPr lang="en" altLang="ko-Kore-KR" dirty="0">
                <a:latin typeface="Helvetica Neue" panose="02000503000000020004" pitchFamily="2" charset="0"/>
              </a:rPr>
              <a:t> (c1_Gom) / </a:t>
            </a:r>
            <a:r>
              <a:rPr lang="en" altLang="ko-Kore-KR" dirty="0" err="1">
                <a:latin typeface="Helvetica Neue" panose="02000503000000020004" pitchFamily="2" charset="0"/>
              </a:rPr>
              <a:t>Malnourished_population</a:t>
            </a:r>
            <a:r>
              <a:rPr lang="en" altLang="ko-Kore-KR" dirty="0">
                <a:latin typeface="Helvetica Neue" panose="02000503000000020004" pitchFamily="2" charset="0"/>
              </a:rPr>
              <a:t> (c3_Gom)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7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EA0E8F-97CD-6F44-8AE1-4E6970BF8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36" y="678872"/>
            <a:ext cx="6179128" cy="61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6E63FB-638F-6F4F-8712-52E16A90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720436"/>
            <a:ext cx="6137564" cy="61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7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F56D43-BD2A-DF4D-BDA0-DF2AE7A5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39" y="645459"/>
            <a:ext cx="6212541" cy="62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6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C7E654-AED6-194E-B20D-E8818E8C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894" y="664203"/>
            <a:ext cx="6193797" cy="61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9265F9-8144-F949-A8B8-B0BAAE4B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20" y="692727"/>
            <a:ext cx="6165273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1E7539-952B-7B49-9E60-1480C8C7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12" y="739588"/>
            <a:ext cx="6118412" cy="61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0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EF9A7E-7A7A-DE4A-BE61-91B0A915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65" y="0"/>
            <a:ext cx="8342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5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B649CF-27A3-454B-8004-A2E85564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65" y="0"/>
            <a:ext cx="8342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280</Words>
  <Application>Microsoft Macintosh PowerPoint</Application>
  <PresentationFormat>와이드스크린</PresentationFormat>
  <Paragraphs>20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Lato</vt:lpstr>
      <vt:lpstr>Malgun Gothic</vt:lpstr>
      <vt:lpstr>Arial</vt:lpstr>
      <vt:lpstr>Calibri</vt:lpstr>
      <vt:lpstr>Calibri Light</vt:lpstr>
      <vt:lpstr>Helvetica Neue</vt:lpstr>
      <vt:lpstr>Office 테마</vt:lpstr>
      <vt:lpstr>COVID-19 Growth Curve Models Paper  2021년 03월 29일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Yeonghyeon</dc:creator>
  <cp:lastModifiedBy>Ko Yeonghyeon</cp:lastModifiedBy>
  <cp:revision>16</cp:revision>
  <dcterms:created xsi:type="dcterms:W3CDTF">2021-03-08T07:39:34Z</dcterms:created>
  <dcterms:modified xsi:type="dcterms:W3CDTF">2021-03-29T09:37:58Z</dcterms:modified>
</cp:coreProperties>
</file>