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8" r:id="rId4"/>
    <p:sldId id="291" r:id="rId5"/>
    <p:sldId id="274" r:id="rId6"/>
    <p:sldId id="293" r:id="rId7"/>
    <p:sldId id="294" r:id="rId8"/>
    <p:sldId id="298" r:id="rId9"/>
    <p:sldId id="299" r:id="rId10"/>
    <p:sldId id="300" r:id="rId11"/>
    <p:sldId id="290" r:id="rId12"/>
    <p:sldId id="295" r:id="rId13"/>
    <p:sldId id="296" r:id="rId14"/>
    <p:sldId id="301" r:id="rId15"/>
    <p:sldId id="302" r:id="rId16"/>
    <p:sldId id="303" r:id="rId17"/>
  </p:sldIdLst>
  <p:sldSz cx="9144000" cy="5143500" type="screen16x9"/>
  <p:notesSz cx="6858000" cy="9144000"/>
  <p:embeddedFontLst>
    <p:embeddedFont>
      <p:font typeface="Lato" panose="020B0600000101010101" charset="0"/>
      <p:regular r:id="rId19"/>
      <p:bold r:id="rId20"/>
      <p:italic r:id="rId21"/>
      <p:boldItalic r:id="rId22"/>
    </p:embeddedFont>
    <p:embeddedFont>
      <p:font typeface="Raleway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학용" initials="김" lastIdx="1" clrIdx="0">
    <p:extLst>
      <p:ext uri="{19B8F6BF-5375-455C-9EA6-DF929625EA0E}">
        <p15:presenceInfo xmlns:p15="http://schemas.microsoft.com/office/powerpoint/2012/main" userId="김학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1" autoAdjust="0"/>
    <p:restoredTop sz="94660"/>
  </p:normalViewPr>
  <p:slideViewPr>
    <p:cSldViewPr snapToGrid="0">
      <p:cViewPr>
        <p:scale>
          <a:sx n="125" d="100"/>
          <a:sy n="125" d="100"/>
        </p:scale>
        <p:origin x="456" y="-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45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46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10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5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18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4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2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1" y="1289309"/>
            <a:ext cx="7289803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2500" dirty="0"/>
              <a:t>Segmented</a:t>
            </a:r>
            <a:r>
              <a:rPr lang="ko-KR" altLang="en-US" sz="2500" dirty="0"/>
              <a:t> </a:t>
            </a:r>
            <a:r>
              <a:rPr lang="en-US" altLang="ko-KR" sz="2500" dirty="0"/>
              <a:t>&amp;</a:t>
            </a:r>
            <a:r>
              <a:rPr lang="ko-KR" altLang="en-US" sz="2500" dirty="0"/>
              <a:t> </a:t>
            </a:r>
            <a:r>
              <a:rPr lang="en-US" altLang="ko-KR" sz="2500" dirty="0"/>
              <a:t>Separated Growth Curve Model</a:t>
            </a:r>
            <a:br>
              <a:rPr lang="en-US" altLang="ko-KR" sz="3400" dirty="0"/>
            </a:br>
            <a:br>
              <a:rPr lang="en-US" altLang="ko-KR" sz="3400" dirty="0"/>
            </a:br>
            <a:r>
              <a:rPr lang="en-US" altLang="ko-KR" sz="1800" b="0" dirty="0"/>
              <a:t>10</a:t>
            </a:r>
            <a:r>
              <a:rPr lang="ko-KR" altLang="en-US" sz="1800" b="0" dirty="0"/>
              <a:t>월 </a:t>
            </a:r>
            <a:r>
              <a:rPr lang="en-US" altLang="ko-KR" sz="1800" b="0" dirty="0"/>
              <a:t>5</a:t>
            </a:r>
            <a:r>
              <a:rPr lang="ko-KR" altLang="en-US" sz="1800" b="0" dirty="0"/>
              <a:t>일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0B4106-EE15-4C77-BB83-7A633C0B9869}"/>
              </a:ext>
            </a:extLst>
          </p:cNvPr>
          <p:cNvSpPr/>
          <p:nvPr/>
        </p:nvSpPr>
        <p:spPr>
          <a:xfrm>
            <a:off x="295842" y="4251453"/>
            <a:ext cx="30612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1 1</a:t>
            </a:r>
            <a:r>
              <a:rPr lang="en-US" altLang="ko-KR" dirty="0"/>
              <a:t>0201.67</a:t>
            </a:r>
            <a:r>
              <a:rPr lang="ko-KR" altLang="en-US" dirty="0"/>
              <a:t>  </a:t>
            </a:r>
            <a:r>
              <a:rPr lang="en-US" altLang="ko-KR" dirty="0"/>
              <a:t>2.935827</a:t>
            </a:r>
            <a:r>
              <a:rPr lang="ko-KR" altLang="en-US" dirty="0"/>
              <a:t> </a:t>
            </a:r>
            <a:r>
              <a:rPr lang="en-US" altLang="ko-KR" dirty="0"/>
              <a:t>0.16894476</a:t>
            </a:r>
            <a:endParaRPr lang="ko-KR" altLang="en-US" dirty="0"/>
          </a:p>
          <a:p>
            <a:r>
              <a:rPr lang="ko-KR" altLang="en-US" dirty="0"/>
              <a:t>2 </a:t>
            </a:r>
            <a:r>
              <a:rPr lang="en-US" altLang="ko-KR" dirty="0"/>
              <a:t>20023.54</a:t>
            </a:r>
            <a:r>
              <a:rPr lang="ko-KR" altLang="en-US" dirty="0"/>
              <a:t>  </a:t>
            </a:r>
            <a:r>
              <a:rPr lang="en-US" altLang="ko-KR" dirty="0"/>
              <a:t>5.381755 0.02473697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00B57-0A59-49FE-9234-2BC32D228BA9}"/>
              </a:ext>
            </a:extLst>
          </p:cNvPr>
          <p:cNvSpPr/>
          <p:nvPr/>
        </p:nvSpPr>
        <p:spPr>
          <a:xfrm>
            <a:off x="4460098" y="4251453"/>
            <a:ext cx="30021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</a:t>
            </a:r>
            <a:r>
              <a:rPr lang="en-US" altLang="ko-KR" dirty="0"/>
              <a:t>10403.53</a:t>
            </a:r>
            <a:r>
              <a:rPr lang="ko-KR" altLang="en-US" dirty="0"/>
              <a:t>   </a:t>
            </a:r>
            <a:r>
              <a:rPr lang="en-US" altLang="ko-KR" dirty="0"/>
              <a:t>4.799167</a:t>
            </a:r>
            <a:r>
              <a:rPr lang="ko-KR" altLang="en-US" dirty="0"/>
              <a:t>  </a:t>
            </a:r>
            <a:r>
              <a:rPr lang="en-US" altLang="ko-KR" dirty="0"/>
              <a:t>0.11301198</a:t>
            </a:r>
          </a:p>
          <a:p>
            <a:r>
              <a:rPr lang="ko-KR" altLang="en-US" dirty="0"/>
              <a:t>2 </a:t>
            </a:r>
            <a:r>
              <a:rPr lang="en-US" altLang="ko-KR" dirty="0"/>
              <a:t>146485.2</a:t>
            </a:r>
            <a:r>
              <a:rPr lang="ko-KR" altLang="en-US" dirty="0"/>
              <a:t>   </a:t>
            </a:r>
            <a:r>
              <a:rPr lang="en-US" altLang="ko-KR" dirty="0"/>
              <a:t>8.850089  0.00548947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33B24-AA68-4A92-A4FD-54709AE2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10" y="671413"/>
            <a:ext cx="3627426" cy="3627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CE731B-5266-4171-82D9-33297E56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" y="671413"/>
            <a:ext cx="3627427" cy="36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207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Separated Logistic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2743" y="2447471"/>
            <a:ext cx="7688700" cy="21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 </a:t>
            </a:r>
            <a:r>
              <a:rPr lang="ko-KR" altLang="en-US" sz="1200" dirty="0"/>
              <a:t>함수의 연속성이 보장되지 않음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15860-F8EC-451F-B6A3-DFF24EF1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60244"/>
            <a:ext cx="3727642" cy="831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5E141E-AD53-46B1-8602-B015D023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82" y="2038185"/>
            <a:ext cx="3588711" cy="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207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Separated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Bertalanffy</a:t>
            </a:r>
            <a:r>
              <a:rPr lang="en-US" altLang="ko-KR" sz="2000" b="1" dirty="0">
                <a:solidFill>
                  <a:schemeClr val="accent5"/>
                </a:solidFill>
              </a:rPr>
              <a:t>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2743" y="2447471"/>
            <a:ext cx="7688700" cy="21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 </a:t>
            </a:r>
            <a:r>
              <a:rPr lang="ko-KR" altLang="en-US" sz="1200" dirty="0"/>
              <a:t>함수의 연속성이 보장되지 않음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E141E-AD53-46B1-8602-B015D023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81" y="1931215"/>
            <a:ext cx="3433913" cy="68498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6D5970A-D746-403D-B9D8-A9E0947C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D3298A-EC16-4B0A-8AFC-E70D0510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60" y="1398500"/>
            <a:ext cx="7475190" cy="35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11096560" descr="DRW00001f2406ab">
            <a:extLst>
              <a:ext uri="{FF2B5EF4-FFF2-40B4-BE49-F238E27FC236}">
                <a16:creationId xmlns:a16="http://schemas.microsoft.com/office/drawing/2014/main" id="{3D94442D-6D74-4CF4-858D-AE3900DA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1" y="1855700"/>
            <a:ext cx="5006820" cy="7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5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207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Separated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Gompertz</a:t>
            </a:r>
            <a:r>
              <a:rPr lang="en-US" altLang="ko-KR" sz="2000" b="1" dirty="0">
                <a:solidFill>
                  <a:schemeClr val="accent5"/>
                </a:solidFill>
              </a:rPr>
              <a:t>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2743" y="2447471"/>
            <a:ext cx="7688700" cy="21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 </a:t>
            </a:r>
            <a:r>
              <a:rPr lang="ko-KR" altLang="en-US" sz="1200" dirty="0"/>
              <a:t>함수의 연속성이 보장되지 않음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E141E-AD53-46B1-8602-B015D023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82" y="2038185"/>
            <a:ext cx="3588711" cy="68498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40308C3-B061-4005-BF80-EEF7D7C5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42" y="1391412"/>
            <a:ext cx="7348763" cy="3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11093392" descr="DRW00001f24069f">
            <a:extLst>
              <a:ext uri="{FF2B5EF4-FFF2-40B4-BE49-F238E27FC236}">
                <a16:creationId xmlns:a16="http://schemas.microsoft.com/office/drawing/2014/main" id="{821D7968-1DB4-428B-A1AE-E1F5B5E1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3" y="1848613"/>
            <a:ext cx="4295710" cy="78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75690-4260-418C-89F5-26FDC7A5BFFE}"/>
              </a:ext>
            </a:extLst>
          </p:cNvPr>
          <p:cNvSpPr/>
          <p:nvPr/>
        </p:nvSpPr>
        <p:spPr>
          <a:xfrm>
            <a:off x="203820" y="4398249"/>
            <a:ext cx="2849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en-US" altLang="ko-KR" dirty="0"/>
              <a:t>1 15928.38 3.938720 0.15841061</a:t>
            </a:r>
          </a:p>
          <a:p>
            <a:r>
              <a:rPr lang="en-US" altLang="ko-KR" dirty="0"/>
              <a:t>2 15617.49 8.757085 0.05147723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03B14D-8B17-46C2-BC70-5EE09F4A74C9}"/>
              </a:ext>
            </a:extLst>
          </p:cNvPr>
          <p:cNvSpPr/>
          <p:nvPr/>
        </p:nvSpPr>
        <p:spPr>
          <a:xfrm>
            <a:off x="6019334" y="4398249"/>
            <a:ext cx="2966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 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en-US" altLang="ko-KR" dirty="0"/>
              <a:t>1 16168.56  8.857293 0.10436962</a:t>
            </a:r>
          </a:p>
          <a:p>
            <a:r>
              <a:rPr lang="en-US" altLang="ko-KR" dirty="0"/>
              <a:t>2 43923.83 23.548031 0.01534153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E9DE9-EE0C-4DD4-9945-21018016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21"/>
            <a:ext cx="3053330" cy="3053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B4DF90-39EC-490F-AC43-7A166D9C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10" y="1203721"/>
            <a:ext cx="3053329" cy="30533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4FE15C-5007-4364-BB4A-904EB406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836" y="1203720"/>
            <a:ext cx="3053330" cy="30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0B4106-EE15-4C77-BB83-7A633C0B9869}"/>
              </a:ext>
            </a:extLst>
          </p:cNvPr>
          <p:cNvSpPr/>
          <p:nvPr/>
        </p:nvSpPr>
        <p:spPr>
          <a:xfrm>
            <a:off x="295842" y="4251453"/>
            <a:ext cx="30612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</a:t>
            </a:r>
            <a:r>
              <a:rPr lang="en-US" altLang="ko-KR" dirty="0"/>
              <a:t>1757174 4.806800 0.08031902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2 4340552 9.708547 0.06511740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00B57-0A59-49FE-9234-2BC32D228BA9}"/>
              </a:ext>
            </a:extLst>
          </p:cNvPr>
          <p:cNvSpPr/>
          <p:nvPr/>
        </p:nvSpPr>
        <p:spPr>
          <a:xfrm>
            <a:off x="4460098" y="4251453"/>
            <a:ext cx="30021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</a:t>
            </a:r>
            <a:r>
              <a:rPr lang="en-US" altLang="ko-KR" dirty="0"/>
              <a:t>2058204 10.39482 0.04218495</a:t>
            </a:r>
          </a:p>
          <a:p>
            <a:r>
              <a:rPr lang="ko-KR" altLang="en-US" dirty="0"/>
              <a:t>2 </a:t>
            </a:r>
            <a:r>
              <a:rPr lang="en-US" altLang="ko-KR" dirty="0"/>
              <a:t>5588984 92.99743 0.03080245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7CCA9-72E2-478E-84A9-0F61BB60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6" y="744147"/>
            <a:ext cx="3438194" cy="3438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F47EA-0AF8-4DA3-81D0-669F4D14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98" y="744146"/>
            <a:ext cx="3438195" cy="34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0B4106-EE15-4C77-BB83-7A633C0B9869}"/>
              </a:ext>
            </a:extLst>
          </p:cNvPr>
          <p:cNvSpPr/>
          <p:nvPr/>
        </p:nvSpPr>
        <p:spPr>
          <a:xfrm>
            <a:off x="295842" y="4251453"/>
            <a:ext cx="3061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1 1</a:t>
            </a:r>
            <a:r>
              <a:rPr lang="en-US" altLang="ko-KR" dirty="0"/>
              <a:t>0201.67</a:t>
            </a:r>
            <a:r>
              <a:rPr lang="ko-KR" altLang="en-US" dirty="0"/>
              <a:t>  </a:t>
            </a:r>
            <a:r>
              <a:rPr lang="en-US" altLang="ko-KR" dirty="0"/>
              <a:t>2.935827</a:t>
            </a:r>
            <a:r>
              <a:rPr lang="ko-KR" altLang="en-US" dirty="0"/>
              <a:t> </a:t>
            </a:r>
            <a:r>
              <a:rPr lang="en-US" altLang="ko-KR" dirty="0"/>
              <a:t>0.16894476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00B57-0A59-49FE-9234-2BC32D228BA9}"/>
              </a:ext>
            </a:extLst>
          </p:cNvPr>
          <p:cNvSpPr/>
          <p:nvPr/>
        </p:nvSpPr>
        <p:spPr>
          <a:xfrm>
            <a:off x="4460098" y="4251453"/>
            <a:ext cx="3499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  c</a:t>
            </a:r>
          </a:p>
          <a:p>
            <a:r>
              <a:rPr lang="ko-KR" altLang="en-US" dirty="0"/>
              <a:t>1 </a:t>
            </a:r>
            <a:r>
              <a:rPr lang="en-US" altLang="ko-KR" dirty="0"/>
              <a:t>10403.53</a:t>
            </a:r>
            <a:r>
              <a:rPr lang="ko-KR" altLang="en-US" dirty="0"/>
              <a:t>     </a:t>
            </a:r>
            <a:r>
              <a:rPr lang="en-US" altLang="ko-KR" dirty="0"/>
              <a:t>4.799167</a:t>
            </a:r>
            <a:r>
              <a:rPr lang="ko-KR" altLang="en-US" dirty="0"/>
              <a:t>    </a:t>
            </a:r>
            <a:r>
              <a:rPr lang="en-US" altLang="ko-KR" dirty="0"/>
              <a:t>0.11301198</a:t>
            </a:r>
          </a:p>
          <a:p>
            <a:r>
              <a:rPr lang="ko-KR" altLang="en-US" dirty="0"/>
              <a:t>2 </a:t>
            </a:r>
            <a:r>
              <a:rPr lang="en-US" altLang="ko-KR" dirty="0"/>
              <a:t>5615982.08 12.248195  0.003107405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CE731B-5266-4171-82D9-33297E56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671413"/>
            <a:ext cx="3627427" cy="36274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E44CD9-FCB3-411E-8F94-A63EE1D7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39" y="624026"/>
            <a:ext cx="3627427" cy="36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119872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-KR" altLang="en-US" dirty="0">
                <a:solidFill>
                  <a:srgbClr val="000000"/>
                </a:solidFill>
              </a:rPr>
              <a:t>개요</a:t>
            </a:r>
            <a:r>
              <a:rPr lang="en-US" altLang="ko-KR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1993266"/>
            <a:ext cx="7688700" cy="236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1. Simple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Moving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Average </a:t>
            </a:r>
            <a:r>
              <a:rPr lang="ko-KR" altLang="en-US" sz="1400" b="1" dirty="0">
                <a:solidFill>
                  <a:schemeClr val="accent5"/>
                </a:solidFill>
              </a:rPr>
              <a:t>적용</a:t>
            </a: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err="1"/>
              <a:t>적합되지</a:t>
            </a:r>
            <a:r>
              <a:rPr lang="ko-KR" altLang="en-US" sz="1200" dirty="0"/>
              <a:t> 않는 국가의 수를 최소화하기 위해 </a:t>
            </a:r>
            <a:r>
              <a:rPr lang="en-US" altLang="ko-KR" sz="1200" dirty="0"/>
              <a:t>window size = 7</a:t>
            </a:r>
            <a:r>
              <a:rPr lang="ko-KR" altLang="en-US" sz="1200" dirty="0"/>
              <a:t>의 </a:t>
            </a:r>
            <a:r>
              <a:rPr lang="en-US" altLang="ko-KR" sz="1200" dirty="0"/>
              <a:t>SMA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Outlier, Zero value</a:t>
            </a:r>
            <a:r>
              <a:rPr lang="ko-KR" altLang="en-US" sz="1200" dirty="0"/>
              <a:t>의 </a:t>
            </a:r>
            <a:r>
              <a:rPr lang="en-US" altLang="ko-KR" sz="1200" dirty="0"/>
              <a:t>effect</a:t>
            </a:r>
            <a:r>
              <a:rPr lang="ko-KR" altLang="en-US" sz="1200" dirty="0"/>
              <a:t>를 줄이는 효과를 </a:t>
            </a:r>
            <a:r>
              <a:rPr lang="en-US" altLang="ko-KR" sz="1200" dirty="0"/>
              <a:t>Growth Curve Model</a:t>
            </a:r>
            <a:r>
              <a:rPr lang="ko-KR" altLang="en-US" sz="1200" dirty="0"/>
              <a:t>에도 적용하기 위함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2. Logistic, </a:t>
            </a:r>
            <a:r>
              <a:rPr lang="en-US" altLang="ko-KR" sz="1400" b="1" dirty="0" err="1">
                <a:solidFill>
                  <a:schemeClr val="accent5"/>
                </a:solidFill>
              </a:rPr>
              <a:t>Bertalanffy</a:t>
            </a:r>
            <a:r>
              <a:rPr lang="en-US" altLang="ko-KR" sz="1400" b="1" dirty="0">
                <a:solidFill>
                  <a:schemeClr val="accent5"/>
                </a:solidFill>
              </a:rPr>
              <a:t>, </a:t>
            </a:r>
            <a:r>
              <a:rPr lang="en-US" altLang="ko-KR" sz="1400" b="1" dirty="0" err="1">
                <a:solidFill>
                  <a:schemeClr val="accent5"/>
                </a:solidFill>
              </a:rPr>
              <a:t>Gompertz</a:t>
            </a:r>
            <a:r>
              <a:rPr lang="en-US" altLang="ko-KR" sz="1400" b="1" dirty="0">
                <a:solidFill>
                  <a:schemeClr val="accent5"/>
                </a:solidFill>
              </a:rPr>
              <a:t> Model </a:t>
            </a:r>
            <a:r>
              <a:rPr lang="ko-KR" altLang="en-US" sz="1400" b="1" dirty="0">
                <a:solidFill>
                  <a:schemeClr val="accent5"/>
                </a:solidFill>
              </a:rPr>
              <a:t>적합</a:t>
            </a:r>
            <a:endParaRPr lang="ko-KR" alt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FontTx/>
              <a:buChar char="-"/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08</a:t>
            </a:r>
            <a:r>
              <a:rPr lang="ko-KR" altLang="en-US" sz="1200" dirty="0"/>
              <a:t>월 </a:t>
            </a:r>
            <a:r>
              <a:rPr lang="en-US" altLang="ko-KR" sz="1200" dirty="0"/>
              <a:t>31</a:t>
            </a:r>
            <a:r>
              <a:rPr lang="ko-KR" altLang="en-US" sz="1200" dirty="0"/>
              <a:t>일 기준으로 </a:t>
            </a:r>
            <a:r>
              <a:rPr lang="ko-KR" altLang="en-US" sz="1200" dirty="0" err="1"/>
              <a:t>재적합</a:t>
            </a:r>
            <a:endParaRPr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F2B46-5FDD-4787-AEFC-FDE58FCA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45" y="2694341"/>
            <a:ext cx="30670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23971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Simple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Moving Average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3E7B5-E4EE-4E89-BECA-317B60A2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5" y="1699698"/>
            <a:ext cx="3443802" cy="344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17DED8-AE30-4553-86AF-4BCAE970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17" y="1699698"/>
            <a:ext cx="3443802" cy="344380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4A0AEE1-D12B-4034-90C0-570371B08598}"/>
              </a:ext>
            </a:extLst>
          </p:cNvPr>
          <p:cNvSpPr/>
          <p:nvPr/>
        </p:nvSpPr>
        <p:spPr>
          <a:xfrm>
            <a:off x="4077555" y="3140150"/>
            <a:ext cx="417730" cy="35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23313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Simple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Moving Average</a:t>
            </a:r>
            <a:endParaRPr lang="ko-KR" altLang="en-US" sz="20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4A0AEE1-D12B-4034-90C0-570371B08598}"/>
              </a:ext>
            </a:extLst>
          </p:cNvPr>
          <p:cNvSpPr/>
          <p:nvPr/>
        </p:nvSpPr>
        <p:spPr>
          <a:xfrm>
            <a:off x="4077555" y="3140150"/>
            <a:ext cx="417730" cy="35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75B11-B890-446C-9C59-9D387AD5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91" y="1657762"/>
            <a:ext cx="3492317" cy="3492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5BB5DF-F253-4CC5-9C0F-C4BFD5D4A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0" y="1651182"/>
            <a:ext cx="3492318" cy="34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0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with sequential fitting method </a:t>
            </a:r>
            <a:endParaRPr lang="en-US" altLang="ko-KR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breakpoint</a:t>
            </a:r>
            <a:r>
              <a:rPr lang="ko-KR" altLang="en-US" sz="1200" dirty="0"/>
              <a:t>마다 순차적으로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BC202-0F80-48EA-B7BE-E7FD6A1B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078875"/>
            <a:ext cx="4571664" cy="9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Bertalanffy</a:t>
            </a:r>
            <a:r>
              <a:rPr lang="en-US" altLang="ko-KR" sz="2000" b="1" dirty="0">
                <a:solidFill>
                  <a:schemeClr val="accent5"/>
                </a:solidFill>
              </a:rPr>
              <a:t> model with sequential fitting method </a:t>
            </a:r>
            <a:endParaRPr lang="en-US" altLang="ko-KR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breakpoint</a:t>
            </a:r>
            <a:r>
              <a:rPr lang="ko-KR" altLang="en-US" sz="1200" dirty="0"/>
              <a:t>마다 순차적으로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A4EF05-B0F1-40CF-A3B5-9681FA64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9" y="1526983"/>
            <a:ext cx="10278635" cy="83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5FA4C7-CE1C-4785-A1E1-B320E22E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06" y="14630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1093392" descr="DRW00001f240675">
            <a:extLst>
              <a:ext uri="{FF2B5EF4-FFF2-40B4-BE49-F238E27FC236}">
                <a16:creationId xmlns:a16="http://schemas.microsoft.com/office/drawing/2014/main" id="{A3BD3F70-C6CE-449B-AF9A-6CB2EBADE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9" y="1939972"/>
            <a:ext cx="6188075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5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</a:t>
            </a:r>
            <a:r>
              <a:rPr lang="en-US" altLang="ko-KR" sz="2000" b="1" dirty="0" err="1">
                <a:solidFill>
                  <a:schemeClr val="accent5"/>
                </a:solidFill>
              </a:rPr>
              <a:t>Gompertz</a:t>
            </a:r>
            <a:r>
              <a:rPr lang="en-US" altLang="ko-KR" sz="2000" b="1" dirty="0">
                <a:solidFill>
                  <a:schemeClr val="accent5"/>
                </a:solidFill>
              </a:rPr>
              <a:t> model with sequential fitting method </a:t>
            </a:r>
            <a:endParaRPr lang="en-US" altLang="ko-KR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breakpoint</a:t>
            </a:r>
            <a:r>
              <a:rPr lang="ko-KR" altLang="en-US" sz="1200" dirty="0"/>
              <a:t>마다 순차적으로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732C97B-5701-482C-AB1B-AC53AADC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74" y="1531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1111464" descr="DRW00001f240681">
            <a:extLst>
              <a:ext uri="{FF2B5EF4-FFF2-40B4-BE49-F238E27FC236}">
                <a16:creationId xmlns:a16="http://schemas.microsoft.com/office/drawing/2014/main" id="{E32933A4-0030-48E1-93BE-D386A814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1988288"/>
            <a:ext cx="531177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E481E-3C08-480A-98FD-3418A0D7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05" y="1203722"/>
            <a:ext cx="3053329" cy="3053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D7136-8EFB-4C09-925E-DAE7DCFF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3" y="1180743"/>
            <a:ext cx="3099288" cy="30992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85A710-3B4B-4A91-ADBD-661D21AD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" y="1180742"/>
            <a:ext cx="3099289" cy="30992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75690-4260-418C-89F5-26FDC7A5BFFE}"/>
              </a:ext>
            </a:extLst>
          </p:cNvPr>
          <p:cNvSpPr/>
          <p:nvPr/>
        </p:nvSpPr>
        <p:spPr>
          <a:xfrm>
            <a:off x="203820" y="4398249"/>
            <a:ext cx="26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ko-KR" altLang="en-US" dirty="0"/>
              <a:t>84466.06 8.205157 0.1958072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1E658A-B1D9-4C74-B70A-7B961296662F}"/>
              </a:ext>
            </a:extLst>
          </p:cNvPr>
          <p:cNvSpPr/>
          <p:nvPr/>
        </p:nvSpPr>
        <p:spPr>
          <a:xfrm>
            <a:off x="3147247" y="4398249"/>
            <a:ext cx="26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  c</a:t>
            </a:r>
            <a:endParaRPr lang="en-US" altLang="ko-KR" dirty="0"/>
          </a:p>
          <a:p>
            <a:r>
              <a:rPr lang="en-US" altLang="ko-KR" dirty="0"/>
              <a:t>84738.42 0.1296398 145.9903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03B14D-8B17-46C2-BC70-5EE09F4A74C9}"/>
              </a:ext>
            </a:extLst>
          </p:cNvPr>
          <p:cNvSpPr/>
          <p:nvPr/>
        </p:nvSpPr>
        <p:spPr>
          <a:xfrm>
            <a:off x="6019334" y="4398249"/>
            <a:ext cx="26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en-US" altLang="ko-KR" dirty="0"/>
              <a:t>84736.99 148.3551 0.1299554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8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75690-4260-418C-89F5-26FDC7A5BFFE}"/>
              </a:ext>
            </a:extLst>
          </p:cNvPr>
          <p:cNvSpPr/>
          <p:nvPr/>
        </p:nvSpPr>
        <p:spPr>
          <a:xfrm>
            <a:off x="687400" y="1182593"/>
            <a:ext cx="26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ko-KR" altLang="en-US" dirty="0"/>
              <a:t>84466.06 8.205157 0.1958072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03B14D-8B17-46C2-BC70-5EE09F4A74C9}"/>
              </a:ext>
            </a:extLst>
          </p:cNvPr>
          <p:cNvSpPr/>
          <p:nvPr/>
        </p:nvSpPr>
        <p:spPr>
          <a:xfrm>
            <a:off x="4981841" y="1182593"/>
            <a:ext cx="26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c</a:t>
            </a:r>
            <a:endParaRPr lang="en-US" altLang="ko-KR" dirty="0"/>
          </a:p>
          <a:p>
            <a:r>
              <a:rPr lang="en-US" altLang="ko-KR" dirty="0"/>
              <a:t>84736.99 148.3551 0.1299554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50CF5-E72D-4CEA-954A-25F126EA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2" y="730161"/>
            <a:ext cx="3438192" cy="3438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DFB56-88D4-4AEF-95E5-400C734B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44148"/>
            <a:ext cx="3438193" cy="34381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0B4106-EE15-4C77-BB83-7A633C0B9869}"/>
              </a:ext>
            </a:extLst>
          </p:cNvPr>
          <p:cNvSpPr/>
          <p:nvPr/>
        </p:nvSpPr>
        <p:spPr>
          <a:xfrm>
            <a:off x="295842" y="4251453"/>
            <a:ext cx="30612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   a              b               c</a:t>
            </a:r>
          </a:p>
          <a:p>
            <a:r>
              <a:rPr lang="ko-KR" altLang="en-US"/>
              <a:t>1 16561.69  7.335791 0.12298396</a:t>
            </a:r>
          </a:p>
          <a:p>
            <a:r>
              <a:rPr lang="ko-KR" altLang="en-US"/>
              <a:t>2 58615.32 15.157374 0.08646099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00B57-0A59-49FE-9234-2BC32D228BA9}"/>
              </a:ext>
            </a:extLst>
          </p:cNvPr>
          <p:cNvSpPr/>
          <p:nvPr/>
        </p:nvSpPr>
        <p:spPr>
          <a:xfrm>
            <a:off x="4460098" y="4251453"/>
            <a:ext cx="30021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a</a:t>
            </a:r>
            <a:r>
              <a:rPr lang="ko-KR" altLang="en-US" dirty="0"/>
              <a:t>              </a:t>
            </a:r>
            <a:r>
              <a:rPr lang="ko-KR" altLang="en-US" dirty="0" err="1"/>
              <a:t>b</a:t>
            </a:r>
            <a:r>
              <a:rPr lang="ko-KR" altLang="en-US" dirty="0"/>
              <a:t>               c</a:t>
            </a:r>
          </a:p>
          <a:p>
            <a:r>
              <a:rPr lang="ko-KR" altLang="en-US" dirty="0"/>
              <a:t>1 17351.98  71.81276 0.07762647</a:t>
            </a:r>
          </a:p>
          <a:p>
            <a:r>
              <a:rPr lang="ko-KR" altLang="en-US" dirty="0"/>
              <a:t>2 86731.37 760.90673 0.03718817</a:t>
            </a:r>
          </a:p>
        </p:txBody>
      </p:sp>
    </p:spTree>
    <p:extLst>
      <p:ext uri="{BB962C8B-B14F-4D97-AF65-F5344CB8AC3E}">
        <p14:creationId xmlns:p14="http://schemas.microsoft.com/office/powerpoint/2010/main" val="429601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429</Words>
  <Application>Microsoft Office PowerPoint</Application>
  <PresentationFormat>화면 슬라이드 쇼(16:9)</PresentationFormat>
  <Paragraphs>95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Lato</vt:lpstr>
      <vt:lpstr>Raleway</vt:lpstr>
      <vt:lpstr>맑은 고딕</vt:lpstr>
      <vt:lpstr>맑은 고딕</vt:lpstr>
      <vt:lpstr>Streamline</vt:lpstr>
      <vt:lpstr>Segmented &amp; Separated Growth Curve Model  10월 5일</vt:lpstr>
      <vt:lpstr>개요 </vt:lpstr>
      <vt:lpstr>Simple Moving Average</vt:lpstr>
      <vt:lpstr>Simple Moving Average</vt:lpstr>
      <vt:lpstr>Segmented Logistic model with sequential fitting method </vt:lpstr>
      <vt:lpstr>Segmented Bertalanffy model with sequential fitting method </vt:lpstr>
      <vt:lpstr>Segmented Gompertz model with sequential fitting method </vt:lpstr>
      <vt:lpstr>PowerPoint 프레젠테이션</vt:lpstr>
      <vt:lpstr>PowerPoint 프레젠테이션</vt:lpstr>
      <vt:lpstr>PowerPoint 프레젠테이션</vt:lpstr>
      <vt:lpstr>Separated Logistic model</vt:lpstr>
      <vt:lpstr>Separated Bertalanffy model</vt:lpstr>
      <vt:lpstr>Separated Gompertz model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cp:lastModifiedBy>kyh</cp:lastModifiedBy>
  <cp:revision>45</cp:revision>
  <dcterms:modified xsi:type="dcterms:W3CDTF">2020-10-05T02:15:57Z</dcterms:modified>
</cp:coreProperties>
</file>