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Malgun Gothic" panose="020B0503020000020004" pitchFamily="50" charset="-127"/>
      <p:regular r:id="rId16"/>
      <p:bold r:id="rId17"/>
    </p:embeddedFont>
    <p:embeddedFont>
      <p:font typeface="Lato" panose="020B0600000101010101" charset="0"/>
      <p:regular r:id="rId18"/>
      <p:bold r:id="rId19"/>
      <p:italic r:id="rId20"/>
      <p:boldItalic r:id="rId21"/>
    </p:embeddedFont>
    <p:embeddedFont>
      <p:font typeface="Raleway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50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1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3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80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63e4a6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9563e4a6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5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11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92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25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09552" y="1289309"/>
            <a:ext cx="7017878" cy="7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altLang="ko-KR" sz="3400" dirty="0"/>
              <a:t>Segmented </a:t>
            </a:r>
            <a:r>
              <a:rPr lang="en-US" altLang="ko-KR" sz="3400"/>
              <a:t>Logistic Model </a:t>
            </a:r>
            <a:r>
              <a:rPr lang="ko-KR" altLang="en-US" sz="3400" dirty="0"/>
              <a:t>분석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김학용, 김태현, 정혜원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 Fitted Logistic model – Cumulative Cases</a:t>
            </a:r>
            <a:endParaRPr lang="en-US" altLang="ko-KR" sz="2000" dirty="0"/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0BA6599-58D0-4267-BA3D-1E28B29C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4" y="1853850"/>
            <a:ext cx="2849304" cy="2849304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0EE6E510-7800-406A-BE23-21FD2CE6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12" y="1853850"/>
            <a:ext cx="2849304" cy="2849304"/>
          </a:xfrm>
          <a:prstGeom prst="rect">
            <a:avLst/>
          </a:prstGeom>
        </p:spPr>
      </p:pic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37AE7DF5-C29A-4021-BBE5-72F8EAB6F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688" y="1853850"/>
            <a:ext cx="2849304" cy="28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 Fitted Logistic model– Cumulative Cases</a:t>
            </a:r>
            <a:endParaRPr lang="en-US" altLang="ko-KR" sz="2000"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A4C22177-7DEF-4787-A218-35475447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59" y="1755231"/>
            <a:ext cx="2684422" cy="2684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718ED-0470-4317-8D9A-24361E1DD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56" y="1853850"/>
            <a:ext cx="2585803" cy="2585803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2BECE3BC-3227-4841-B2BE-0EE375D4C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17" y="1863910"/>
            <a:ext cx="2533333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 Fitted Logistic model– Cumulative Cases</a:t>
            </a:r>
            <a:endParaRPr lang="en-US" altLang="ko-KR" sz="2000" dirty="0"/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ADB219D-2528-4C67-8ACA-3F932822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43" y="2084570"/>
            <a:ext cx="2863121" cy="2863121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925B6B1-9903-4BD7-A595-2371846C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730" y="2084569"/>
            <a:ext cx="2863121" cy="28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 vs Segmented Logistic</a:t>
            </a:r>
            <a:endParaRPr lang="ko-KR" altLang="en-US" sz="2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CEF79-98ED-47BD-8952-BCDC4676F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87EB0F-E3F3-47A7-A3F5-562288449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4973"/>
              </p:ext>
            </p:extLst>
          </p:nvPr>
        </p:nvGraphicFramePr>
        <p:xfrm>
          <a:off x="5119134" y="685763"/>
          <a:ext cx="3861832" cy="4396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670">
                  <a:extLst>
                    <a:ext uri="{9D8B030D-6E8A-4147-A177-3AD203B41FA5}">
                      <a16:colId xmlns:a16="http://schemas.microsoft.com/office/drawing/2014/main" val="3047156706"/>
                    </a:ext>
                  </a:extLst>
                </a:gridCol>
                <a:gridCol w="622562">
                  <a:extLst>
                    <a:ext uri="{9D8B030D-6E8A-4147-A177-3AD203B41FA5}">
                      <a16:colId xmlns:a16="http://schemas.microsoft.com/office/drawing/2014/main" val="2985380896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377586957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782867441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2866188307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3944807325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733034862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3694545202"/>
                    </a:ext>
                  </a:extLst>
                </a:gridCol>
              </a:tblGrid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Separate model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Segmented model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38882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wave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64991863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South_Korea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10180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10180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662376179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63366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281861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60929508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Japan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16548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16548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97730825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62543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14.4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62670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14.34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69126012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United_Kingdom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278736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278736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179840955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933522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10.62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78786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France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147973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147973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446378568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1686893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11.7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9844"/>
                  </a:ext>
                </a:extLst>
              </a:tr>
              <a:tr h="13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Germany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216765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216765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891982846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234553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234553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27031748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94862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13.41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334783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925593899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Iran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95537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95537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09949337"/>
                  </a:ext>
                </a:extLst>
              </a:tr>
              <a:tr h="130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302481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292288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641615171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51837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29.35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959460084"/>
                  </a:ext>
                </a:extLst>
              </a:tr>
              <a:tr h="13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China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85095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85095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484773048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United_States_of_America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1735650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1735650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194367850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4712386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9.11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4756758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8.96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661634840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73708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Canada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102734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102734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84904114"/>
                  </a:ext>
                </a:extLst>
              </a:tr>
              <a:tr h="130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15732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19.53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19728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976730491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32263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19.17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03577097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232863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232863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61578869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641896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12.07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829985.1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10.51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635683979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Brazil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5016064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5.215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5016064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5.215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03697291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Russia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932973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932973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32746013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155988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29.54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183613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20.64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291098842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India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8895287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6.89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8895287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6.89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0.038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9707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Classification by # of</a:t>
            </a:r>
            <a:r>
              <a:rPr lang="en-US" altLang="ko-KR" dirty="0">
                <a:solidFill>
                  <a:srgbClr val="000000"/>
                </a:solidFill>
              </a:rPr>
              <a:t> Waves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2169751"/>
            <a:ext cx="8071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Wave </a:t>
            </a:r>
            <a:r>
              <a:rPr lang="ko-KR" alt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수에 따른 국가 분류를 진행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분석 대상 국가 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167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개국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(9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일 기준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 of breakpoints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기준으로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wave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수를 계산함</a:t>
            </a:r>
            <a:endParaRPr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69A4BF-6EAB-4D81-ACC6-5DCA256B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15294"/>
              </p:ext>
            </p:extLst>
          </p:nvPr>
        </p:nvGraphicFramePr>
        <p:xfrm>
          <a:off x="1631430" y="3478352"/>
          <a:ext cx="5881140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28">
                  <a:extLst>
                    <a:ext uri="{9D8B030D-6E8A-4147-A177-3AD203B41FA5}">
                      <a16:colId xmlns:a16="http://schemas.microsoft.com/office/drawing/2014/main" val="4166156277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2520503714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938011860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1656171912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1682566316"/>
                    </a:ext>
                  </a:extLst>
                </a:gridCol>
              </a:tblGrid>
              <a:tr h="288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waves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53255"/>
                  </a:ext>
                </a:extLst>
              </a:tr>
              <a:tr h="288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# of country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70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68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53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Segmented Logistic model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5850" y="2169750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1. Segmented Logistic model with sequential fitting method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200" dirty="0"/>
              <a:t>연속성을 만족하는 </a:t>
            </a:r>
            <a:r>
              <a:rPr lang="en-US" altLang="ko-KR" sz="1200" dirty="0"/>
              <a:t>segmented</a:t>
            </a:r>
            <a:r>
              <a:rPr lang="ko-KR" altLang="en-US" sz="1200" dirty="0"/>
              <a:t> </a:t>
            </a:r>
            <a:r>
              <a:rPr lang="en-US" altLang="ko-KR" sz="1200" dirty="0"/>
              <a:t>logistic model</a:t>
            </a:r>
            <a:endParaRPr lang="ko-KR" altLang="en-US"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ko-KR" altLang="en-US"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endParaRPr sz="1400" dirty="0"/>
          </a:p>
        </p:txBody>
      </p:sp>
      <p:sp>
        <p:nvSpPr>
          <p:cNvPr id="6" name="Google Shape;101;p15">
            <a:extLst>
              <a:ext uri="{FF2B5EF4-FFF2-40B4-BE49-F238E27FC236}">
                <a16:creationId xmlns:a16="http://schemas.microsoft.com/office/drawing/2014/main" id="{2378DC5F-E414-4A48-B122-15F682FDEA18}"/>
              </a:ext>
            </a:extLst>
          </p:cNvPr>
          <p:cNvSpPr txBox="1">
            <a:spLocks/>
          </p:cNvSpPr>
          <p:nvPr/>
        </p:nvSpPr>
        <p:spPr>
          <a:xfrm>
            <a:off x="725850" y="2973750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2. Separately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Fitted Logistic model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buFont typeface="Lato"/>
              <a:buNone/>
            </a:pPr>
            <a:r>
              <a:rPr lang="ko-KR" altLang="en-US" sz="1200" dirty="0"/>
              <a:t>각각의 </a:t>
            </a:r>
            <a:r>
              <a:rPr lang="en-US" altLang="ko-KR" sz="1200" dirty="0"/>
              <a:t>wave</a:t>
            </a:r>
            <a:r>
              <a:rPr lang="ko-KR" altLang="en-US" sz="1200" dirty="0"/>
              <a:t>에 대해 독립적으로 </a:t>
            </a:r>
            <a:r>
              <a:rPr lang="en-US" altLang="ko-KR" sz="1200" dirty="0"/>
              <a:t>logistic model</a:t>
            </a:r>
            <a:r>
              <a:rPr lang="ko-KR" altLang="en-US" sz="1200" dirty="0"/>
              <a:t>을 적용</a:t>
            </a:r>
            <a:r>
              <a:rPr lang="en-US" altLang="ko-KR" sz="12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with sequential fitting method </a:t>
            </a:r>
            <a:endParaRPr lang="en-US" altLang="ko-KR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-KR" altLang="en-US" sz="1400" b="1" dirty="0">
                <a:solidFill>
                  <a:schemeClr val="accent5"/>
                </a:solidFill>
              </a:rPr>
              <a:t>수식 추가 예정</a:t>
            </a: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breakpoint</a:t>
            </a:r>
            <a:r>
              <a:rPr lang="ko-KR" altLang="en-US" sz="1200" dirty="0"/>
              <a:t>마다 순차적으로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</a:t>
            </a:r>
            <a:endParaRPr lang="en-US" altLang="ko-KR" sz="2000" dirty="0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FDB24D2D-4C5F-4EEC-9E57-1D921ECB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7" y="1987134"/>
            <a:ext cx="2742263" cy="2742263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4812632-E3B6-4F58-BA7E-2B97E7A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860" y="1987134"/>
            <a:ext cx="2742263" cy="2742263"/>
          </a:xfrm>
          <a:prstGeom prst="rect">
            <a:avLst/>
          </a:prstGeo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FD926C89-6D9C-433B-8D35-75FC2BE3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123" y="1987134"/>
            <a:ext cx="2742263" cy="27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</a:t>
            </a:r>
            <a:endParaRPr lang="en-US" altLang="ko-KR" sz="20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40C324A-95EE-4AEE-96DE-4927A89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0" y="1958092"/>
            <a:ext cx="2683239" cy="2683239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378085EA-3C75-4E4D-83C3-D259D777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696" y="1853850"/>
            <a:ext cx="2951187" cy="2951187"/>
          </a:xfrm>
          <a:prstGeom prst="rect">
            <a:avLst/>
          </a:prstGeom>
        </p:spPr>
      </p:pic>
      <p:pic>
        <p:nvPicPr>
          <p:cNvPr id="12" name="그림 11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13F2266-07CA-4C7B-A17F-A9CC43B48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20" y="1793201"/>
            <a:ext cx="3071107" cy="30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Daily Cases(converted)</a:t>
            </a:r>
            <a:endParaRPr lang="en-US" altLang="ko-KR" sz="2000"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4540AFC6-DBC2-459A-8BF3-25810468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14" y="1918519"/>
            <a:ext cx="2742263" cy="2742263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7900884E-593E-4CCC-B38A-8D9446F6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77" y="1918519"/>
            <a:ext cx="2742263" cy="2742263"/>
          </a:xfrm>
          <a:prstGeom prst="rect">
            <a:avLst/>
          </a:prstGeom>
        </p:spPr>
      </p:pic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44ECCAC-D00C-4793-8C28-529097452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140" y="1918519"/>
            <a:ext cx="2742263" cy="27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8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Daily Cases(converted)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4BD86-D640-4E60-A8D5-A51373C6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66" y="1853160"/>
            <a:ext cx="2951187" cy="2951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FBD7BB-EB91-473D-AA0A-EB5ABF8BB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406" y="1853160"/>
            <a:ext cx="2951188" cy="2951188"/>
          </a:xfrm>
          <a:prstGeom prst="rect">
            <a:avLst/>
          </a:prstGeom>
        </p:spPr>
      </p:pic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995B8F25-0A46-4660-B0A4-23933421D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85" y="1814057"/>
            <a:ext cx="2951187" cy="29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</a:t>
            </a:r>
            <a:r>
              <a:rPr lang="ko-KR" altLang="en-US" sz="2000" b="1" dirty="0">
                <a:solidFill>
                  <a:schemeClr val="accent5"/>
                </a:solidFill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</a:rPr>
              <a:t>Fitted Logistic model</a:t>
            </a:r>
            <a:endParaRPr lang="ko-KR" altLang="en-US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-KR" altLang="en-US" sz="1400" b="1" dirty="0">
                <a:solidFill>
                  <a:schemeClr val="accent5"/>
                </a:solidFill>
              </a:rPr>
              <a:t>수식 추가 예정</a:t>
            </a: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wave partition</a:t>
            </a:r>
            <a:r>
              <a:rPr lang="ko-KR" altLang="en-US" sz="1200" dirty="0"/>
              <a:t>에 대해 독립적으로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69035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456</Words>
  <Application>Microsoft Office PowerPoint</Application>
  <PresentationFormat>화면 슬라이드 쇼(16:9)</PresentationFormat>
  <Paragraphs>260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Raleway</vt:lpstr>
      <vt:lpstr>Lato</vt:lpstr>
      <vt:lpstr>Malgun Gothic</vt:lpstr>
      <vt:lpstr>Arial</vt:lpstr>
      <vt:lpstr>Malgun Gothic</vt:lpstr>
      <vt:lpstr>Streamline</vt:lpstr>
      <vt:lpstr>Segmented Logistic Model 분석</vt:lpstr>
      <vt:lpstr>Classification by # of Waves</vt:lpstr>
      <vt:lpstr>Segmented Logistic model</vt:lpstr>
      <vt:lpstr>Segmented Logistic model with sequential fitting method </vt:lpstr>
      <vt:lpstr>Segmented Logistic model – Cumulative Cases</vt:lpstr>
      <vt:lpstr>Segmented Logistic model – Cumulative Cases</vt:lpstr>
      <vt:lpstr>Segmented Logistic model – Daily Cases(converted)</vt:lpstr>
      <vt:lpstr>Segmented Logistic model – Daily Cases(converted)</vt:lpstr>
      <vt:lpstr>Separately Fitted Logistic model</vt:lpstr>
      <vt:lpstr>Separately Fitted Logistic model – Cumulative Cases</vt:lpstr>
      <vt:lpstr>Separately Fitted Logistic model– Cumulative Cases</vt:lpstr>
      <vt:lpstr>Separately Fitted Logistic model– Cumulative Cases</vt:lpstr>
      <vt:lpstr>Separate vs Segmented Logistic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전세계 신규 확진자 예측 및 정책의 영향 분석</dc:title>
  <cp:lastModifiedBy>김학용</cp:lastModifiedBy>
  <cp:revision>8</cp:revision>
  <dcterms:modified xsi:type="dcterms:W3CDTF">2020-09-24T09:29:03Z</dcterms:modified>
</cp:coreProperties>
</file>