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Raleway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F6F284-DA15-4EBC-A484-168B3318548C}">
  <a:tblStyle styleId="{B7F6F284-DA15-4EBC-A484-168B331854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A49C8BC-8F1D-4E4B-8B96-3C3386F105D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aleway-bold.fntdata"/><Relationship Id="rId52" Type="http://schemas.openxmlformats.org/officeDocument/2006/relationships/font" Target="fonts/Raleway-regular.fntdata"/><Relationship Id="rId11" Type="http://schemas.openxmlformats.org/officeDocument/2006/relationships/slide" Target="slides/slide5.xml"/><Relationship Id="rId55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54" Type="http://schemas.openxmlformats.org/officeDocument/2006/relationships/font" Target="fonts/Raleway-italic.fntdata"/><Relationship Id="rId13" Type="http://schemas.openxmlformats.org/officeDocument/2006/relationships/slide" Target="slides/slide7.xml"/><Relationship Id="rId57" Type="http://schemas.openxmlformats.org/officeDocument/2006/relationships/font" Target="fonts/Lato-bold.fntdata"/><Relationship Id="rId12" Type="http://schemas.openxmlformats.org/officeDocument/2006/relationships/slide" Target="slides/slide6.xml"/><Relationship Id="rId56" Type="http://schemas.openxmlformats.org/officeDocument/2006/relationships/font" Target="fonts/Lato-regular.fntdata"/><Relationship Id="rId15" Type="http://schemas.openxmlformats.org/officeDocument/2006/relationships/slide" Target="slides/slide9.xml"/><Relationship Id="rId59" Type="http://schemas.openxmlformats.org/officeDocument/2006/relationships/font" Target="fonts/Lato-boldItalic.fntdata"/><Relationship Id="rId14" Type="http://schemas.openxmlformats.org/officeDocument/2006/relationships/slide" Target="slides/slide8.xml"/><Relationship Id="rId58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5aaa7c9d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5aaa7c9d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386c691dd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9386c691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점수를 나누려면 분포를 봐야 함.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45aaa7c9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45aaa7c9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 1, 2가 </a:t>
            </a:r>
            <a:r>
              <a:rPr lang="en-US"/>
              <a:t>아니라 어떤 이름을 주는 것 제안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H, E 넣고 log policy로 교정하기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386c691d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386c691d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Policy의 t에 -를 </a:t>
            </a:r>
            <a:r>
              <a:rPr lang="en-US"/>
              <a:t>주는 식으로 하자.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c8378dee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c8378dee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Policy의 t에 -를 주는 식으로 하자.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354420f71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9354420f71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5643d051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95643d051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각각 의미 써주기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386c691d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386c691d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5643d051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5643d051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386c691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386c691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</a:t>
            </a:r>
            <a:r>
              <a:rPr lang="en-US"/>
              <a:t>없으면 lagging도 의미 없음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5643d051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95643d051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45aaa7c9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45aaa7c9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c8378dee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c8378de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c8378dee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c8378dee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c7789e7a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c7789e7a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5643d051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5643d051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5643d051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5643d051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5643d051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5643d051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5643d051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5643d051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5643d051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5643d051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c8378dee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9c8378dee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5643d051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5643d051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c7789e7a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c7789e7a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5643d051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5643d051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45aaa7c9d_4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45aaa7c9d_4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c8378de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9c8378de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5643d051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5643d051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c7789e7a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c7789e7a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95643d051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95643d051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5643d051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5643d051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386c691dd_4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9386c691dd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5643d051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5643d051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45aaa7c9d_4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45aaa7c9d_4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c7789e7a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9c7789e7a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c8378dee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c8378dee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c7789e7a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c7789e7a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c8378de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c8378de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When the # of Segment is 2, two different Poisson models are defined as follows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When the </a:t>
            </a:r>
            <a:r>
              <a:rPr lang="en-US">
                <a:solidFill>
                  <a:srgbClr val="1A9988"/>
                </a:solidFill>
              </a:rPr>
              <a:t># of Segment is q, q different Poisson models are similarly defined</a:t>
            </a:r>
            <a:endParaRPr>
              <a:solidFill>
                <a:srgbClr val="1A99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A9988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86c691dd_4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9386c691dd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Policy가 </a:t>
            </a:r>
            <a:r>
              <a:rPr lang="en-US"/>
              <a:t>먼저 나오는 게 좋지 않을까?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45aaa7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45aaa7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45aaa7c9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45aaa7c9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45aaa7c9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45aaa7c9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9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559650" y="997000"/>
            <a:ext cx="7688100" cy="16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/>
              <a:t>COVID-19 한국 지역별</a:t>
            </a:r>
            <a:endParaRPr sz="3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>
                <a:solidFill>
                  <a:schemeClr val="accent5"/>
                </a:solidFill>
              </a:rPr>
              <a:t>신규 확진자</a:t>
            </a:r>
            <a:r>
              <a:rPr lang="en-US" sz="3400">
                <a:solidFill>
                  <a:schemeClr val="accent5"/>
                </a:solidFill>
              </a:rPr>
              <a:t> 예측</a:t>
            </a:r>
            <a:r>
              <a:rPr lang="en-US" sz="3400"/>
              <a:t> 및 </a:t>
            </a:r>
            <a:r>
              <a:rPr lang="en-US" sz="3400">
                <a:solidFill>
                  <a:srgbClr val="1C4587"/>
                </a:solidFill>
              </a:rPr>
              <a:t>정책의 영향</a:t>
            </a:r>
            <a:r>
              <a:rPr lang="en-US" sz="3400"/>
              <a:t> 분석</a:t>
            </a:r>
            <a:endParaRPr sz="3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-US" sz="2200">
                <a:solidFill>
                  <a:srgbClr val="666666"/>
                </a:solidFill>
              </a:rPr>
              <a:t>2020년 9월 27일</a:t>
            </a:r>
            <a:endParaRPr b="0" sz="2200">
              <a:solidFill>
                <a:srgbClr val="666666"/>
              </a:solidFill>
            </a:endParaRPr>
          </a:p>
        </p:txBody>
      </p:sp>
      <p:sp>
        <p:nvSpPr>
          <p:cNvPr id="87" name="Google Shape;87;p13"/>
          <p:cNvSpPr txBox="1"/>
          <p:nvPr>
            <p:ph idx="4294967295" type="subTitle"/>
          </p:nvPr>
        </p:nvSpPr>
        <p:spPr>
          <a:xfrm>
            <a:off x="559650" y="3961975"/>
            <a:ext cx="4760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400">
                <a:latin typeface="Malgun Gothic"/>
                <a:ea typeface="Malgun Gothic"/>
                <a:cs typeface="Malgun Gothic"/>
                <a:sym typeface="Malgun Gothic"/>
              </a:rPr>
              <a:t>박사과정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구태완 </a:t>
            </a:r>
            <a:r>
              <a:rPr b="1" lang="en-US" sz="1400">
                <a:latin typeface="Malgun Gothic"/>
                <a:ea typeface="Malgun Gothic"/>
                <a:cs typeface="Malgun Gothic"/>
                <a:sym typeface="Malgun Gothic"/>
              </a:rPr>
              <a:t>석사과정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한결희, 허규진, 이도은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400">
                <a:latin typeface="Malgun Gothic"/>
                <a:ea typeface="Malgun Gothic"/>
                <a:cs typeface="Malgun Gothic"/>
                <a:sym typeface="Malgun Gothic"/>
              </a:rPr>
              <a:t>학부과정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고영현, 김태현, 김학용, 정혜원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00" y="2982901"/>
            <a:ext cx="739675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493875" y="2893650"/>
            <a:ext cx="30000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서울대학교 박태성 교수</a:t>
            </a:r>
            <a:r>
              <a:rPr b="1" lang="en-US" sz="20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20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생물정보통계 연구실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2"/>
          <p:cNvGraphicFramePr/>
          <p:nvPr/>
        </p:nvGraphicFramePr>
        <p:xfrm>
          <a:off x="930956" y="153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{B7F6F284-DA15-4EBC-A484-168B3318548C}</a:tableStyleId>
              </a:tblPr>
              <a:tblGrid>
                <a:gridCol w="1750375"/>
                <a:gridCol w="6185175"/>
              </a:tblGrid>
              <a:tr h="24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정책명 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변수 정보</a:t>
                      </a:r>
                      <a:endParaRPr b="1" i="0" sz="105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Restriction index</a:t>
                      </a:r>
                      <a:endParaRPr sz="105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dk2"/>
                          </a:solidFill>
                        </a:rPr>
                        <a:t>모임 제한, 외출 규제 그리고 국내 이동 금지</a:t>
                      </a: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로 구성 됨. 사람들의 이동 및 접촉과 관련된 정책의 평균값 </a:t>
                      </a:r>
                      <a:endParaRPr sz="105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개인의 생활과 밀접하게 연결되어 있어 </a:t>
                      </a:r>
                      <a:r>
                        <a:rPr b="1" lang="en-US" sz="1050">
                          <a:solidFill>
                            <a:schemeClr val="dk2"/>
                          </a:solidFill>
                        </a:rPr>
                        <a:t>지역 감염</a:t>
                      </a: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과 관련되어 있을 것으로 기대함.</a:t>
                      </a:r>
                      <a:endParaRPr sz="10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Closing index </a:t>
                      </a:r>
                      <a:endParaRPr sz="105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dk2"/>
                          </a:solidFill>
                        </a:rPr>
                        <a:t>등교 중지, 재택 근무, 공공행사 취소 그리고 국외 여행 규제</a:t>
                      </a: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로 구성 됨. </a:t>
                      </a:r>
                      <a:endParaRPr sz="105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공공행사와 회사 등 다수가 모이는 것을 규제하는 변수의 평균 값 </a:t>
                      </a:r>
                      <a:endParaRPr sz="105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b="1" lang="en-US" sz="1050">
                          <a:solidFill>
                            <a:schemeClr val="dk2"/>
                          </a:solidFill>
                        </a:rPr>
                        <a:t>집단 감염 및 해외 유입</a:t>
                      </a: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과 관련되어 있을 것으로 기대함.</a:t>
                      </a:r>
                      <a:endParaRPr sz="10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Economic index</a:t>
                      </a:r>
                      <a:endParaRPr sz="10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국가의 </a:t>
                      </a:r>
                      <a:r>
                        <a:rPr b="1" lang="en-US" sz="1050">
                          <a:solidFill>
                            <a:schemeClr val="dk2"/>
                          </a:solidFill>
                        </a:rPr>
                        <a:t>재정 지원 정책</a:t>
                      </a: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 지수들의 평균값</a:t>
                      </a:r>
                      <a:endParaRPr sz="10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Health index</a:t>
                      </a:r>
                      <a:endParaRPr sz="10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국가의</a:t>
                      </a:r>
                      <a:r>
                        <a:rPr b="1" lang="en-US" sz="1050">
                          <a:solidFill>
                            <a:schemeClr val="dk2"/>
                          </a:solidFill>
                        </a:rPr>
                        <a:t> 보건 의료</a:t>
                      </a: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b="1" lang="en-US" sz="1050">
                          <a:solidFill>
                            <a:schemeClr val="dk2"/>
                          </a:solidFill>
                        </a:rPr>
                        <a:t>정책</a:t>
                      </a: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 지수들의 평균 값</a:t>
                      </a:r>
                      <a:endParaRPr sz="105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Stringency </a:t>
                      </a: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i</a:t>
                      </a:r>
                      <a:r>
                        <a:rPr lang="en-US" sz="105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ndex</a:t>
                      </a:r>
                      <a:endParaRPr sz="105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Oxford에서 제공한 </a:t>
                      </a:r>
                      <a:r>
                        <a:rPr lang="en-US" sz="105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정부의 정책의 엄격도를 종합하여 0부터 100사이의 값으로 수치화한 지수 </a:t>
                      </a:r>
                      <a:endParaRPr sz="105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Government </a:t>
                      </a: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i</a:t>
                      </a:r>
                      <a:r>
                        <a:rPr lang="en-US" sz="105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ndex</a:t>
                      </a:r>
                      <a:endParaRPr sz="105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한국 </a:t>
                      </a:r>
                      <a:r>
                        <a:rPr lang="en-US" sz="105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정부의 사회적 거리두기 조치에 따라 수치화한 지수(</a:t>
                      </a:r>
                      <a:r>
                        <a:rPr b="1" lang="en-US" sz="1050" u="none" cap="none" strike="noStrike">
                          <a:solidFill>
                            <a:schemeClr val="dk2"/>
                          </a:solidFill>
                        </a:rPr>
                        <a:t>1</a:t>
                      </a:r>
                      <a:r>
                        <a:rPr lang="en-US" sz="105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1단계, </a:t>
                      </a:r>
                      <a:r>
                        <a:rPr b="1" lang="en-US" sz="1050" u="none" cap="none" strike="noStrike">
                          <a:solidFill>
                            <a:schemeClr val="dk2"/>
                          </a:solidFill>
                        </a:rPr>
                        <a:t>2</a:t>
                      </a:r>
                      <a:r>
                        <a:rPr lang="en-US" sz="105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2단계, </a:t>
                      </a:r>
                      <a:r>
                        <a:rPr b="1" lang="en-US" sz="1050" u="none" cap="none" strike="noStrike">
                          <a:solidFill>
                            <a:schemeClr val="dk2"/>
                          </a:solidFill>
                        </a:rPr>
                        <a:t>3</a:t>
                      </a:r>
                      <a:r>
                        <a:rPr lang="en-US" sz="105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3단계)</a:t>
                      </a:r>
                      <a:endParaRPr sz="105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22"/>
          <p:cNvSpPr txBox="1"/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정책 관련 지표들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정책 관련 지표들 vs.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신규 확진자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100" y="1319775"/>
            <a:ext cx="6253802" cy="368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729450" y="1550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정</a:t>
            </a:r>
            <a:r>
              <a:rPr b="1" lang="en-US" sz="1400">
                <a:solidFill>
                  <a:schemeClr val="accent5"/>
                </a:solidFill>
              </a:rPr>
              <a:t>책 변수 특성상 실행 당일이 아닌 며칠 후의 확진자 수에 영향을 미침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정책 변경과 </a:t>
            </a:r>
            <a:r>
              <a:rPr lang="en-US" sz="1200"/>
              <a:t>신규 확진자</a:t>
            </a:r>
            <a:r>
              <a:rPr lang="en-US" sz="1200"/>
              <a:t> 수 변화 사이에 </a:t>
            </a:r>
            <a:r>
              <a:rPr b="1" lang="en-US" sz="1200"/>
              <a:t>lagging</a:t>
            </a:r>
            <a:r>
              <a:rPr lang="en-US" sz="1200"/>
              <a:t>을 적용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1/20 ~ 9/17일까지의 데이터로 </a:t>
            </a:r>
            <a:r>
              <a:rPr b="1" lang="en-US" sz="1200"/>
              <a:t>train </a:t>
            </a:r>
            <a:r>
              <a:rPr lang="en-US" sz="1200"/>
              <a:t>후, 9/18~27일까지의 데이터로 </a:t>
            </a:r>
            <a:r>
              <a:rPr b="1" lang="en-US" sz="1200"/>
              <a:t>test </a:t>
            </a:r>
            <a:r>
              <a:rPr lang="en-US" sz="1200"/>
              <a:t>진행. </a:t>
            </a:r>
            <a:endParaRPr sz="1200"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18791" t="0"/>
          <a:stretch/>
        </p:blipFill>
        <p:spPr>
          <a:xfrm>
            <a:off x="729450" y="2689950"/>
            <a:ext cx="7457350" cy="24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Lagging effect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729450" y="1550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정책 변수 특성상 실행 당일이 아닌 며칠 후의 확진자 수에 영향을 미침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정책 변경과 신규 확진자 수 변화 사이에 </a:t>
            </a:r>
            <a:r>
              <a:rPr b="1" lang="en-US" sz="1200"/>
              <a:t>lagging</a:t>
            </a:r>
            <a:r>
              <a:rPr lang="en-US" sz="1200"/>
              <a:t>을 적용하여 여러 날짜의 정책변수 사용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1/20 ~ 9/17일까지의 데이터로 </a:t>
            </a:r>
            <a:r>
              <a:rPr b="1" lang="en-US" sz="1200"/>
              <a:t>train </a:t>
            </a:r>
            <a:r>
              <a:rPr lang="en-US" sz="1200"/>
              <a:t>후, 9/18~27일까지의 데이터로 </a:t>
            </a:r>
            <a:r>
              <a:rPr b="1" lang="en-US" sz="1200"/>
              <a:t>test </a:t>
            </a:r>
            <a:r>
              <a:rPr lang="en-US" sz="1200"/>
              <a:t>진행.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Lagging effect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69775"/>
            <a:ext cx="8259101" cy="23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729450" y="1534100"/>
            <a:ext cx="26808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Ⅰ. </a:t>
            </a:r>
            <a:r>
              <a:rPr b="1" lang="en-US" sz="1400">
                <a:solidFill>
                  <a:schemeClr val="accent5"/>
                </a:solidFill>
              </a:rPr>
              <a:t>신규 확진자</a:t>
            </a:r>
            <a:r>
              <a:rPr b="1" lang="en-US" sz="1400">
                <a:solidFill>
                  <a:schemeClr val="accent5"/>
                </a:solidFill>
              </a:rPr>
              <a:t> 예측 모형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1. 수도권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2. 비수도권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3. 전국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Ⅱ</a:t>
            </a:r>
            <a:r>
              <a:rPr b="1" lang="en-US" sz="1400">
                <a:solidFill>
                  <a:schemeClr val="accent5"/>
                </a:solidFill>
              </a:rPr>
              <a:t>. 정책효과 추정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1. 수도권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2. 비수도권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3. 전국</a:t>
            </a:r>
            <a:endParaRPr b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729450" y="1534100"/>
            <a:ext cx="26808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Ⅰ. 신규 확진자 예측 모형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1. 수도권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2. 비수도권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3. 전국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Ⅱ</a:t>
            </a:r>
            <a:r>
              <a:rPr b="1" lang="en-US" sz="1400">
                <a:solidFill>
                  <a:srgbClr val="B7B7B7"/>
                </a:solidFill>
              </a:rPr>
              <a:t>. 정책효과 추정</a:t>
            </a:r>
            <a:endParaRPr b="1" sz="1400"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1. 수도권</a:t>
            </a:r>
            <a:endParaRPr b="1" sz="1200">
              <a:solidFill>
                <a:srgbClr val="B7B7B7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2. 비수도권</a:t>
            </a:r>
            <a:endParaRPr b="1" sz="1200">
              <a:solidFill>
                <a:srgbClr val="B7B7B7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3. 전국</a:t>
            </a:r>
            <a:endParaRPr b="1" sz="1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Breakpoints</a:t>
            </a:r>
            <a:endParaRPr/>
          </a:p>
        </p:txBody>
      </p:sp>
      <p:graphicFrame>
        <p:nvGraphicFramePr>
          <p:cNvPr id="213" name="Google Shape;213;p28"/>
          <p:cNvGraphicFramePr/>
          <p:nvPr/>
        </p:nvGraphicFramePr>
        <p:xfrm>
          <a:off x="757850" y="224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{B7F6F284-DA15-4EBC-A484-168B3318548C}</a:tableStyleId>
              </a:tblPr>
              <a:tblGrid>
                <a:gridCol w="1907075"/>
                <a:gridCol w="1907075"/>
                <a:gridCol w="1907075"/>
                <a:gridCol w="1907075"/>
              </a:tblGrid>
              <a:tr h="3329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Segment 4 (# of breakpoints = 3)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순서</a:t>
                      </a:r>
                      <a:endParaRPr sz="1400" u="none" cap="none" strike="noStrike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1</a:t>
                      </a:r>
                      <a:r>
                        <a:rPr b="1" baseline="30000" lang="en-US"/>
                        <a:t>st</a:t>
                      </a:r>
                      <a:r>
                        <a:rPr b="1" lang="en-US"/>
                        <a:t> breakpoint</a:t>
                      </a:r>
                      <a:endParaRPr b="1" i="0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2</a:t>
                      </a:r>
                      <a:r>
                        <a:rPr b="1" baseline="30000" lang="en-US"/>
                        <a:t>nd</a:t>
                      </a:r>
                      <a:r>
                        <a:rPr b="1" lang="en-US"/>
                        <a:t> breakpoint</a:t>
                      </a:r>
                      <a:endParaRPr b="1" i="0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r>
                        <a:rPr b="1" baseline="30000" lang="en-US" sz="1400" u="none" cap="none" strike="noStrike"/>
                        <a:t>rd</a:t>
                      </a:r>
                      <a:r>
                        <a:rPr b="1" lang="en-US" sz="1400" u="none" cap="none" strike="noStrike"/>
                        <a:t> breakpoint</a:t>
                      </a:r>
                      <a:endParaRPr b="1" i="0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범위 (in days)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108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2664925" y="3577125"/>
            <a:ext cx="1907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-US" sz="1400">
                <a:solidFill>
                  <a:srgbClr val="000000"/>
                </a:solidFill>
              </a:rPr>
              <a:t>2월 17일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r>
              <a:rPr lang="en-US" sz="1000"/>
              <a:t>31번 확진자 (신천지)</a:t>
            </a:r>
            <a:endParaRPr sz="1000"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4522475" y="3577125"/>
            <a:ext cx="2028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-US" sz="1400">
                <a:solidFill>
                  <a:srgbClr val="000000"/>
                </a:solidFill>
              </a:rPr>
              <a:t>5월 06일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r>
              <a:rPr lang="en-US" sz="1000"/>
              <a:t>용인 66번 확진자 (이태원)</a:t>
            </a:r>
            <a:endParaRPr sz="1000"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6040450" y="3577125"/>
            <a:ext cx="28032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-US" sz="1400">
                <a:solidFill>
                  <a:srgbClr val="000000"/>
                </a:solidFill>
              </a:rPr>
              <a:t>8월 10일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r>
              <a:rPr lang="en-US" sz="1000"/>
              <a:t>여름휴가 성수기 이후 첫 월요일</a:t>
            </a:r>
            <a:endParaRPr sz="1000"/>
          </a:p>
        </p:txBody>
      </p:sp>
      <p:cxnSp>
        <p:nvCxnSpPr>
          <p:cNvPr id="217" name="Google Shape;217;p28"/>
          <p:cNvCxnSpPr>
            <a:endCxn id="214" idx="0"/>
          </p:cNvCxnSpPr>
          <p:nvPr/>
        </p:nvCxnSpPr>
        <p:spPr>
          <a:xfrm>
            <a:off x="3618475" y="3275625"/>
            <a:ext cx="0" cy="3015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" name="Google Shape;218;p28"/>
          <p:cNvCxnSpPr/>
          <p:nvPr/>
        </p:nvCxnSpPr>
        <p:spPr>
          <a:xfrm>
            <a:off x="5536925" y="3275700"/>
            <a:ext cx="0" cy="3015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9" name="Google Shape;219;p28"/>
          <p:cNvCxnSpPr/>
          <p:nvPr/>
        </p:nvCxnSpPr>
        <p:spPr>
          <a:xfrm>
            <a:off x="7442050" y="3275700"/>
            <a:ext cx="0" cy="3015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수도</a:t>
            </a:r>
            <a:r>
              <a:rPr lang="en-US"/>
              <a:t>권 </a:t>
            </a:r>
            <a:r>
              <a:rPr lang="en-US"/>
              <a:t>신규 확진자 예측 모형</a:t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 b="0" l="0" r="2085" t="0"/>
          <a:stretch/>
        </p:blipFill>
        <p:spPr>
          <a:xfrm>
            <a:off x="1981000" y="1144325"/>
            <a:ext cx="7163002" cy="16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4">
            <a:alphaModFix/>
          </a:blip>
          <a:srcRect b="6818" l="0" r="0" t="16394"/>
          <a:stretch/>
        </p:blipFill>
        <p:spPr>
          <a:xfrm>
            <a:off x="2234325" y="2801725"/>
            <a:ext cx="4572000" cy="234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</a:t>
            </a:r>
            <a:r>
              <a:rPr lang="en-US"/>
              <a:t>수도권 신규 확진자 예측 모형</a:t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b="0" l="0" r="2085" t="0"/>
          <a:stretch/>
        </p:blipFill>
        <p:spPr>
          <a:xfrm>
            <a:off x="1981000" y="1144325"/>
            <a:ext cx="7163002" cy="16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 rotWithShape="1">
          <a:blip r:embed="rId4">
            <a:alphaModFix/>
          </a:blip>
          <a:srcRect b="6104" l="0" r="0" t="17108"/>
          <a:stretch/>
        </p:blipFill>
        <p:spPr>
          <a:xfrm>
            <a:off x="2286000" y="2801725"/>
            <a:ext cx="4572000" cy="234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</a:t>
            </a:r>
            <a:r>
              <a:rPr lang="en-US"/>
              <a:t>국 </a:t>
            </a:r>
            <a:r>
              <a:rPr lang="en-US"/>
              <a:t>신</a:t>
            </a:r>
            <a:r>
              <a:rPr lang="en-US"/>
              <a:t>규 확진자 예측 모형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 rotWithShape="1">
          <a:blip r:embed="rId3">
            <a:alphaModFix/>
          </a:blip>
          <a:srcRect b="0" l="0" r="2085" t="0"/>
          <a:stretch/>
        </p:blipFill>
        <p:spPr>
          <a:xfrm>
            <a:off x="1981000" y="1144325"/>
            <a:ext cx="7163002" cy="16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 rotWithShape="1">
          <a:blip r:embed="rId4">
            <a:alphaModFix/>
          </a:blip>
          <a:srcRect b="5858" l="0" r="0" t="17353"/>
          <a:stretch/>
        </p:blipFill>
        <p:spPr>
          <a:xfrm>
            <a:off x="2286000" y="2801725"/>
            <a:ext cx="4572000" cy="234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데이터 소개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Kaggle 데이터</a:t>
            </a:r>
            <a:r>
              <a:rPr lang="en-US" sz="14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2020년 1월 20일 ~ 6월 30일 *검역 데이터 부재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r>
              <a:t/>
            </a:r>
            <a:endParaRPr sz="1400"/>
          </a:p>
        </p:txBody>
      </p:sp>
      <p:sp>
        <p:nvSpPr>
          <p:cNvPr id="96" name="Google Shape;96;p14"/>
          <p:cNvSpPr txBox="1"/>
          <p:nvPr/>
        </p:nvSpPr>
        <p:spPr>
          <a:xfrm>
            <a:off x="729450" y="2791050"/>
            <a:ext cx="8383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999999"/>
                </a:solidFill>
              </a:rPr>
              <a:t>https://www.kaggle.com/kimjihoo/coronavirusdataset/data?select=TimeProvince.csv</a:t>
            </a:r>
            <a:endParaRPr i="1">
              <a:solidFill>
                <a:srgbClr val="999999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29450" y="3319921"/>
            <a:ext cx="80718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공공데이터포털 데이터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2020년 3월 04일 ~ 9월 27일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760950" y="4570500"/>
            <a:ext cx="8008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두 데이터를 합친 후 정책변수 및 시간에 따른 </a:t>
            </a:r>
            <a:r>
              <a:rPr b="1"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전체(지역)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수도권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비수도권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의 신규 확진자 수를 예측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29450" y="4046625"/>
            <a:ext cx="8383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999999"/>
                </a:solidFill>
              </a:rPr>
              <a:t>https://data.go.kr/data/15043378/openapi.do</a:t>
            </a:r>
            <a:endParaRPr i="1"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729450" y="1534100"/>
            <a:ext cx="26808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B7B7B7"/>
                </a:solidFill>
              </a:rPr>
              <a:t>Ⅰ. 신규 확진자 예측 모형</a:t>
            </a:r>
            <a:endParaRPr b="1" sz="1400"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1. 수도권</a:t>
            </a:r>
            <a:endParaRPr b="1" sz="1200"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2. 비수도권</a:t>
            </a:r>
            <a:endParaRPr b="1" sz="1200"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3. 전국</a:t>
            </a:r>
            <a:endParaRPr b="1" sz="12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Ⅱ</a:t>
            </a:r>
            <a:r>
              <a:rPr b="1" lang="en-US" sz="1400">
                <a:solidFill>
                  <a:schemeClr val="accent5"/>
                </a:solidFill>
              </a:rPr>
              <a:t>. 정책효과 추정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1. 수도권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2. 비수도권</a:t>
            </a:r>
            <a:endParaRPr b="1" sz="1200">
              <a:solidFill>
                <a:srgbClr val="B7B7B7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3. 전국</a:t>
            </a:r>
            <a:endParaRPr b="1" sz="1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정책 변수 영향 분석 결과 (수도권)</a:t>
            </a:r>
            <a:endParaRPr/>
          </a:p>
        </p:txBody>
      </p:sp>
      <p:graphicFrame>
        <p:nvGraphicFramePr>
          <p:cNvPr id="252" name="Google Shape;252;p33"/>
          <p:cNvGraphicFramePr/>
          <p:nvPr/>
        </p:nvGraphicFramePr>
        <p:xfrm>
          <a:off x="0" y="165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447675"/>
                <a:gridCol w="1514475"/>
                <a:gridCol w="1657350"/>
                <a:gridCol w="1533525"/>
                <a:gridCol w="1295400"/>
                <a:gridCol w="1247775"/>
                <a:gridCol w="1447800"/>
              </a:tblGrid>
              <a:tr h="219075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정책 변수 Coefficient value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# lag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StringencyIndex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GovernmentIndex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RestrictionIndex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ClosingIndex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HealthIndex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EconomicIndex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0.0182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0.0029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0.0080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0.0138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-0.0260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0.0211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0.0104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-0.0074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0.0057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-0.0030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-0.0312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0.0178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0.0104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-0.0047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0.0056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-0.0032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-0.0307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0.0167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0.0109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-0.0036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0.0062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-0.0090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-0.0119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0.0120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0.0091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-0.0049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0.0062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-0.0189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0.0404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0.0098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0.0061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-0.0094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0.0050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-0.0207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0.0274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0.0056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0.0035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-0.0122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0.0042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-0.0252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0.0115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0.0007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0.0017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-0.0135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0.0036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-0.0272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0.0481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-0.0011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-0.0019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-0.0160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0.0024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-0.0308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0.0959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0.0010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-0.0010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-0.0131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0.0020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-0.0217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0.0067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0.0012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-0.0012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-0.0102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0.0014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-0.0145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-0.0052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0.0001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모델 평가 결과 정리(수도권)</a:t>
            </a:r>
            <a:endParaRPr/>
          </a:p>
        </p:txBody>
      </p:sp>
      <p:graphicFrame>
        <p:nvGraphicFramePr>
          <p:cNvPr id="258" name="Google Shape;258;p34"/>
          <p:cNvGraphicFramePr/>
          <p:nvPr/>
        </p:nvGraphicFramePr>
        <p:xfrm>
          <a:off x="457225" y="156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5309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</a:tblGrid>
              <a:tr h="209550">
                <a:tc gridSpan="1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 summary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95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lag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StringencyIndex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GovernmentIndex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RestrictionIndex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ClosingIndex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HealthIndex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EconomicIndex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0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233.3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1368.1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240.6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1441.6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236.8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1374.4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238.2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1312.4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242.1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1406.7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236.4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1428.9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243.9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1403.9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234.3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1271.7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240.0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1411.5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241.6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1420.4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242.4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1424.0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238.5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1419.5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2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242.8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1412.0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248.4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1292.0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240.8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1410.9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243.9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1408.0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243.7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1413.7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240.1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1417.1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3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242.9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1421.2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253.3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1295.0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240.6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1410.7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246.7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1385.9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245.4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1398.9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243.8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1408.4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4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247.1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1420.4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257.5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1226.3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241.5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1407.1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246.0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1328.5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247.2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1383.8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246.1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1397.0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5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247.2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1423.0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255.2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1057.5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243.6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1411.0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251.7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1297.0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247.8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1391.6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247.5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1399.1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6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249.2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1401.9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244.9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922.5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246.3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1400.2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258.8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1224.7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249.5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1380.0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249.5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1379.5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7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1393.0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243.2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857.4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247.9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1400.4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266.9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1177.6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1387.7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1377.4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8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1364.5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226.6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760.1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249.9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1397.4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251.4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1119.1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1400.1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251.3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1383.6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9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253.5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1359.2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254.3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843.8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252.3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1384.4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266.7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1160.5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253.1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1371.0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253.1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1371.5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10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256.3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1339.2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267.5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941.0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255.0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1364.5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270.7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1201.4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255.6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1351.1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255.5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1352.8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9" name="Google Shape;259;p34"/>
          <p:cNvGraphicFramePr/>
          <p:nvPr/>
        </p:nvGraphicFramePr>
        <p:xfrm>
          <a:off x="6762125" y="58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962325"/>
                <a:gridCol w="962325"/>
              </a:tblGrid>
              <a:tr h="2095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no_policy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MSE_tr</a:t>
                      </a:r>
                      <a:br>
                        <a:rPr b="1" lang="en-US" sz="1100"/>
                      </a:br>
                      <a:r>
                        <a:rPr b="1" lang="en-US" sz="1100"/>
                        <a:t>(1/20~9/17)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MSE_ts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(9/18~9/27)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242.6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0000FF"/>
                          </a:solidFill>
                        </a:rPr>
                        <a:t>1398.3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0" name="Google Shape;260;p34"/>
          <p:cNvGraphicFramePr/>
          <p:nvPr/>
        </p:nvGraphicFramePr>
        <p:xfrm>
          <a:off x="5571950" y="4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3114825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정책을 사용하지 않은 model보다 낮은 test MSE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정책을 사용하지 않은 model보다 높은 test MSE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모델 평가 결과 정리(수도권)</a:t>
            </a:r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729450" y="1550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정책 변수 특성상 실행 당일이 아닌 며칠 후의 확진자 수에 영향을 미침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각 모델별로 과거 결과들을 사용하여 미래의 확진자수를 얼마나 잘 맞추는지 평가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현재 날짜 이전 10일까지의 데이터를 사용하여 model을 fitting한 후 뒤의 10일전부터 현재까지의 확진자수 예측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 dataset: 현재날짜 -10일까지의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dataset : 최근 10일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정책을 사용하지 않은 모형 (no_policy) 보다 test MSE  (MSE_ts)가 더 작은 경우 bold로 표시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1/20 ~ 9/17일까지의 데이터로 train 후, 9/18~27일까지의 데이터로 test 진행. </a:t>
            </a:r>
            <a:endParaRPr sz="1200"/>
          </a:p>
        </p:txBody>
      </p:sp>
      <p:pic>
        <p:nvPicPr>
          <p:cNvPr id="267" name="Google Shape;267;p35"/>
          <p:cNvPicPr preferRelativeResize="0"/>
          <p:nvPr/>
        </p:nvPicPr>
        <p:blipFill rotWithShape="1">
          <a:blip r:embed="rId3">
            <a:alphaModFix/>
          </a:blip>
          <a:srcRect b="41216" l="0" r="0" t="28750"/>
          <a:stretch/>
        </p:blipFill>
        <p:spPr>
          <a:xfrm>
            <a:off x="727650" y="4520825"/>
            <a:ext cx="3452850" cy="6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모델 평가 결과 정리</a:t>
            </a:r>
            <a:r>
              <a:rPr lang="en-US"/>
              <a:t>(수도권)</a:t>
            </a:r>
            <a:endParaRPr/>
          </a:p>
        </p:txBody>
      </p:sp>
      <p:graphicFrame>
        <p:nvGraphicFramePr>
          <p:cNvPr id="273" name="Google Shape;273;p36"/>
          <p:cNvGraphicFramePr/>
          <p:nvPr/>
        </p:nvGraphicFramePr>
        <p:xfrm>
          <a:off x="457225" y="156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5309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</a:tblGrid>
              <a:tr h="209550">
                <a:tc gridSpan="1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 summary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95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lag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StringencyIndex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GovernmentIndex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RestrictionIndex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ClosingIndex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HealthIndex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EconomicIndex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0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233.3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1368.1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240.6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1441.6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236.8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1374.4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238.2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1312.4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242.1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1406.7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236.4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1428.9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243.9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1403.9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234.3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1271.7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240.0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1411.5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241.6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1420.4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242.4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1424.0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238.5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1419.5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2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242.8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1412.0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248.4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1292.0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240.8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1410.9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243.9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1408.0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243.7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1413.7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240.1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1417.1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3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242.9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1421.2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253.3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1295.0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240.6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1410.7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246.7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1385.9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245.4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1398.9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243.8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1408.4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4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247.1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1420.4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257.5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1226.3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241.5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1407.1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246.0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1328.5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247.2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1383.8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246.1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1397.0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5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247.2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1423.0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255.2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1057.5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243.6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1411.0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251.7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1297.0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247.8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1391.6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247.5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1399.1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6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249.2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1401.9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244.9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922.5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246.3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1400.2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258.8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1224.7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249.5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1380.0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249.5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1379.5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7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1393.0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243.2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857.4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247.9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1400.4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266.9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1177.6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1387.7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1377.4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8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1364.5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226.6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760.1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249.9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1397.4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251.4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1119.1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250.3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1400.1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251.3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1383.6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9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253.5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1359.2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254.3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843.8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252.3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1384.4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266.7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1160.5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253.1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1371.0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253.1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1371.5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10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256.3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1339.2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267.5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941.0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255.0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1364.5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270.7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1201.4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255.6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1351.1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255.5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1352.8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4" name="Google Shape;274;p36"/>
          <p:cNvGraphicFramePr/>
          <p:nvPr/>
        </p:nvGraphicFramePr>
        <p:xfrm>
          <a:off x="6762125" y="58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962325"/>
                <a:gridCol w="962325"/>
              </a:tblGrid>
              <a:tr h="2095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no_policy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MSE_tr</a:t>
                      </a:r>
                      <a:br>
                        <a:rPr b="1" lang="en-US" sz="1100"/>
                      </a:br>
                      <a:r>
                        <a:rPr b="1" lang="en-US" sz="1100"/>
                        <a:t>(</a:t>
                      </a:r>
                      <a:r>
                        <a:rPr b="1" lang="en-US" sz="1100"/>
                        <a:t>1/20~9/17)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MSE_ts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(</a:t>
                      </a:r>
                      <a:r>
                        <a:rPr b="1" lang="en-US" sz="1100"/>
                        <a:t>9/18~9/27)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242.6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0000FF"/>
                          </a:solidFill>
                        </a:rPr>
                        <a:t>1398.3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5" name="Google Shape;275;p36"/>
          <p:cNvGraphicFramePr/>
          <p:nvPr/>
        </p:nvGraphicFramePr>
        <p:xfrm>
          <a:off x="5571950" y="4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3114825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정책을 사용하지 않은 model보다 낮은 test MSE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정책을 사용하지 않은 model보다 높은 test MSE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정책 변수 영향 분석 결과 (수도권)</a:t>
            </a:r>
            <a:endParaRPr/>
          </a:p>
        </p:txBody>
      </p:sp>
      <p:sp>
        <p:nvSpPr>
          <p:cNvPr id="281" name="Google Shape;281;p37"/>
          <p:cNvSpPr txBox="1"/>
          <p:nvPr/>
        </p:nvSpPr>
        <p:spPr>
          <a:xfrm>
            <a:off x="5486400" y="2016450"/>
            <a:ext cx="3657600" cy="25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정책 변수의 신규 확진자에 대한 영향 해석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Stringency Index (5단계) 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Stringency Index </a:t>
            </a:r>
            <a:r>
              <a:rPr lang="en-US" sz="1100"/>
              <a:t>값이 신규 확진자 수에 미치는 영향은 </a:t>
            </a:r>
            <a:r>
              <a:rPr b="1" lang="en-US" sz="1100"/>
              <a:t>8일</a:t>
            </a:r>
            <a:r>
              <a:rPr lang="en-US" sz="1100"/>
              <a:t>차에 </a:t>
            </a:r>
            <a:r>
              <a:rPr b="1" lang="en-US" sz="1100">
                <a:solidFill>
                  <a:srgbClr val="FF0000"/>
                </a:solidFill>
              </a:rPr>
              <a:t>-0.002</a:t>
            </a:r>
            <a:r>
              <a:rPr lang="en-US" sz="1100"/>
              <a:t> 값을 가짐.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Stringency Index 값</a:t>
            </a:r>
            <a:r>
              <a:rPr lang="en-US" sz="1100"/>
              <a:t>이 20</a:t>
            </a:r>
            <a:r>
              <a:rPr lang="en-US" sz="1100"/>
              <a:t> 증가 시 신규 확진자 수에 미치는 영향: </a:t>
            </a:r>
            <a:r>
              <a:rPr b="1" lang="en-US" sz="1100">
                <a:solidFill>
                  <a:srgbClr val="FF0000"/>
                </a:solidFill>
              </a:rPr>
              <a:t>-3.73%</a:t>
            </a:r>
            <a:r>
              <a:rPr lang="en-US" sz="1100"/>
              <a:t>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해</a:t>
            </a:r>
            <a:r>
              <a:rPr b="1" lang="en-US" sz="1100"/>
              <a:t>석 </a:t>
            </a:r>
            <a:r>
              <a:rPr b="1" lang="en-US" sz="1100"/>
              <a:t>예</a:t>
            </a:r>
            <a:r>
              <a:rPr b="1" lang="en-US" sz="1100"/>
              <a:t>시</a:t>
            </a:r>
            <a:r>
              <a:rPr lang="en-US" sz="1100"/>
              <a:t>: Poisson 모델의 신규확진자 평균 예측값이 100명일 때, Stringency Index 20을 증가시키면 약 4명의 신규 확진자를 줄일 수 있을 것으로 기대함.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6313"/>
            <a:ext cx="5486400" cy="365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정책 변수 영향 분석 결과 (수도권)</a:t>
            </a:r>
            <a:endParaRPr/>
          </a:p>
        </p:txBody>
      </p:sp>
      <p:sp>
        <p:nvSpPr>
          <p:cNvPr id="288" name="Google Shape;288;p38"/>
          <p:cNvSpPr txBox="1"/>
          <p:nvPr/>
        </p:nvSpPr>
        <p:spPr>
          <a:xfrm>
            <a:off x="5486400" y="2016450"/>
            <a:ext cx="3657600" cy="25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정책 변수의 신규 확진자에 대한 영향 해석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Government Index (6단계) 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Government Index </a:t>
            </a:r>
            <a:r>
              <a:rPr lang="en-US" sz="1100"/>
              <a:t>값이 신규 확진자 수에 미치는 영향은 </a:t>
            </a:r>
            <a:r>
              <a:rPr b="1" lang="en-US" sz="1100"/>
              <a:t>1</a:t>
            </a:r>
            <a:r>
              <a:rPr b="1" lang="en-US" sz="1100"/>
              <a:t>일</a:t>
            </a:r>
            <a:r>
              <a:rPr lang="en-US" sz="1100"/>
              <a:t>차에 </a:t>
            </a:r>
            <a:r>
              <a:rPr b="1" lang="en-US" sz="1100">
                <a:solidFill>
                  <a:srgbClr val="FF0000"/>
                </a:solidFill>
              </a:rPr>
              <a:t>-0.007</a:t>
            </a:r>
            <a:r>
              <a:rPr lang="en-US" sz="1100"/>
              <a:t> 값을 가짐.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사회적 거리두기 0.5단계 증가</a:t>
            </a:r>
            <a:r>
              <a:rPr lang="en-US" sz="1100"/>
              <a:t> 시 신규 확진자 수에 미치는 영향: </a:t>
            </a:r>
            <a:r>
              <a:rPr b="1" lang="en-US" sz="1100">
                <a:solidFill>
                  <a:srgbClr val="FF0000"/>
                </a:solidFill>
              </a:rPr>
              <a:t>-13.68%</a:t>
            </a:r>
            <a:r>
              <a:rPr lang="en-US" sz="1100"/>
              <a:t>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해석 예시</a:t>
            </a:r>
            <a:r>
              <a:rPr lang="en-US" sz="1100"/>
              <a:t>: Poisson 모델의 신규확진자 평균 예측값이 100명일 때, 사회적 거리두기를 0.5단계 증가시키면 약 14명의 신규 확진자를 줄일 수 있을 것으로 기대함.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6313"/>
            <a:ext cx="5486400" cy="365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정책 변수 영향 분석 결과 (수도권)</a:t>
            </a:r>
            <a:endParaRPr/>
          </a:p>
        </p:txBody>
      </p:sp>
      <p:sp>
        <p:nvSpPr>
          <p:cNvPr id="295" name="Google Shape;295;p39"/>
          <p:cNvSpPr txBox="1"/>
          <p:nvPr/>
        </p:nvSpPr>
        <p:spPr>
          <a:xfrm>
            <a:off x="5486400" y="2016450"/>
            <a:ext cx="3657600" cy="25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정책 변수의 신규 확진자에 대한 영향 해석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Closing Index (5단계) 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Closing Index </a:t>
            </a:r>
            <a:r>
              <a:rPr lang="en-US" sz="1100"/>
              <a:t>값이 신규 확진자 수에 미치는 영향은 </a:t>
            </a:r>
            <a:r>
              <a:rPr b="1" lang="en-US" sz="1100"/>
              <a:t>1</a:t>
            </a:r>
            <a:r>
              <a:rPr b="1" lang="en-US" sz="1100"/>
              <a:t>일</a:t>
            </a:r>
            <a:r>
              <a:rPr lang="en-US" sz="1100"/>
              <a:t>차에 가</a:t>
            </a:r>
            <a:r>
              <a:rPr lang="en-US" sz="1100"/>
              <a:t>장 작은 값인</a:t>
            </a:r>
            <a:r>
              <a:rPr lang="en-US" sz="1100"/>
              <a:t> </a:t>
            </a:r>
            <a:r>
              <a:rPr b="1" lang="en-US" sz="1100">
                <a:solidFill>
                  <a:srgbClr val="FF0000"/>
                </a:solidFill>
              </a:rPr>
              <a:t>-0.003</a:t>
            </a:r>
            <a:r>
              <a:rPr lang="en-US" sz="1100"/>
              <a:t> 값을 가짐.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Closing Index 값이 20 증가 시 신규 확진자 수에 미치는 영향: </a:t>
            </a:r>
            <a:r>
              <a:rPr b="1" lang="en-US" sz="1100">
                <a:solidFill>
                  <a:srgbClr val="FF0000"/>
                </a:solidFill>
              </a:rPr>
              <a:t>-5.84%</a:t>
            </a:r>
            <a:r>
              <a:rPr lang="en-US" sz="1100"/>
              <a:t>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해석 예시</a:t>
            </a:r>
            <a:r>
              <a:rPr lang="en-US" sz="1100"/>
              <a:t>: Poisson 모델의 신규확진자 평균 예측값이 100명일 때, </a:t>
            </a:r>
            <a:r>
              <a:rPr lang="en-US" sz="1100"/>
              <a:t>Closing</a:t>
            </a:r>
            <a:r>
              <a:rPr lang="en-US" sz="1100"/>
              <a:t> Index 20을 증가시키면 약 6명의 신규 확진자를 줄일 수 있을 것으로 기대함.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6313"/>
            <a:ext cx="5486400" cy="365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정책 변수 영향 분석 결과 (수도권)</a:t>
            </a:r>
            <a:endParaRPr/>
          </a:p>
        </p:txBody>
      </p:sp>
      <p:sp>
        <p:nvSpPr>
          <p:cNvPr id="302" name="Google Shape;302;p40"/>
          <p:cNvSpPr txBox="1"/>
          <p:nvPr/>
        </p:nvSpPr>
        <p:spPr>
          <a:xfrm>
            <a:off x="5486400" y="2016450"/>
            <a:ext cx="3657600" cy="25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정책 변수의 신규 확진자에 대한 영향 해석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Health Index (5단계) 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Health Index </a:t>
            </a:r>
            <a:r>
              <a:rPr lang="en-US" sz="1100"/>
              <a:t>값이 신규 확진자 수에 미치는 영향은 </a:t>
            </a:r>
            <a:r>
              <a:rPr b="1" lang="en-US" sz="1100"/>
              <a:t>1</a:t>
            </a:r>
            <a:r>
              <a:rPr b="1" lang="en-US" sz="1100"/>
              <a:t>일</a:t>
            </a:r>
            <a:r>
              <a:rPr lang="en-US" sz="1100"/>
              <a:t>차에 가</a:t>
            </a:r>
            <a:r>
              <a:rPr lang="en-US" sz="1100"/>
              <a:t>장 작은 값인</a:t>
            </a:r>
            <a:r>
              <a:rPr lang="en-US" sz="1100"/>
              <a:t> </a:t>
            </a:r>
            <a:r>
              <a:rPr b="1" lang="en-US" sz="1100">
                <a:solidFill>
                  <a:srgbClr val="FF0000"/>
                </a:solidFill>
              </a:rPr>
              <a:t>-0.031</a:t>
            </a:r>
            <a:r>
              <a:rPr lang="en-US" sz="1100"/>
              <a:t> 값을 가짐.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Health Index 값이 20 증가 시 신규 확진자 수에 미치는 영향: </a:t>
            </a:r>
            <a:r>
              <a:rPr b="1" lang="en-US" sz="1100">
                <a:solidFill>
                  <a:srgbClr val="FF0000"/>
                </a:solidFill>
              </a:rPr>
              <a:t>-46.39%</a:t>
            </a:r>
            <a:r>
              <a:rPr lang="en-US" sz="1100"/>
              <a:t>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해석 예시</a:t>
            </a:r>
            <a:r>
              <a:rPr lang="en-US" sz="1100"/>
              <a:t>: Poisson 모델의 신규확진자 평균 예측값이 100명일 때, </a:t>
            </a:r>
            <a:r>
              <a:rPr lang="en-US" sz="1100"/>
              <a:t>Health</a:t>
            </a:r>
            <a:r>
              <a:rPr lang="en-US" sz="1100"/>
              <a:t> Index 20을 증가시키면 약 46명의 신규 확진자를 줄일 수 있을 것으로 기대함.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6313"/>
            <a:ext cx="5486400" cy="365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정책 변수 영향 분석 결과 (수도권)</a:t>
            </a:r>
            <a:endParaRPr/>
          </a:p>
        </p:txBody>
      </p:sp>
      <p:sp>
        <p:nvSpPr>
          <p:cNvPr id="309" name="Google Shape;309;p41"/>
          <p:cNvSpPr txBox="1"/>
          <p:nvPr/>
        </p:nvSpPr>
        <p:spPr>
          <a:xfrm>
            <a:off x="5486400" y="2016450"/>
            <a:ext cx="3657600" cy="25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정책 변수의 신규 확진자에 대한 영향 해석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Economic Index (5단계) 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Economic Index </a:t>
            </a:r>
            <a:r>
              <a:rPr lang="en-US" sz="1100"/>
              <a:t>값이 신규 확진자 수에 미치는 영향은 </a:t>
            </a:r>
            <a:r>
              <a:rPr b="1" lang="en-US" sz="1100"/>
              <a:t>7</a:t>
            </a:r>
            <a:r>
              <a:rPr b="1" lang="en-US" sz="1100"/>
              <a:t>일</a:t>
            </a:r>
            <a:r>
              <a:rPr lang="en-US" sz="1100"/>
              <a:t>차에 </a:t>
            </a:r>
            <a:r>
              <a:rPr b="1" lang="en-US" sz="1100">
                <a:solidFill>
                  <a:srgbClr val="FF0000"/>
                </a:solidFill>
              </a:rPr>
              <a:t>-0.001</a:t>
            </a:r>
            <a:r>
              <a:rPr lang="en-US" sz="1100"/>
              <a:t> 값을 가짐.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Economic Index 값이 20 증가 시 신규 확진자 수에 미치는 영향: </a:t>
            </a:r>
            <a:r>
              <a:rPr b="1" lang="en-US" sz="1100">
                <a:solidFill>
                  <a:srgbClr val="FF0000"/>
                </a:solidFill>
              </a:rPr>
              <a:t>-2.23%</a:t>
            </a:r>
            <a:r>
              <a:rPr lang="en-US" sz="1100"/>
              <a:t>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해석 예시</a:t>
            </a:r>
            <a:r>
              <a:rPr lang="en-US" sz="1100"/>
              <a:t>: Poisson 모델의 신규확진자 평균 예측값이 100명일 때, </a:t>
            </a:r>
            <a:r>
              <a:rPr lang="en-US" sz="1100"/>
              <a:t>Economic</a:t>
            </a:r>
            <a:r>
              <a:rPr lang="en-US" sz="1100"/>
              <a:t> Index 20을 증가시키면 약 2명의 신규 확진자를 줄일 수 있을 것으로 기대함.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6313"/>
            <a:ext cx="5486400" cy="365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Segmented Poisson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400">
                <a:solidFill>
                  <a:schemeClr val="accent5"/>
                </a:solidFill>
              </a:rPr>
              <a:t>Segmented Poisson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200"/>
              <a:t>Breakpoint를 기준으로 </a:t>
            </a:r>
            <a:r>
              <a:rPr b="1" lang="en-US" sz="1200"/>
              <a:t>broken-line relationship</a:t>
            </a:r>
            <a:r>
              <a:rPr lang="en-US" sz="1200"/>
              <a:t>을 가지는 </a:t>
            </a:r>
            <a:r>
              <a:rPr b="1" lang="en-US" sz="1200"/>
              <a:t>Poisson Regression</a:t>
            </a:r>
            <a:r>
              <a:rPr lang="en-US" sz="1200"/>
              <a:t> </a:t>
            </a:r>
            <a:r>
              <a:rPr lang="en-US" sz="1200"/>
              <a:t>모형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-US" sz="1400">
                <a:solidFill>
                  <a:schemeClr val="accent5"/>
                </a:solidFill>
              </a:rPr>
              <a:t>Procedure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1) 검역, 해외유입 사례를 제외한 </a:t>
            </a:r>
            <a:r>
              <a:rPr b="1" lang="en-US" sz="1200"/>
              <a:t>국내 지역감염 확진 데이터</a:t>
            </a:r>
            <a:r>
              <a:rPr lang="en-US" sz="1200"/>
              <a:t>를 이용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2) </a:t>
            </a:r>
            <a:r>
              <a:rPr lang="en-US" sz="1200"/>
              <a:t>주요 사건 (신천지 확진자, 이태원 확진자, 여름휴가 이후) 을 기준으로 </a:t>
            </a:r>
            <a:r>
              <a:rPr b="1" lang="en-US" sz="1200"/>
              <a:t>Breakpoint</a:t>
            </a:r>
            <a:r>
              <a:rPr lang="en-US" sz="1200"/>
              <a:t>를 적용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3</a:t>
            </a:r>
            <a:r>
              <a:rPr lang="en-US" sz="1200"/>
              <a:t>)</a:t>
            </a:r>
            <a:r>
              <a:rPr b="1" lang="en-US" sz="1200"/>
              <a:t> </a:t>
            </a:r>
            <a:r>
              <a:rPr b="1" lang="en-US" sz="1200"/>
              <a:t>9월 18일 이후 8주 분량</a:t>
            </a:r>
            <a:r>
              <a:rPr lang="en-US" sz="1200"/>
              <a:t>의 </a:t>
            </a:r>
            <a:r>
              <a:rPr b="1" lang="en-US" sz="1200"/>
              <a:t>확진자 증가 추이</a:t>
            </a:r>
            <a:r>
              <a:rPr lang="en-US" sz="1200"/>
              <a:t>를 예측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729450" y="1534100"/>
            <a:ext cx="26808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B7B7B7"/>
                </a:solidFill>
              </a:rPr>
              <a:t>Ⅰ. 신규 확진자 예측 모형</a:t>
            </a:r>
            <a:endParaRPr b="1" sz="1400"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1. 수도권</a:t>
            </a:r>
            <a:endParaRPr b="1" sz="1200"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2. 비수도권</a:t>
            </a:r>
            <a:endParaRPr b="1" sz="1200"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3. 전국</a:t>
            </a:r>
            <a:endParaRPr b="1" sz="12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Ⅱ</a:t>
            </a:r>
            <a:r>
              <a:rPr b="1" lang="en-US" sz="1400">
                <a:solidFill>
                  <a:schemeClr val="accent5"/>
                </a:solidFill>
              </a:rPr>
              <a:t>. 정책효과 추정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1. 수도권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2. 비수도권</a:t>
            </a:r>
            <a:endParaRPr b="1" sz="1200">
              <a:solidFill>
                <a:srgbClr val="B7B7B7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3</a:t>
            </a:r>
            <a:r>
              <a:rPr b="1" lang="en-US" sz="1200">
                <a:solidFill>
                  <a:srgbClr val="B7B7B7"/>
                </a:solidFill>
              </a:rPr>
              <a:t>. 전</a:t>
            </a:r>
            <a:r>
              <a:rPr b="1" lang="en-US" sz="1200">
                <a:solidFill>
                  <a:srgbClr val="B7B7B7"/>
                </a:solidFill>
              </a:rPr>
              <a:t>국</a:t>
            </a:r>
            <a:endParaRPr b="1" sz="1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정책 변수 영향 분석 결과 (비수도권)</a:t>
            </a:r>
            <a:endParaRPr/>
          </a:p>
        </p:txBody>
      </p:sp>
      <p:graphicFrame>
        <p:nvGraphicFramePr>
          <p:cNvPr id="322" name="Google Shape;322;p43"/>
          <p:cNvGraphicFramePr/>
          <p:nvPr/>
        </p:nvGraphicFramePr>
        <p:xfrm>
          <a:off x="0" y="165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447675"/>
                <a:gridCol w="1514475"/>
                <a:gridCol w="1657350"/>
                <a:gridCol w="1533525"/>
                <a:gridCol w="1295400"/>
                <a:gridCol w="1247775"/>
                <a:gridCol w="1447800"/>
              </a:tblGrid>
              <a:tr h="219075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정책 변수 Coefficient value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# lag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StringencyIndex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GovernmentIndex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RestrictionIndex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ClosingIndex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HealthIndex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EconomicIndex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0.0205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-0.0017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0.0080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0.0114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0.0254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0.0213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-0.0038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0.0077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0.0216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-1.0481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0.0335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0.0248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-0.0052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0.0079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0.0387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0.6297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0.0336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0.0390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-0.0058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0.0143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0.0480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0.0301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0.0465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-0.0065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0.0196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0.0417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-1.3949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0.0336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0.0564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-0.0153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0.0243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0.0415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-1.1524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0.0305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0.0537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-0.0069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0.0257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0.0284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-0.5837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0.0306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0.0427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0.0012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0.0197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0.0207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-0.3103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0.0361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0.0351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0.0138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0.0160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0.0169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-0.0653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0.0402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0.0193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0.0188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0.0112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0.0016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-0.0467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0.0445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0.0118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0.0158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0.0077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-0.0046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-0.0478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0.0447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모델 결과 정리 (비수도권)</a:t>
            </a:r>
            <a:endParaRPr/>
          </a:p>
        </p:txBody>
      </p:sp>
      <p:graphicFrame>
        <p:nvGraphicFramePr>
          <p:cNvPr id="328" name="Google Shape;328;p44"/>
          <p:cNvGraphicFramePr/>
          <p:nvPr/>
        </p:nvGraphicFramePr>
        <p:xfrm>
          <a:off x="457225" y="156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5309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</a:tblGrid>
              <a:tr h="209550">
                <a:tc gridSpan="1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 summary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95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lag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StringencyIndex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GovernmentIndex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RestrictionIndex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ClosingIndex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HealthIndex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EconomicIndex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0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1509.1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41.0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1498.8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46.8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1490.0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42.5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1578.0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48.8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1374.2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36.5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1537.0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37.2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1499.1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51.1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1519.7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38.7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1653.5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39.5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1507.7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44.3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1306.4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33.6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2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1499.2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33.0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1495.2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56.7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1536.2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37.1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1492.4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33.2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1509.1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44.1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1293.9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32.2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3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1279.4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25.7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1482.5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62.0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1401.1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31.0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1096.0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29.9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1333.7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32.4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4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1091.0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22.5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1457.6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69.2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1140.8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27.4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1073.4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29.9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1486.2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46.0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1315.1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30.5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5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745.3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20.1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1280.8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143.9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863.1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25.6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904.3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29.3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1496.4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44.8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1359.4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31.0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6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869.4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20.2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1435.8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78.3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700.8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26.1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1328.5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32.1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1518.6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43.0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1373.6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30.6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7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1174.0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22.2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1554.5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37.2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1248.4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30.3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1375.7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34.1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1526.8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42.4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1354.5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28.6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8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1219.8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24.1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1405.5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18.8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1350.8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33.2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1341.4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35.1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1540.1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41.6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1346.5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27.3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9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1581.1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30.0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1005.0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21.9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1535.0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36.1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1557.4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40.3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1525.6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42.0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1338.5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26.3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10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1610.5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33.5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1044.2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19.3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1606.1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37.9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1532.9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42.7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1479.1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43.3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1354.9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26.5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Google Shape;329;p44"/>
          <p:cNvGraphicFramePr/>
          <p:nvPr/>
        </p:nvGraphicFramePr>
        <p:xfrm>
          <a:off x="5571950" y="4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3114825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정책을 사용하지 않은 model보다 낮은 test MSE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정책을 사용하지 않은 model보다 높은 test MSE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0" name="Google Shape;330;p44"/>
          <p:cNvGraphicFramePr/>
          <p:nvPr/>
        </p:nvGraphicFramePr>
        <p:xfrm>
          <a:off x="6762125" y="58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962325"/>
                <a:gridCol w="962325"/>
              </a:tblGrid>
              <a:tr h="2095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no_policy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MSE_tr</a:t>
                      </a:r>
                      <a:br>
                        <a:rPr b="1" lang="en-US" sz="1100"/>
                      </a:br>
                      <a:r>
                        <a:rPr b="1" lang="en-US" sz="1100"/>
                        <a:t>(1/20~9/17)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MSE_ts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(9/18~9/27)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1502.3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0000FF"/>
                          </a:solidFill>
                        </a:rPr>
                        <a:t>44.7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정책 변수 영향 분석 결과 (비수도권)</a:t>
            </a:r>
            <a:endParaRPr/>
          </a:p>
        </p:txBody>
      </p:sp>
      <p:sp>
        <p:nvSpPr>
          <p:cNvPr id="336" name="Google Shape;336;p45"/>
          <p:cNvSpPr txBox="1"/>
          <p:nvPr/>
        </p:nvSpPr>
        <p:spPr>
          <a:xfrm>
            <a:off x="5486400" y="2016450"/>
            <a:ext cx="3657600" cy="25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정책 변수의 신규 확진자에 대한 영향 해석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Government Index (6단계) 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Government Index </a:t>
            </a:r>
            <a:r>
              <a:rPr lang="en-US" sz="1100"/>
              <a:t>값이 신규 확진자 수에 미치는 영향은 </a:t>
            </a:r>
            <a:r>
              <a:rPr b="1" lang="en-US" sz="1100"/>
              <a:t>5일</a:t>
            </a:r>
            <a:r>
              <a:rPr lang="en-US" sz="1100"/>
              <a:t>차에 </a:t>
            </a:r>
            <a:r>
              <a:rPr lang="en-US" sz="1100"/>
              <a:t>가장 작은 값인</a:t>
            </a:r>
            <a:r>
              <a:rPr lang="en-US" sz="1100"/>
              <a:t> </a:t>
            </a:r>
            <a:r>
              <a:rPr b="1" lang="en-US" sz="1100">
                <a:solidFill>
                  <a:srgbClr val="FF0000"/>
                </a:solidFill>
              </a:rPr>
              <a:t>-0.015</a:t>
            </a:r>
            <a:r>
              <a:rPr lang="en-US" sz="1100"/>
              <a:t> 값을 가짐.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사회적 거리두기 0.5단계</a:t>
            </a:r>
            <a:r>
              <a:rPr lang="en-US" sz="1100"/>
              <a:t> 증가 시 신규 확진자 수에 미치는 영향: </a:t>
            </a:r>
            <a:r>
              <a:rPr b="1" lang="en-US" sz="1100">
                <a:solidFill>
                  <a:srgbClr val="FF0000"/>
                </a:solidFill>
              </a:rPr>
              <a:t>-26.33%</a:t>
            </a:r>
            <a:r>
              <a:rPr lang="en-US" sz="1100"/>
              <a:t>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해석 예시</a:t>
            </a:r>
            <a:r>
              <a:rPr lang="en-US" sz="1100"/>
              <a:t>: Poisson 모델의 신규확진자 평균 예측값이 100명일 때, </a:t>
            </a:r>
            <a:r>
              <a:rPr lang="en-US" sz="1100"/>
              <a:t>사회적 거리두기를 0.5단계 </a:t>
            </a:r>
            <a:r>
              <a:rPr lang="en-US" sz="1100"/>
              <a:t>증가시키면 약 26명의 신규 확진자를 줄일 수 있을 것으로 기대함.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6313"/>
            <a:ext cx="5486400" cy="365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정책 변수 영향 분석 결과 (비수도권)</a:t>
            </a:r>
            <a:endParaRPr/>
          </a:p>
        </p:txBody>
      </p:sp>
      <p:sp>
        <p:nvSpPr>
          <p:cNvPr id="343" name="Google Shape;343;p46"/>
          <p:cNvSpPr txBox="1"/>
          <p:nvPr/>
        </p:nvSpPr>
        <p:spPr>
          <a:xfrm>
            <a:off x="5486400" y="2016450"/>
            <a:ext cx="3657600" cy="25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정책 변수의 신규 확진자에 대한 영향 해석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Closing Index (5단계) 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Closing Index </a:t>
            </a:r>
            <a:r>
              <a:rPr lang="en-US" sz="1100"/>
              <a:t>값이 신규 확진자 수에 미치는 영향은 </a:t>
            </a:r>
            <a:r>
              <a:rPr b="1" lang="en-US" sz="1100"/>
              <a:t>10</a:t>
            </a:r>
            <a:r>
              <a:rPr b="1" lang="en-US" sz="1100"/>
              <a:t>일</a:t>
            </a:r>
            <a:r>
              <a:rPr lang="en-US" sz="1100"/>
              <a:t>차에 </a:t>
            </a:r>
            <a:r>
              <a:rPr b="1" lang="en-US" sz="1100">
                <a:solidFill>
                  <a:srgbClr val="FF0000"/>
                </a:solidFill>
              </a:rPr>
              <a:t>-0.005</a:t>
            </a:r>
            <a:r>
              <a:rPr lang="en-US" sz="1100"/>
              <a:t> 값을 가짐.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Closing Index 값이 20 증가 시 신규 확진자 수에 미치는 영향: </a:t>
            </a:r>
            <a:r>
              <a:rPr b="1" lang="en-US" sz="1100">
                <a:solidFill>
                  <a:srgbClr val="FF0000"/>
                </a:solidFill>
              </a:rPr>
              <a:t>-8.79%</a:t>
            </a:r>
            <a:r>
              <a:rPr lang="en-US" sz="1100"/>
              <a:t>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해석 예시</a:t>
            </a:r>
            <a:r>
              <a:rPr lang="en-US" sz="1100"/>
              <a:t>: Poisson 모델의 신규확진자 평균 예측값이 100명일 때, </a:t>
            </a:r>
            <a:r>
              <a:rPr lang="en-US" sz="1100"/>
              <a:t>Closing</a:t>
            </a:r>
            <a:r>
              <a:rPr lang="en-US" sz="1100"/>
              <a:t> Index 20을 증가시키면 약 9명의 신규 확진자를 줄일 수 있을 것으로 기대함.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6313"/>
            <a:ext cx="5486400" cy="365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7"/>
          <p:cNvSpPr txBox="1"/>
          <p:nvPr>
            <p:ph idx="1" type="body"/>
          </p:nvPr>
        </p:nvSpPr>
        <p:spPr>
          <a:xfrm>
            <a:off x="729450" y="1534100"/>
            <a:ext cx="26808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B7B7B7"/>
                </a:solidFill>
              </a:rPr>
              <a:t>Ⅰ. 신규 확진자 예측 모형</a:t>
            </a:r>
            <a:endParaRPr b="1" sz="1400"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1. 수도권</a:t>
            </a:r>
            <a:endParaRPr b="1" sz="1200"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2. 비수도권</a:t>
            </a:r>
            <a:endParaRPr b="1" sz="1200"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3. 전국</a:t>
            </a:r>
            <a:endParaRPr b="1" sz="12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Ⅱ</a:t>
            </a:r>
            <a:r>
              <a:rPr b="1" lang="en-US" sz="1400">
                <a:solidFill>
                  <a:schemeClr val="accent5"/>
                </a:solidFill>
              </a:rPr>
              <a:t>. 정책효과 추정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1. 수도권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7B7B7"/>
                </a:solidFill>
              </a:rPr>
              <a:t>2. 비수도권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3. 전국</a:t>
            </a:r>
            <a:endParaRPr b="1" sz="1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정책 변수 영향 분석 결과 (전국)</a:t>
            </a:r>
            <a:endParaRPr/>
          </a:p>
        </p:txBody>
      </p:sp>
      <p:graphicFrame>
        <p:nvGraphicFramePr>
          <p:cNvPr id="356" name="Google Shape;356;p48"/>
          <p:cNvGraphicFramePr/>
          <p:nvPr/>
        </p:nvGraphicFramePr>
        <p:xfrm>
          <a:off x="0" y="165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447675"/>
                <a:gridCol w="1514475"/>
                <a:gridCol w="1657350"/>
                <a:gridCol w="1533525"/>
                <a:gridCol w="1295400"/>
                <a:gridCol w="1247775"/>
                <a:gridCol w="1447800"/>
              </a:tblGrid>
              <a:tr h="219075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정책 변수 Coefficient value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1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# lag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StringencyIndex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GovernmentIndex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RestrictionIndex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ClosingIndex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HealthIndex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EconomicIndex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0.0188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-0.0057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0.0062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0.0379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0.0269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0.0230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0.0201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-0.0100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0.0069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0.0373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-0.0280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0.0293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0.0240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-0.0044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0.0081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0.0428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-0.2969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0.0312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0.0318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0.0004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0.0121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0.0444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-0.4358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0.0297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0.0347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0.0024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0.0149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0.0357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-0.3973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0.0325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0.0386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-0.0024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0.0167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0.0324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-0.4749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0.0313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0.0351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0.0008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0.0168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0.0181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-0.3681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0.0310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0.0269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0.0040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0.0129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0.0082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-0.1774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0.0342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0.0188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0.0103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0.0097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0.0011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-0.0136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0.0380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0.0067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0.0136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0.0058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-0.0128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0.0081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0.0407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-0.0002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0.0108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0.0027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C0006"/>
                          </a:solidFill>
                        </a:rPr>
                        <a:t>-0.0182</a:t>
                      </a:r>
                      <a:endParaRPr b="1" sz="1200">
                        <a:solidFill>
                          <a:srgbClr val="9C0006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0.0225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0.0408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모델 결과 정리 (전국)</a:t>
            </a:r>
            <a:endParaRPr/>
          </a:p>
        </p:txBody>
      </p:sp>
      <p:graphicFrame>
        <p:nvGraphicFramePr>
          <p:cNvPr id="362" name="Google Shape;362;p49"/>
          <p:cNvGraphicFramePr/>
          <p:nvPr/>
        </p:nvGraphicFramePr>
        <p:xfrm>
          <a:off x="457225" y="156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5309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  <a:gridCol w="641550"/>
              </a:tblGrid>
              <a:tr h="209550">
                <a:tc gridSpan="1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 summar</a:t>
                      </a:r>
                      <a:r>
                        <a:rPr b="1" lang="en-US" sz="1000"/>
                        <a:t>y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95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lag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StringencyIndex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GovernmentIndex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RestrictionIndex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ClosingIndex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HealthIndex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EconomicIndex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MSE_tr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MSE_ts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0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2408.0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1378.6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2556.6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1223.8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2460.4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1368.4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2477.7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1102.5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2567.9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1332.7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2276.1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1491.0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2363.7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1407.3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2497.6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1076.5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2424.5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1402.9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2379.7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1278.6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2587.3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1338.1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2142.4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1476.0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2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2208.8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1452.0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2546.9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1185.6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2361.9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1414.9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1929.2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1323.8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2542.2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1311.2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2077.2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1485.5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3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1849.0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1533.0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2570.9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1339.0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2064.9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1456.0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1495.0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1388.0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2447.9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1263.0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2112.0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1473.5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4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1645.8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1591.2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2565.7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1430.1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1755.4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1475.9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1635.1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1430.4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2437.0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1257.0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2052.6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1480.2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5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1353.8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1666.2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2525.5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1187.2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1510.2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1484.3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1619.1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1465.8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2339.1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1211.6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2097.4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1467.3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6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1531.8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1661.8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2526.0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1338.4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1447.4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1464.2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2183.2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1411.1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2322.4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1211.2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2105.5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1454.5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7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1931.9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1587.7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2479.2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1522.2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1971.7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1405.0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2373.9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1345.6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2394.3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1243.8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2054.2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1460.3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8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2161.8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1499.8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2205.6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1927.4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2188.4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1359.2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2470.0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1284.0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2475.3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1271.1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2004.2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1468.5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9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2435.9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1342.7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1825.7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2124.5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2386.2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1307.9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2407.8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1142.6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2469.4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1264.5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1972.3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1466.2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10</a:t>
                      </a:r>
                      <a:endParaRPr b="1"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2401.0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1233.1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1885.9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1888.1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2406.3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1255.9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2256.0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1058.1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2458.3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1253.1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1973.2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1443.6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Google Shape;363;p49"/>
          <p:cNvGraphicFramePr/>
          <p:nvPr/>
        </p:nvGraphicFramePr>
        <p:xfrm>
          <a:off x="5571950" y="4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3114825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정책을 사용하지 않은 model보다 낮은 test MSE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정책을 사용하지 않은 model보다 높은 test MSE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4" name="Google Shape;364;p49"/>
          <p:cNvGraphicFramePr/>
          <p:nvPr/>
        </p:nvGraphicFramePr>
        <p:xfrm>
          <a:off x="6762125" y="58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962325"/>
                <a:gridCol w="962325"/>
              </a:tblGrid>
              <a:tr h="2095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no_policy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MSE_tr</a:t>
                      </a:r>
                      <a:br>
                        <a:rPr b="1" lang="en-US" sz="1100"/>
                      </a:br>
                      <a:r>
                        <a:rPr b="1" lang="en-US" sz="1100"/>
                        <a:t>(1/20~9/17)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MSE_ts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(9/18~9/27)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2579.4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0000FF"/>
                          </a:solidFill>
                        </a:rPr>
                        <a:t>1338.0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정책 변수 영향 분석 결과 (전국)</a:t>
            </a:r>
            <a:endParaRPr/>
          </a:p>
        </p:txBody>
      </p:sp>
      <p:sp>
        <p:nvSpPr>
          <p:cNvPr id="370" name="Google Shape;370;p50"/>
          <p:cNvSpPr txBox="1"/>
          <p:nvPr/>
        </p:nvSpPr>
        <p:spPr>
          <a:xfrm>
            <a:off x="5486400" y="2014014"/>
            <a:ext cx="3657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정책 변수의 신규 확진자에 대한 영향 해석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Stringency Index (5단계) 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Stringency Index </a:t>
            </a:r>
            <a:r>
              <a:rPr lang="en-US" sz="1100"/>
              <a:t>값이 신규 확진자 수에 미치는 영향은 </a:t>
            </a:r>
            <a:r>
              <a:rPr b="1" lang="en-US" sz="1100"/>
              <a:t>10</a:t>
            </a:r>
            <a:r>
              <a:rPr b="1" lang="en-US" sz="1100"/>
              <a:t>일</a:t>
            </a:r>
            <a:r>
              <a:rPr lang="en-US" sz="1100"/>
              <a:t>차에 </a:t>
            </a:r>
            <a:r>
              <a:rPr b="1" lang="en-US" sz="1100">
                <a:solidFill>
                  <a:srgbClr val="FF0000"/>
                </a:solidFill>
              </a:rPr>
              <a:t>-0.0002</a:t>
            </a:r>
            <a:r>
              <a:rPr lang="en-US" sz="1100"/>
              <a:t> 값을 가짐.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Stringency Index 값이 20 증가 시 신규 확진자 수에 미치는 영향: </a:t>
            </a:r>
            <a:r>
              <a:rPr b="1" lang="en-US" sz="1100">
                <a:solidFill>
                  <a:srgbClr val="FF0000"/>
                </a:solidFill>
              </a:rPr>
              <a:t>-0.33%</a:t>
            </a:r>
            <a:r>
              <a:rPr lang="en-US" sz="1100"/>
              <a:t>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예시: Poisson 모델의 신규확진자 평균 예측값이 100명일 때, Stringency Index 20을 증가시키면 약 0.3명의 신규 확진자를 줄일 수 있을 것으로 기대함. </a:t>
            </a:r>
            <a:endParaRPr/>
          </a:p>
        </p:txBody>
      </p:sp>
      <p:pic>
        <p:nvPicPr>
          <p:cNvPr id="371" name="Google Shape;3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2538"/>
            <a:ext cx="5486400" cy="365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정책 변수 영향 분석 결과 (전국)</a:t>
            </a:r>
            <a:endParaRPr/>
          </a:p>
        </p:txBody>
      </p:sp>
      <p:sp>
        <p:nvSpPr>
          <p:cNvPr id="377" name="Google Shape;377;p51"/>
          <p:cNvSpPr txBox="1"/>
          <p:nvPr/>
        </p:nvSpPr>
        <p:spPr>
          <a:xfrm>
            <a:off x="5486400" y="2014014"/>
            <a:ext cx="3657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정책 변수의 신규 확진자에 대한 영향 해석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Government Index (6단계) 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Government Index</a:t>
            </a:r>
            <a:r>
              <a:rPr b="1" lang="en-US" sz="1100"/>
              <a:t> </a:t>
            </a:r>
            <a:r>
              <a:rPr lang="en-US" sz="1100"/>
              <a:t>값이 신규 확진자 수에 미치는 영향은 </a:t>
            </a:r>
            <a:r>
              <a:rPr b="1" lang="en-US" sz="1100"/>
              <a:t>1</a:t>
            </a:r>
            <a:r>
              <a:rPr b="1" lang="en-US" sz="1100"/>
              <a:t>일</a:t>
            </a:r>
            <a:r>
              <a:rPr lang="en-US" sz="1100"/>
              <a:t>차에 </a:t>
            </a:r>
            <a:r>
              <a:rPr lang="en-US" sz="1100"/>
              <a:t>가장 작은 값인</a:t>
            </a:r>
            <a:r>
              <a:rPr lang="en-US" sz="1100"/>
              <a:t> </a:t>
            </a:r>
            <a:r>
              <a:rPr b="1" lang="en-US" sz="1100">
                <a:solidFill>
                  <a:srgbClr val="FF0000"/>
                </a:solidFill>
              </a:rPr>
              <a:t>-0.01</a:t>
            </a:r>
            <a:r>
              <a:rPr lang="en-US" sz="1100"/>
              <a:t> 값을 가짐.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사회적 거리두기 0.5단계 증가 시 신규 확진자 수에 미치는 영향: </a:t>
            </a:r>
            <a:r>
              <a:rPr b="1" lang="en-US" sz="1100">
                <a:solidFill>
                  <a:srgbClr val="FF0000"/>
                </a:solidFill>
              </a:rPr>
              <a:t>-18.09%</a:t>
            </a:r>
            <a:r>
              <a:rPr lang="en-US" sz="1100"/>
              <a:t>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예시: Poisson 모델의 신규확진자 평균 예측값이 100명일 때, </a:t>
            </a:r>
            <a:r>
              <a:rPr lang="en-US" sz="1100"/>
              <a:t>사회적 거리두기를 0.5단계</a:t>
            </a:r>
            <a:r>
              <a:rPr lang="en-US" sz="1100"/>
              <a:t> 증가시키면 약 18명의 신규 확진자를 줄일 수 있을 것으로 기대함.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2538"/>
            <a:ext cx="5486400" cy="365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775" y="1058000"/>
            <a:ext cx="6348726" cy="37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1539550"/>
            <a:ext cx="2029800" cy="3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-US" sz="1400">
                <a:solidFill>
                  <a:schemeClr val="accent5"/>
                </a:solidFill>
              </a:rPr>
              <a:t>1</a:t>
            </a:r>
            <a:r>
              <a:rPr b="1" baseline="30000" lang="en-US" sz="1400">
                <a:solidFill>
                  <a:schemeClr val="accent5"/>
                </a:solidFill>
              </a:rPr>
              <a:t>st</a:t>
            </a:r>
            <a:r>
              <a:rPr b="1" lang="en-US" sz="1400">
                <a:solidFill>
                  <a:schemeClr val="accent5"/>
                </a:solidFill>
              </a:rPr>
              <a:t> -</a:t>
            </a:r>
            <a:r>
              <a:rPr b="1" lang="en-US" sz="1400">
                <a:solidFill>
                  <a:schemeClr val="accent5"/>
                </a:solidFill>
              </a:rPr>
              <a:t> 2월 17일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200"/>
              <a:t>31번 확진자 (신천지)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-US" sz="1400">
                <a:solidFill>
                  <a:schemeClr val="accent5"/>
                </a:solidFill>
              </a:rPr>
              <a:t>2</a:t>
            </a:r>
            <a:r>
              <a:rPr b="1" baseline="30000" lang="en-US" sz="1400">
                <a:solidFill>
                  <a:schemeClr val="accent5"/>
                </a:solidFill>
              </a:rPr>
              <a:t>nd</a:t>
            </a:r>
            <a:r>
              <a:rPr b="1" lang="en-US" sz="1400">
                <a:solidFill>
                  <a:schemeClr val="accent5"/>
                </a:solidFill>
              </a:rPr>
              <a:t> - </a:t>
            </a:r>
            <a:r>
              <a:rPr b="1" lang="en-US" sz="1400">
                <a:solidFill>
                  <a:schemeClr val="accent5"/>
                </a:solidFill>
              </a:rPr>
              <a:t>5월 06일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200"/>
              <a:t>용인 66</a:t>
            </a:r>
            <a:r>
              <a:rPr lang="en-US" sz="1200"/>
              <a:t>번 확진자 (이태원)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-US" sz="1400">
                <a:solidFill>
                  <a:schemeClr val="accent5"/>
                </a:solidFill>
              </a:rPr>
              <a:t>3</a:t>
            </a:r>
            <a:r>
              <a:rPr b="1" baseline="30000" lang="en-US" sz="1400">
                <a:solidFill>
                  <a:schemeClr val="accent5"/>
                </a:solidFill>
              </a:rPr>
              <a:t>rd</a:t>
            </a:r>
            <a:r>
              <a:rPr b="1" lang="en-US" sz="1400">
                <a:solidFill>
                  <a:schemeClr val="accent5"/>
                </a:solidFill>
              </a:rPr>
              <a:t> - </a:t>
            </a:r>
            <a:r>
              <a:rPr b="1" lang="en-US" sz="1400">
                <a:solidFill>
                  <a:schemeClr val="accent5"/>
                </a:solidFill>
              </a:rPr>
              <a:t>8월 10일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200"/>
              <a:t>여름휴가 성수기 이후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r>
              <a:rPr lang="en-US" sz="1200"/>
              <a:t>첫 월요일</a:t>
            </a:r>
            <a:endParaRPr sz="1200"/>
          </a:p>
        </p:txBody>
      </p:sp>
      <p:cxnSp>
        <p:nvCxnSpPr>
          <p:cNvPr id="112" name="Google Shape;112;p16"/>
          <p:cNvCxnSpPr/>
          <p:nvPr/>
        </p:nvCxnSpPr>
        <p:spPr>
          <a:xfrm>
            <a:off x="2066625" y="1867800"/>
            <a:ext cx="1902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2031250" y="2865350"/>
            <a:ext cx="3657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2031250" y="3862925"/>
            <a:ext cx="58077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정책 변수 영향 분석 결과 (전국)</a:t>
            </a:r>
            <a:endParaRPr/>
          </a:p>
        </p:txBody>
      </p:sp>
      <p:sp>
        <p:nvSpPr>
          <p:cNvPr id="384" name="Google Shape;384;p52"/>
          <p:cNvSpPr txBox="1"/>
          <p:nvPr/>
        </p:nvSpPr>
        <p:spPr>
          <a:xfrm>
            <a:off x="5486400" y="2014014"/>
            <a:ext cx="3657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정책 변수의 신규 확진자에 대한 영향 해석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Closing Index (5단계) 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Closing</a:t>
            </a:r>
            <a:r>
              <a:rPr b="1" lang="en-US" sz="1100"/>
              <a:t> Index </a:t>
            </a:r>
            <a:r>
              <a:rPr lang="en-US" sz="1100"/>
              <a:t>값이 신규 확진자 수에 미치는 영향은 </a:t>
            </a:r>
            <a:r>
              <a:rPr b="1" lang="en-US" sz="1100"/>
              <a:t>9</a:t>
            </a:r>
            <a:r>
              <a:rPr b="1" lang="en-US" sz="1100"/>
              <a:t>일</a:t>
            </a:r>
            <a:r>
              <a:rPr lang="en-US" sz="1100"/>
              <a:t>차에 </a:t>
            </a:r>
            <a:r>
              <a:rPr b="1" lang="en-US" sz="1100">
                <a:solidFill>
                  <a:srgbClr val="FF0000"/>
                </a:solidFill>
              </a:rPr>
              <a:t>-0.013</a:t>
            </a:r>
            <a:r>
              <a:rPr lang="en-US" sz="1100"/>
              <a:t> 값을 가짐.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Closing</a:t>
            </a:r>
            <a:r>
              <a:rPr lang="en-US" sz="1100"/>
              <a:t> Index 값이 20 증가 시 신규 확진자 수에 미치는 영향: </a:t>
            </a:r>
            <a:r>
              <a:rPr b="1" lang="en-US" sz="1100">
                <a:solidFill>
                  <a:srgbClr val="FF0000"/>
                </a:solidFill>
              </a:rPr>
              <a:t>-22.61%</a:t>
            </a:r>
            <a:r>
              <a:rPr lang="en-US" sz="1100"/>
              <a:t>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예시: Poisson 모델의 신규확진자 평균 예측값이 100명일 때, Closing Index 20을 증가시키면 약 23명의 신규 확진자를 줄일 수 있을 것으로 기대함.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2538"/>
            <a:ext cx="5486400" cy="365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정책 변수 영향 분석 결과 (전국)</a:t>
            </a:r>
            <a:endParaRPr/>
          </a:p>
        </p:txBody>
      </p:sp>
      <p:sp>
        <p:nvSpPr>
          <p:cNvPr id="391" name="Google Shape;391;p53"/>
          <p:cNvSpPr txBox="1"/>
          <p:nvPr/>
        </p:nvSpPr>
        <p:spPr>
          <a:xfrm>
            <a:off x="5486400" y="2014014"/>
            <a:ext cx="3657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정책 변수의 신규 확진자에 대한 영향 해석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Health Index (5단계) 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sz="1100"/>
              <a:t>Health Index </a:t>
            </a:r>
            <a:r>
              <a:rPr lang="en-US" sz="1100"/>
              <a:t>값이 신규 확진자 수에 미치는 영향은 </a:t>
            </a:r>
            <a:r>
              <a:rPr b="1" lang="en-US" sz="1100"/>
              <a:t>1</a:t>
            </a:r>
            <a:r>
              <a:rPr b="1" lang="en-US" sz="1100"/>
              <a:t>일</a:t>
            </a:r>
            <a:r>
              <a:rPr lang="en-US" sz="1100"/>
              <a:t>차에 </a:t>
            </a:r>
            <a:r>
              <a:rPr b="1" lang="en-US" sz="1100">
                <a:solidFill>
                  <a:srgbClr val="FF0000"/>
                </a:solidFill>
              </a:rPr>
              <a:t>-0.028</a:t>
            </a:r>
            <a:r>
              <a:rPr lang="en-US" sz="1100"/>
              <a:t> 값을 가짐.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Health Index 값이 20 증가 시 신규 확진자 수에 미치는 영향: </a:t>
            </a:r>
            <a:r>
              <a:rPr b="1" lang="en-US" sz="1100">
                <a:solidFill>
                  <a:srgbClr val="FF0000"/>
                </a:solidFill>
              </a:rPr>
              <a:t>-42.93%</a:t>
            </a:r>
            <a:r>
              <a:rPr lang="en-US" sz="1100"/>
              <a:t>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예시: Poisson 모델의 신규확진자 평균 예측값이 100명일 때, Health Index 20을 증가시키면 약 43명의 신규 확진자를 줄일 수 있을 것으로 기대함.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2538"/>
            <a:ext cx="5486400" cy="365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Lagging Effect</a:t>
            </a:r>
            <a:endParaRPr/>
          </a:p>
        </p:txBody>
      </p:sp>
      <p:sp>
        <p:nvSpPr>
          <p:cNvPr id="404" name="Google Shape;404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6"/>
          <p:cNvSpPr txBox="1"/>
          <p:nvPr>
            <p:ph type="title"/>
          </p:nvPr>
        </p:nvSpPr>
        <p:spPr>
          <a:xfrm>
            <a:off x="727650" y="580825"/>
            <a:ext cx="8397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정책 변수 영향 분석 결과 (전국) - Stringency Index</a:t>
            </a:r>
            <a:endParaRPr/>
          </a:p>
        </p:txBody>
      </p:sp>
      <p:graphicFrame>
        <p:nvGraphicFramePr>
          <p:cNvPr id="410" name="Google Shape;410;p56"/>
          <p:cNvGraphicFramePr/>
          <p:nvPr/>
        </p:nvGraphicFramePr>
        <p:xfrm>
          <a:off x="19050" y="166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7239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095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lag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11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Stringency Index with lag model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B(p0)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B(p1)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B(p2)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B(p3)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B(p4)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B(p5)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B(p6)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B(p7)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B(p8)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B(p9)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B(p10)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0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0.0185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0.0060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0.0127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0.0213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0.0314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0.0323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0.0337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0.0350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0.0358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0.0359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0.0369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1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0.0150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-0.0202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-0.0219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-0.0241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-0.0150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-0.0155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-0.0154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-0.0154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-0.0157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-0.0158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2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0.0326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-0.0266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-0.0310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-0.0316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-0.0300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-0.0303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-0.0303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-0.0293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-0.0296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3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0.0597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0.0256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0.0193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0.0180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0.0152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0.0148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0.0153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0.0149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4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0.0367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0.0007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0.0000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0.0003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-0.0012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-0.0018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-0.0017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5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0.0398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0.0345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0.0356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0.0360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0.0318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0.0319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6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0.0066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0.0129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0.0135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0.0148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0.0150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7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-0.0066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-0.0033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-0.0015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-0.0017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8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-0.0033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0.0053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0.0051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9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-0.0101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-0.0102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10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NA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0.0009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7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모델 결과 정리 (전국) - </a:t>
            </a:r>
            <a:r>
              <a:rPr lang="en-US"/>
              <a:t>Stringency Index</a:t>
            </a:r>
            <a:endParaRPr/>
          </a:p>
        </p:txBody>
      </p:sp>
      <p:graphicFrame>
        <p:nvGraphicFramePr>
          <p:cNvPr id="416" name="Google Shape;416;p57"/>
          <p:cNvGraphicFramePr/>
          <p:nvPr/>
        </p:nvGraphicFramePr>
        <p:xfrm>
          <a:off x="1777563" y="46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3114825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정책을 사용하지 않은 model보다 낮은 test MSE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정책을 사용하지 않은 model보다 높은 test MSE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7" name="Google Shape;417;p57"/>
          <p:cNvGraphicFramePr/>
          <p:nvPr/>
        </p:nvGraphicFramePr>
        <p:xfrm>
          <a:off x="5441788" y="165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962325"/>
                <a:gridCol w="962325"/>
              </a:tblGrid>
              <a:tr h="2095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no_policy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MSE_tr</a:t>
                      </a:r>
                      <a:br>
                        <a:rPr b="1" lang="en-US" sz="1100"/>
                      </a:br>
                      <a:r>
                        <a:rPr b="1" lang="en-US" sz="1100"/>
                        <a:t>(1/20~9/17)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MSE_ts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(9/18~9/27)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2579.4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0000FF"/>
                          </a:solidFill>
                        </a:rPr>
                        <a:t>1338.0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8" name="Google Shape;418;p57"/>
          <p:cNvGraphicFramePr/>
          <p:nvPr/>
        </p:nvGraphicFramePr>
        <p:xfrm>
          <a:off x="1777563" y="165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{8A49C8BC-8F1D-4E4B-8B96-3C3386F105D5}</a:tableStyleId>
              </a:tblPr>
              <a:tblGrid>
                <a:gridCol w="917150"/>
                <a:gridCol w="1072875"/>
                <a:gridCol w="1124800"/>
              </a:tblGrid>
              <a:tr h="2155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MSE summary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155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lag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StringencyIndex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15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MSE_tr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MSE_ts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0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2407.98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1378.59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1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2250.97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1315.87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2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2018.66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1312.87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3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1548.91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1368.52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4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1312.99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1382.78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5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1042.28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1422.31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6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1023.80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1412.21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7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1007.44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1379.24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8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1011.45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1357.67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9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964.79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1320.72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10</a:t>
                      </a:r>
                      <a:endParaRPr b="1"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957.46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1315.12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Segmented Poisson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114800" y="1985010"/>
            <a:ext cx="6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50" y="2173638"/>
            <a:ext cx="9144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9641" t="0"/>
          <a:stretch/>
        </p:blipFill>
        <p:spPr>
          <a:xfrm>
            <a:off x="881850" y="2170075"/>
            <a:ext cx="8262150" cy="26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Segmented Poisson with policy variables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4114800" y="1985010"/>
            <a:ext cx="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19"/>
          <p:cNvGraphicFramePr/>
          <p:nvPr/>
        </p:nvGraphicFramePr>
        <p:xfrm>
          <a:off x="861619" y="14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{B7F6F284-DA15-4EBC-A484-168B3318548C}</a:tableStyleId>
              </a:tblPr>
              <a:tblGrid>
                <a:gridCol w="1897900"/>
                <a:gridCol w="5813525"/>
              </a:tblGrid>
              <a:tr h="24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정책명 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변수 정보</a:t>
                      </a:r>
                      <a:endParaRPr b="1" i="0" sz="10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</a:rPr>
                        <a:t>C1 - 등교 중지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</a:rPr>
                        <a:t>학교와 대학들의 휴교 또는 화상 강의에 대한 정책( 1:휴교 추천, 2:부분적 휴교 등 )</a:t>
                      </a:r>
                      <a:endParaRPr sz="105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</a:rPr>
                        <a:t>C2 - 자택 근무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</a:rPr>
                        <a:t>재택 근무 or 영업장 폐쇄의 정책( 1:폐쇄 또는 재택 추천, 2:부분적(직군 등) 폐쇄 등 )</a:t>
                      </a:r>
                      <a:endParaRPr sz="105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</a:rPr>
                        <a:t>C3 - 공공행사 취소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</a:rPr>
                        <a:t>공공 행사 취소 정책( 1:취소 추천, 2:행사 취소)</a:t>
                      </a:r>
                      <a:endParaRPr sz="105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</a:rPr>
                        <a:t>C4 - 모임 제한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</a:rPr>
                        <a:t>모임 제한 정책( 1:1000명 이상의 모임 제한, 2:101~1000명 규모의 모임 제한 등)</a:t>
                      </a:r>
                      <a:endParaRPr sz="105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</a:rPr>
                        <a:t>C6 - 외출 규제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</a:rPr>
                        <a:t>외출 규제 정책( 1:외출 자제 권고, 2:외출 제한, 3:강한 수준의 외출 제한)</a:t>
                      </a:r>
                      <a:endParaRPr sz="105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</a:rPr>
                        <a:t>C7 - 국내 이동 금지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</a:rPr>
                        <a:t>국내에서의 이동 정책 ( 1: 지역 도시간의 이동 자제 권고, 2: 이동 제한)</a:t>
                      </a:r>
                      <a:endParaRPr sz="105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</a:rPr>
                        <a:t>C8 - 국외 여행 규제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</a:rPr>
                        <a:t>국외 여행자에 대한 대응 정책( 1: 입국자 검사 , 2: 특정 지역 입국자 격리 등)</a:t>
                      </a:r>
                      <a:endParaRPr sz="105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E1 - 재정 지원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직장을 잃은 경우 재정 지원 정책( 1: 기존 수입의 50% 미만 지원, 2: 50% 이상 지원)</a:t>
                      </a:r>
                      <a:endParaRPr sz="10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E2 - 채무/계약 완화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정부의 채무/계약 완화 정책( 1: 특정 종류의 채무 완호, 2: 전체 채무/계약 완화)</a:t>
                      </a:r>
                      <a:endParaRPr sz="10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H1 - 공공캠페인 실행 여부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공공 캠페인 실행에 대한 정보( 1:Covid-19에 대한 주의 촉구, 2:다양한 방법의 캠페인)</a:t>
                      </a:r>
                      <a:endParaRPr sz="10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H2 - 검사 정책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검사 받을 수 있는 기준(1: 증상이 있고 조건에 만족하는 경우, 2: 증상이 있는 경우 등)</a:t>
                      </a:r>
                      <a:endParaRPr sz="10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H3 - 확진자 동선 파악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양성 확진 후에 접촉자를 조사하는 정책 수준(1:특정 경우에만 조사, 2:모든 경우 조사)</a:t>
                      </a:r>
                      <a:endParaRPr sz="10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Oxford policy variables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Oxford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policy variables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Clustering </a:t>
            </a:r>
            <a:endParaRPr/>
          </a:p>
        </p:txBody>
      </p:sp>
      <p:grpSp>
        <p:nvGrpSpPr>
          <p:cNvPr id="140" name="Google Shape;140;p20"/>
          <p:cNvGrpSpPr/>
          <p:nvPr/>
        </p:nvGrpSpPr>
        <p:grpSpPr>
          <a:xfrm>
            <a:off x="5076950" y="1126650"/>
            <a:ext cx="3883025" cy="3979800"/>
            <a:chOff x="5076950" y="1126650"/>
            <a:chExt cx="3883025" cy="3979800"/>
          </a:xfrm>
        </p:grpSpPr>
        <p:pic>
          <p:nvPicPr>
            <p:cNvPr id="141" name="Google Shape;14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76950" y="1126650"/>
              <a:ext cx="3883025" cy="397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0"/>
            <p:cNvSpPr/>
            <p:nvPr/>
          </p:nvSpPr>
          <p:spPr>
            <a:xfrm>
              <a:off x="6186650" y="1213375"/>
              <a:ext cx="578100" cy="689700"/>
            </a:xfrm>
            <a:prstGeom prst="rect">
              <a:avLst/>
            </a:prstGeom>
            <a:noFill/>
            <a:ln cap="flat" cmpd="sng" w="28575">
              <a:solidFill>
                <a:srgbClr val="9C00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64750" y="1903075"/>
              <a:ext cx="757500" cy="9228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7522250" y="2825875"/>
              <a:ext cx="558600" cy="689700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8080850" y="3515575"/>
              <a:ext cx="403200" cy="471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0"/>
          <p:cNvSpPr txBox="1"/>
          <p:nvPr/>
        </p:nvSpPr>
        <p:spPr>
          <a:xfrm>
            <a:off x="679600" y="1377875"/>
            <a:ext cx="45417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정책 분류 내에서 </a:t>
            </a:r>
            <a:r>
              <a:rPr b="1" lang="en-US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Hierarchical clustering (C, H, E)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    ●  </a:t>
            </a:r>
            <a:r>
              <a:rPr lang="en-US" sz="1200">
                <a:latin typeface="Lato"/>
                <a:ea typeface="Lato"/>
                <a:cs typeface="Lato"/>
                <a:sym typeface="Lato"/>
              </a:rPr>
              <a:t>Distance: 1 - Pearson’s correlation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200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1200">
                <a:latin typeface="Lato"/>
                <a:ea typeface="Lato"/>
                <a:cs typeface="Lato"/>
                <a:sym typeface="Lato"/>
              </a:rPr>
              <a:t>●  </a:t>
            </a:r>
            <a:r>
              <a:rPr b="1" lang="en-US" sz="1200">
                <a:latin typeface="Lato"/>
                <a:ea typeface="Lato"/>
                <a:cs typeface="Lato"/>
                <a:sym typeface="Lato"/>
              </a:rPr>
              <a:t>Distance</a:t>
            </a:r>
            <a:r>
              <a:rPr b="1" lang="en-US" sz="1200">
                <a:latin typeface="Lato"/>
                <a:ea typeface="Lato"/>
                <a:cs typeface="Lato"/>
                <a:sym typeface="Lato"/>
              </a:rPr>
              <a:t>가 짧은 변수</a:t>
            </a:r>
            <a:r>
              <a:rPr lang="en-US" sz="1200">
                <a:latin typeface="Lato"/>
                <a:ea typeface="Lato"/>
                <a:cs typeface="Lato"/>
                <a:sym typeface="Lato"/>
              </a:rPr>
              <a:t>를 이용,</a:t>
            </a:r>
            <a:r>
              <a:rPr lang="en-US" sz="1200">
                <a:latin typeface="Lato"/>
                <a:ea typeface="Lato"/>
                <a:cs typeface="Lato"/>
                <a:sym typeface="Lato"/>
              </a:rPr>
              <a:t> Hierarchical Clustering 진행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88499" y="2803626"/>
            <a:ext cx="1517675" cy="19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/>
          <p:nvPr/>
        </p:nvSpPr>
        <p:spPr>
          <a:xfrm>
            <a:off x="1683300" y="3811200"/>
            <a:ext cx="1017000" cy="5859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1683300" y="3072900"/>
            <a:ext cx="1017000" cy="738300"/>
          </a:xfrm>
          <a:prstGeom prst="rect">
            <a:avLst/>
          </a:prstGeom>
          <a:noFill/>
          <a:ln cap="flat" cmpd="sng" w="28575">
            <a:solidFill>
              <a:srgbClr val="9C00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2840650" y="2967423"/>
            <a:ext cx="1405575" cy="15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/>
          <p:nvPr/>
        </p:nvSpPr>
        <p:spPr>
          <a:xfrm>
            <a:off x="3542075" y="3866100"/>
            <a:ext cx="862800" cy="476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3542075" y="3163675"/>
            <a:ext cx="862800" cy="6897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1368450" y="2744125"/>
            <a:ext cx="1646700" cy="233100"/>
          </a:xfrm>
          <a:prstGeom prst="rect">
            <a:avLst/>
          </a:prstGeom>
          <a:solidFill>
            <a:srgbClr val="9C00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Cluster1: Restriction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368450" y="4577050"/>
            <a:ext cx="1646700" cy="2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Cluster2: Closing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3291450" y="2604825"/>
            <a:ext cx="1646700" cy="41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Cluster3: Health system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3293250" y="4577050"/>
            <a:ext cx="1646700" cy="41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Cluster4: Economic support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Oxford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policy variables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Clustering 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91400" y="1338975"/>
            <a:ext cx="1646700" cy="233100"/>
          </a:xfrm>
          <a:prstGeom prst="rect">
            <a:avLst/>
          </a:prstGeom>
          <a:solidFill>
            <a:srgbClr val="9C00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Cluster1: Restriction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91400" y="2929175"/>
            <a:ext cx="1646700" cy="2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Cluster2: Closing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4652200" y="1338975"/>
            <a:ext cx="2185500" cy="23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Cluster3: Health system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6021025" y="2929175"/>
            <a:ext cx="2688600" cy="23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Cluster4: Economic support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00" y="1589625"/>
            <a:ext cx="4311349" cy="1242400"/>
          </a:xfrm>
          <a:prstGeom prst="rect">
            <a:avLst/>
          </a:prstGeom>
          <a:noFill/>
          <a:ln cap="flat" cmpd="sng" w="28575">
            <a:solidFill>
              <a:srgbClr val="9C000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00" y="3162275"/>
            <a:ext cx="5689050" cy="12424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2200" y="1589625"/>
            <a:ext cx="4457799" cy="12424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1025" y="3162275"/>
            <a:ext cx="3106374" cy="1242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