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61" r:id="rId3"/>
    <p:sldId id="280" r:id="rId4"/>
    <p:sldId id="262" r:id="rId5"/>
    <p:sldId id="283" r:id="rId6"/>
    <p:sldId id="278" r:id="rId7"/>
    <p:sldId id="274" r:id="rId8"/>
    <p:sldId id="277" r:id="rId9"/>
    <p:sldId id="276" r:id="rId10"/>
    <p:sldId id="284" r:id="rId11"/>
    <p:sldId id="289" r:id="rId12"/>
    <p:sldId id="290" r:id="rId13"/>
    <p:sldId id="288" r:id="rId14"/>
    <p:sldId id="285" r:id="rId15"/>
    <p:sldId id="279" r:id="rId1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8"/>
    </p:embeddedFont>
    <p:embeddedFont>
      <p:font typeface="Lato" panose="020B0600000101010101" charset="0"/>
      <p:regular r:id="rId19"/>
      <p:bold r:id="rId20"/>
      <p:italic r:id="rId21"/>
      <p:boldItalic r:id="rId22"/>
    </p:embeddedFont>
    <p:embeddedFont>
      <p:font typeface="Raleway" panose="020B0600000101010101" charset="0"/>
      <p:regular r:id="rId23"/>
      <p:bold r:id="rId24"/>
      <p:italic r:id="rId25"/>
      <p:boldItalic r:id="rId26"/>
    </p:embeddedFont>
    <p:embeddedFont>
      <p:font typeface="맑은 고딕" panose="020B0503020000020004" pitchFamily="50" charset="-127"/>
      <p:regular r:id="rId27"/>
      <p:bold r:id="rId28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786" autoAdjust="0"/>
  </p:normalViewPr>
  <p:slideViewPr>
    <p:cSldViewPr snapToGrid="0">
      <p:cViewPr varScale="1">
        <p:scale>
          <a:sx n="101" d="100"/>
          <a:sy n="101" d="100"/>
        </p:scale>
        <p:origin x="922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45aaa7c9d_4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45aaa7c9d_4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563e4a60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9563e4a60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5245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2423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795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3314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237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 idx="4294967295"/>
          </p:nvPr>
        </p:nvSpPr>
        <p:spPr>
          <a:xfrm>
            <a:off x="709552" y="1289309"/>
            <a:ext cx="7017878" cy="79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altLang="ko-KR" sz="3400" dirty="0"/>
              <a:t>Segmented Logistic Model – effect of offset</a:t>
            </a:r>
            <a:endParaRPr lang="ko-KR" altLang="en-US" sz="3400"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4294967295"/>
          </p:nvPr>
        </p:nvSpPr>
        <p:spPr>
          <a:xfrm>
            <a:off x="559650" y="3961975"/>
            <a:ext cx="47604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400" b="1">
                <a:latin typeface="Malgun Gothic"/>
                <a:ea typeface="Malgun Gothic"/>
                <a:cs typeface="Malgun Gothic"/>
                <a:sym typeface="Malgun Gothic"/>
              </a:rPr>
              <a:t>박사과정</a:t>
            </a:r>
            <a:r>
              <a:rPr lang="en-US" sz="1400">
                <a:latin typeface="Malgun Gothic"/>
                <a:ea typeface="Malgun Gothic"/>
                <a:cs typeface="Malgun Gothic"/>
                <a:sym typeface="Malgun Gothic"/>
              </a:rPr>
              <a:t> 구태완 </a:t>
            </a:r>
            <a:r>
              <a:rPr lang="en-US" sz="1400" b="1">
                <a:latin typeface="Malgun Gothic"/>
                <a:ea typeface="Malgun Gothic"/>
                <a:cs typeface="Malgun Gothic"/>
                <a:sym typeface="Malgun Gothic"/>
              </a:rPr>
              <a:t>석사과정</a:t>
            </a:r>
            <a:r>
              <a:rPr lang="en-US" sz="1400">
                <a:latin typeface="Malgun Gothic"/>
                <a:ea typeface="Malgun Gothic"/>
                <a:cs typeface="Malgun Gothic"/>
                <a:sym typeface="Malgun Gothic"/>
              </a:rPr>
              <a:t> 한결희, 이도은</a:t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400" b="1">
                <a:latin typeface="Malgun Gothic"/>
                <a:ea typeface="Malgun Gothic"/>
                <a:cs typeface="Malgun Gothic"/>
                <a:sym typeface="Malgun Gothic"/>
              </a:rPr>
              <a:t>학부과정</a:t>
            </a:r>
            <a:r>
              <a:rPr lang="en-US" sz="1400">
                <a:latin typeface="Malgun Gothic"/>
                <a:ea typeface="Malgun Gothic"/>
                <a:cs typeface="Malgun Gothic"/>
                <a:sym typeface="Malgun Gothic"/>
              </a:rPr>
              <a:t> 고영현, 김학용, 김태현, 정혜원 </a:t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400" y="2982901"/>
            <a:ext cx="739675" cy="7272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1493875" y="2893650"/>
            <a:ext cx="3000000" cy="9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서울대학교 박태성 교수</a:t>
            </a:r>
            <a:r>
              <a:rPr lang="en-US" sz="2000" b="1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2000" b="1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생물정보통계 연구실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chemeClr val="bg2"/>
                </a:solidFill>
              </a:rPr>
              <a:t>Offset : million</a:t>
            </a:r>
          </a:p>
        </p:txBody>
      </p:sp>
    </p:spTree>
    <p:extLst>
      <p:ext uri="{BB962C8B-B14F-4D97-AF65-F5344CB8AC3E}">
        <p14:creationId xmlns:p14="http://schemas.microsoft.com/office/powerpoint/2010/main" val="1918038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6;p19">
            <a:extLst>
              <a:ext uri="{FF2B5EF4-FFF2-40B4-BE49-F238E27FC236}">
                <a16:creationId xmlns:a16="http://schemas.microsoft.com/office/drawing/2014/main" id="{F9396EA3-C265-45D2-BD35-E7AD0B9794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chemeClr val="accent5"/>
                </a:solidFill>
              </a:rPr>
              <a:t>Segmented Logistic model – Cumulative Cases, India</a:t>
            </a:r>
            <a:endParaRPr lang="en-US" altLang="ko-KR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55B457-9E25-4E15-B3DD-9B6DDCB3C244}"/>
              </a:ext>
            </a:extLst>
          </p:cNvPr>
          <p:cNvSpPr txBox="1"/>
          <p:nvPr/>
        </p:nvSpPr>
        <p:spPr>
          <a:xfrm>
            <a:off x="6247588" y="1822584"/>
            <a:ext cx="1180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million offset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6733C0-5F1D-41CE-8BB2-A5DE868CDA72}"/>
              </a:ext>
            </a:extLst>
          </p:cNvPr>
          <p:cNvSpPr txBox="1"/>
          <p:nvPr/>
        </p:nvSpPr>
        <p:spPr>
          <a:xfrm>
            <a:off x="1970975" y="1852012"/>
            <a:ext cx="1269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Original scale</a:t>
            </a:r>
            <a:endParaRPr lang="ko-KR" altLang="en-US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FD7F625-B4A9-4EFB-A465-B0BD5D6FD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596071"/>
              </p:ext>
            </p:extLst>
          </p:nvPr>
        </p:nvGraphicFramePr>
        <p:xfrm>
          <a:off x="1150698" y="4480205"/>
          <a:ext cx="2692400" cy="44196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42566934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4309189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332647838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104268058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bg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a</a:t>
                      </a:r>
                      <a:endParaRPr lang="en-US" sz="1100" b="1" i="0" u="none" strike="noStrike" dirty="0">
                        <a:solidFill>
                          <a:schemeClr val="bg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b</a:t>
                      </a:r>
                      <a:endParaRPr lang="en-US" sz="1100" b="1" i="0" u="none" strike="noStrike" dirty="0">
                        <a:solidFill>
                          <a:schemeClr val="bg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c</a:t>
                      </a:r>
                      <a:endParaRPr lang="en-US" sz="1100" b="1" i="0" u="none" strike="noStrike" dirty="0">
                        <a:solidFill>
                          <a:schemeClr val="bg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0490950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chemeClr val="bg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8438594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6.913662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0.038234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5482032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744809A3-27CD-4F07-8676-6B17F7186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427080"/>
              </p:ext>
            </p:extLst>
          </p:nvPr>
        </p:nvGraphicFramePr>
        <p:xfrm>
          <a:off x="5450749" y="4480205"/>
          <a:ext cx="2692400" cy="44196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42566934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4309189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332647838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104268058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a_off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b_</a:t>
                      </a:r>
                      <a:r>
                        <a:rPr lang="en-US" altLang="ko-KR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off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c_</a:t>
                      </a:r>
                      <a:r>
                        <a:rPr lang="en-US" altLang="ko-KR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off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0490950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8.438598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6.913663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0.038234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5482032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7C3A688C-9672-4CBE-85B2-AC02318AC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60" y="2171636"/>
            <a:ext cx="3751955" cy="218864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84009C4-513B-481E-9C17-2DE42DDE8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587" y="2210962"/>
            <a:ext cx="3751955" cy="218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293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6;p19">
            <a:extLst>
              <a:ext uri="{FF2B5EF4-FFF2-40B4-BE49-F238E27FC236}">
                <a16:creationId xmlns:a16="http://schemas.microsoft.com/office/drawing/2014/main" id="{F9396EA3-C265-45D2-BD35-E7AD0B9794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chemeClr val="accent5"/>
                </a:solidFill>
              </a:rPr>
              <a:t>Segmented Logistic model – Cumulative Cases, Brazil</a:t>
            </a:r>
            <a:endParaRPr lang="en-US" altLang="ko-KR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55B457-9E25-4E15-B3DD-9B6DDCB3C244}"/>
              </a:ext>
            </a:extLst>
          </p:cNvPr>
          <p:cNvSpPr txBox="1"/>
          <p:nvPr/>
        </p:nvSpPr>
        <p:spPr>
          <a:xfrm>
            <a:off x="6137343" y="1891666"/>
            <a:ext cx="1180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million offset</a:t>
            </a:r>
            <a:endParaRPr lang="ko-KR" altLang="en-US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FD7F625-B4A9-4EFB-A465-B0BD5D6FD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714123"/>
              </p:ext>
            </p:extLst>
          </p:nvPr>
        </p:nvGraphicFramePr>
        <p:xfrm>
          <a:off x="1150698" y="4480205"/>
          <a:ext cx="2692400" cy="44196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42566934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4309189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332647838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104268058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bg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a</a:t>
                      </a:r>
                      <a:endParaRPr lang="en-US" sz="1100" b="1" i="0" u="none" strike="noStrike" dirty="0">
                        <a:solidFill>
                          <a:schemeClr val="bg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b</a:t>
                      </a:r>
                      <a:endParaRPr lang="en-US" sz="1100" b="1" i="0" u="none" strike="noStrike" dirty="0">
                        <a:solidFill>
                          <a:schemeClr val="bg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c</a:t>
                      </a:r>
                      <a:endParaRPr lang="en-US" sz="1100" b="1" i="0" u="none" strike="noStrike" dirty="0">
                        <a:solidFill>
                          <a:schemeClr val="bg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0490950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chemeClr val="bg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4941149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5.244924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0.037878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5482032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744809A3-27CD-4F07-8676-6B17F7186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962795"/>
              </p:ext>
            </p:extLst>
          </p:nvPr>
        </p:nvGraphicFramePr>
        <p:xfrm>
          <a:off x="5450749" y="4480205"/>
          <a:ext cx="2692400" cy="44196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42566934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4309189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332647838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104268058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a_off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b_</a:t>
                      </a:r>
                      <a:r>
                        <a:rPr lang="en-US" altLang="ko-KR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off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c_</a:t>
                      </a:r>
                      <a:r>
                        <a:rPr lang="en-US" altLang="ko-KR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off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0490950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4.941147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5.244926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0.037878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548203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71B10E8-F25F-4E15-8C68-B8B51D10B07E}"/>
              </a:ext>
            </a:extLst>
          </p:cNvPr>
          <p:cNvSpPr txBox="1"/>
          <p:nvPr/>
        </p:nvSpPr>
        <p:spPr>
          <a:xfrm>
            <a:off x="1939546" y="1879170"/>
            <a:ext cx="1269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Original scale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071B361-5D33-4928-BA75-54906548F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39" y="2192101"/>
            <a:ext cx="3751955" cy="21886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F6735C6-6137-4D6B-9F63-45EFD9948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906" y="2237259"/>
            <a:ext cx="3751955" cy="218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161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816D495F-E14D-4A7D-AFA7-D3FCF8587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971" y="2142864"/>
            <a:ext cx="3751955" cy="218864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EC6C1C8-CA52-4D21-9874-5349B8FAB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289" y="2145053"/>
            <a:ext cx="3740880" cy="2182180"/>
          </a:xfrm>
          <a:prstGeom prst="rect">
            <a:avLst/>
          </a:prstGeom>
        </p:spPr>
      </p:pic>
      <p:sp>
        <p:nvSpPr>
          <p:cNvPr id="8" name="Google Shape;126;p19">
            <a:extLst>
              <a:ext uri="{FF2B5EF4-FFF2-40B4-BE49-F238E27FC236}">
                <a16:creationId xmlns:a16="http://schemas.microsoft.com/office/drawing/2014/main" id="{F9396EA3-C265-45D2-BD35-E7AD0B9794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chemeClr val="accent5"/>
                </a:solidFill>
              </a:rPr>
              <a:t>Segmented Logistic model – Cumulative Cases, US</a:t>
            </a:r>
            <a:endParaRPr lang="en-US" altLang="ko-KR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55B457-9E25-4E15-B3DD-9B6DDCB3C244}"/>
              </a:ext>
            </a:extLst>
          </p:cNvPr>
          <p:cNvSpPr txBox="1"/>
          <p:nvPr/>
        </p:nvSpPr>
        <p:spPr>
          <a:xfrm>
            <a:off x="6133590" y="1681130"/>
            <a:ext cx="1180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million offset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6733C0-5F1D-41CE-8BB2-A5DE868CDA72}"/>
              </a:ext>
            </a:extLst>
          </p:cNvPr>
          <p:cNvSpPr txBox="1"/>
          <p:nvPr/>
        </p:nvSpPr>
        <p:spPr>
          <a:xfrm>
            <a:off x="1811045" y="1776263"/>
            <a:ext cx="1269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Original scale</a:t>
            </a:r>
            <a:endParaRPr lang="ko-KR" altLang="en-US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FD7F625-B4A9-4EFB-A465-B0BD5D6FD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30561"/>
              </p:ext>
            </p:extLst>
          </p:nvPr>
        </p:nvGraphicFramePr>
        <p:xfrm>
          <a:off x="1105355" y="4408380"/>
          <a:ext cx="2692400" cy="66294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42566934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4309189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332647838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104268058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bg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a</a:t>
                      </a:r>
                      <a:endParaRPr lang="en-US" sz="1100" b="1" i="0" u="none" strike="noStrike" dirty="0">
                        <a:solidFill>
                          <a:schemeClr val="bg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b</a:t>
                      </a:r>
                      <a:endParaRPr lang="en-US" sz="1100" b="1" i="0" u="none" strike="noStrike" dirty="0">
                        <a:solidFill>
                          <a:schemeClr val="bg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c</a:t>
                      </a:r>
                      <a:endParaRPr lang="en-US" sz="1100" b="1" i="0" u="none" strike="noStrike" dirty="0">
                        <a:solidFill>
                          <a:schemeClr val="bg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0490950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chemeClr val="bg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5633504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3.608717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0.02836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548203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bg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1406911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1.38646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0.098481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371544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744809A3-27CD-4F07-8676-6B17F7186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764538"/>
              </p:ext>
            </p:extLst>
          </p:nvPr>
        </p:nvGraphicFramePr>
        <p:xfrm>
          <a:off x="5405406" y="4408380"/>
          <a:ext cx="2692400" cy="66294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42566934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4309189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332647838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104268058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a_off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b_</a:t>
                      </a:r>
                      <a:r>
                        <a:rPr lang="en-US" altLang="ko-KR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off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c_</a:t>
                      </a:r>
                      <a:r>
                        <a:rPr lang="en-US" altLang="ko-KR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off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0490950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5.63356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3.608711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0.02836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548203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1.406879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1.386452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0.098482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1779235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2EC07E62-12BB-4144-A3A3-7153EB047C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074" y="2107741"/>
            <a:ext cx="3842119" cy="224123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162E44A-2449-48E8-BC41-E6BAB45FB0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0809" y="2107741"/>
            <a:ext cx="3842119" cy="224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96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7C1908-9838-41AF-BFC5-43529DA24D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9BFB5F-A836-4C29-9859-69E96A51F90A}"/>
              </a:ext>
            </a:extLst>
          </p:cNvPr>
          <p:cNvGrpSpPr/>
          <p:nvPr/>
        </p:nvGrpSpPr>
        <p:grpSpPr>
          <a:xfrm>
            <a:off x="612030" y="1771073"/>
            <a:ext cx="6446143" cy="3183502"/>
            <a:chOff x="427468" y="243964"/>
            <a:chExt cx="8009377" cy="523188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F4119DE-FD1C-4F54-B798-64B7E723E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7468" y="243964"/>
              <a:ext cx="2633569" cy="2639644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D502AA5-D315-4504-A13D-5226D1DFB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14393" y="243964"/>
              <a:ext cx="2664113" cy="2639644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44A6F2C-86C7-408D-B378-144493339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78849" y="243964"/>
              <a:ext cx="2657996" cy="2639644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9E507BD-4D5F-4212-9FCA-BE4F54CD9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7468" y="2836202"/>
              <a:ext cx="2658082" cy="263964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7561078-70C4-4C21-B0EC-E22C487DD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14393" y="2828179"/>
              <a:ext cx="2651879" cy="263964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A86C526-B22F-4CA4-A00C-B3FD40F7F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74906" y="2828179"/>
              <a:ext cx="2639644" cy="2639644"/>
            </a:xfrm>
            <a:prstGeom prst="rect">
              <a:avLst/>
            </a:prstGeom>
          </p:spPr>
        </p:pic>
      </p:grpSp>
      <p:sp>
        <p:nvSpPr>
          <p:cNvPr id="12" name="Google Shape;126;p19">
            <a:extLst>
              <a:ext uri="{FF2B5EF4-FFF2-40B4-BE49-F238E27FC236}">
                <a16:creationId xmlns:a16="http://schemas.microsoft.com/office/drawing/2014/main" id="{C7E8BE71-ED35-43FA-B5D1-D9F1EAFA2D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8663" y="1319213"/>
            <a:ext cx="7689850" cy="53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chemeClr val="accent5"/>
                </a:solidFill>
              </a:rPr>
              <a:t>Segmented Logistic model – compare parameters</a:t>
            </a:r>
            <a:endParaRPr lang="en-US" altLang="ko-KR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393A79-8E89-4FE5-9A76-8EC3B7B88E03}"/>
              </a:ext>
            </a:extLst>
          </p:cNvPr>
          <p:cNvSpPr txBox="1"/>
          <p:nvPr/>
        </p:nvSpPr>
        <p:spPr>
          <a:xfrm>
            <a:off x="7058173" y="4306938"/>
            <a:ext cx="17684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Blue : original data</a:t>
            </a:r>
          </a:p>
          <a:p>
            <a:r>
              <a:rPr lang="en-US" altLang="ko-KR" dirty="0"/>
              <a:t>Black : million offset</a:t>
            </a:r>
          </a:p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Red : difference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690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B151C2-5C16-451E-BEB8-5FF534CB5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24BF72-526C-4FF3-A5EB-5301BF1C20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400" dirty="0" err="1"/>
              <a:t>확진자</a:t>
            </a:r>
            <a:r>
              <a:rPr lang="ko-KR" altLang="en-US" sz="1400" dirty="0"/>
              <a:t> 수가 가장 많았던 </a:t>
            </a:r>
            <a:r>
              <a:rPr lang="en-US" altLang="ko-KR" sz="1400" dirty="0"/>
              <a:t>US, brazil, India</a:t>
            </a:r>
            <a:r>
              <a:rPr lang="ko-KR" altLang="en-US" sz="1400" dirty="0"/>
              <a:t>에서 </a:t>
            </a:r>
            <a:r>
              <a:rPr lang="en-US" altLang="ko-KR" sz="1400" dirty="0" err="1"/>
              <a:t>b,c</a:t>
            </a:r>
            <a:r>
              <a:rPr lang="en-US" altLang="ko-KR" sz="1400" dirty="0"/>
              <a:t> parameter </a:t>
            </a:r>
            <a:r>
              <a:rPr lang="ko-KR" altLang="en-US" sz="1400" dirty="0"/>
              <a:t>차이가 </a:t>
            </a:r>
            <a:r>
              <a:rPr lang="en-US" altLang="ko-KR" sz="1400" dirty="0"/>
              <a:t>0.001 </a:t>
            </a:r>
            <a:r>
              <a:rPr lang="ko-KR" altLang="en-US" sz="1400" dirty="0"/>
              <a:t>이하인 것을 확인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 err="1"/>
              <a:t>적합된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국가들에서</a:t>
            </a:r>
            <a:r>
              <a:rPr lang="en-US" altLang="ko-KR" sz="1400" dirty="0"/>
              <a:t>, </a:t>
            </a:r>
            <a:r>
              <a:rPr lang="ko-KR" altLang="en-US" sz="1400" dirty="0"/>
              <a:t>대부분의 나라가 </a:t>
            </a:r>
            <a:r>
              <a:rPr lang="en-US" altLang="ko-KR" sz="1400" dirty="0" err="1"/>
              <a:t>b,c</a:t>
            </a:r>
            <a:r>
              <a:rPr lang="en-US" altLang="ko-KR" sz="1400" dirty="0"/>
              <a:t> parameter </a:t>
            </a:r>
            <a:r>
              <a:rPr lang="ko-KR" altLang="en-US" sz="1400" dirty="0"/>
              <a:t>차이가 </a:t>
            </a:r>
            <a:r>
              <a:rPr lang="en-US" altLang="ko-KR" sz="1400" dirty="0"/>
              <a:t>0.001 </a:t>
            </a:r>
            <a:r>
              <a:rPr lang="ko-KR" altLang="en-US" sz="1400" dirty="0"/>
              <a:t>이하로 아주 적었음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지금까지 하던 대로 적합을 진행한 후 </a:t>
            </a:r>
            <a:r>
              <a:rPr lang="en-US" altLang="ko-KR" sz="1400" dirty="0"/>
              <a:t>a parameter</a:t>
            </a:r>
            <a:r>
              <a:rPr lang="ko-KR" altLang="en-US" sz="1400" dirty="0"/>
              <a:t>를 해석할 때 각 국가의 </a:t>
            </a:r>
            <a:r>
              <a:rPr lang="en-US" altLang="ko-KR" sz="1400" dirty="0"/>
              <a:t>population</a:t>
            </a:r>
            <a:r>
              <a:rPr lang="ko-KR" altLang="en-US" sz="1400" dirty="0"/>
              <a:t>을 고려하여도 충분하다고 판단됨</a:t>
            </a:r>
            <a:endParaRPr lang="en-US" altLang="ko-KR" sz="14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75323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dirty="0">
                <a:solidFill>
                  <a:srgbClr val="000000"/>
                </a:solidFill>
              </a:rPr>
              <a:t>Data</a:t>
            </a:r>
          </a:p>
        </p:txBody>
      </p:sp>
      <p:sp>
        <p:nvSpPr>
          <p:cNvPr id="121" name="Google Shape;121;p18"/>
          <p:cNvSpPr txBox="1"/>
          <p:nvPr/>
        </p:nvSpPr>
        <p:spPr>
          <a:xfrm>
            <a:off x="729450" y="2169750"/>
            <a:ext cx="8071800" cy="275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사용한 데이터</a:t>
            </a:r>
            <a:endParaRPr lang="ko-KR" altLang="en-US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분석 대상 국가  </a:t>
            </a:r>
            <a:r>
              <a:rPr lang="en-US" altLang="ko-KR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 ECDC 167</a:t>
            </a:r>
            <a:r>
              <a:rPr lang="ko-KR" alt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개국 </a:t>
            </a:r>
            <a:r>
              <a:rPr lang="en-US" altLang="ko-KR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(9</a:t>
            </a:r>
            <a:r>
              <a:rPr lang="ko-KR" alt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월 </a:t>
            </a:r>
            <a:r>
              <a:rPr lang="en-US" altLang="ko-KR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18</a:t>
            </a:r>
            <a:r>
              <a:rPr lang="ko-KR" alt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일 기준</a:t>
            </a:r>
            <a:r>
              <a:rPr lang="en-US" altLang="ko-KR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</a:p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ts val="1000"/>
              </a:spcBef>
            </a:pPr>
            <a:r>
              <a:rPr lang="ko-KR" altLang="en-US" b="1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현재 상황</a:t>
            </a:r>
            <a:endParaRPr lang="en-US" altLang="ko-KR" b="1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Segmented logistic</a:t>
            </a:r>
            <a:r>
              <a:rPr lang="ko-KR" alt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altLang="ko-KR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model</a:t>
            </a:r>
            <a:r>
              <a:rPr lang="ko-KR" alt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에 대해 </a:t>
            </a:r>
            <a:endParaRPr lang="en-US" altLang="ko-KR" sz="12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lvl="3">
              <a:spcBef>
                <a:spcPts val="1000"/>
              </a:spcBef>
            </a:pPr>
            <a:r>
              <a:rPr lang="en-US" altLang="ko-KR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- original scale : 90</a:t>
            </a:r>
            <a:r>
              <a:rPr lang="ko-KR" alt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개국 적합 완료</a:t>
            </a:r>
            <a:endParaRPr lang="en-US" altLang="ko-KR" sz="12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lvl="3">
              <a:spcBef>
                <a:spcPts val="1000"/>
              </a:spcBef>
            </a:pPr>
            <a:r>
              <a:rPr lang="en-US" altLang="ko-KR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- population offset : 91</a:t>
            </a:r>
            <a:r>
              <a:rPr lang="ko-KR" alt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개국 적합 완료</a:t>
            </a:r>
            <a:endParaRPr lang="en-US" altLang="ko-KR" sz="12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lvl="3">
              <a:spcBef>
                <a:spcPts val="1000"/>
              </a:spcBef>
            </a:pPr>
            <a:r>
              <a:rPr lang="en-US" altLang="ko-KR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- million offset : 89</a:t>
            </a:r>
            <a:r>
              <a:rPr lang="ko-KR" alt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개국 적합 완료</a:t>
            </a:r>
            <a:endParaRPr lang="en-US" altLang="ko-KR" sz="12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AA0EB-1BA6-427D-8EAB-279F94B1C3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355CE6-4AEB-4E06-876D-8B353379B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1767119"/>
            <a:ext cx="4572000" cy="3227294"/>
          </a:xfrm>
          <a:prstGeom prst="rect">
            <a:avLst/>
          </a:prstGeom>
        </p:spPr>
      </p:pic>
      <p:pic>
        <p:nvPicPr>
          <p:cNvPr id="6" name="그림 5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41DC02DF-B851-4C2D-81E9-9445EA554A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7119"/>
            <a:ext cx="4572001" cy="3227295"/>
          </a:xfrm>
          <a:prstGeom prst="rect">
            <a:avLst/>
          </a:prstGeom>
        </p:spPr>
      </p:pic>
      <p:sp>
        <p:nvSpPr>
          <p:cNvPr id="7" name="Google Shape;126;p19">
            <a:extLst>
              <a:ext uri="{FF2B5EF4-FFF2-40B4-BE49-F238E27FC236}">
                <a16:creationId xmlns:a16="http://schemas.microsoft.com/office/drawing/2014/main" id="{31AEEE15-9488-4F2E-9690-83C9AA1443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chemeClr val="bg2"/>
                </a:solidFill>
              </a:rPr>
              <a:t>Confirmed Cases</a:t>
            </a:r>
            <a:endParaRPr lang="en-US" altLang="ko-KR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307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chemeClr val="bg2"/>
                </a:solidFill>
              </a:rPr>
              <a:t>Methods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Google Shape;127;p1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29450" y="2078875"/>
                <a:ext cx="7688700" cy="276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SzPts val="1300"/>
                  <a:buNone/>
                </a:pPr>
                <a:r>
                  <a:rPr lang="en-US" sz="1400" b="1" dirty="0">
                    <a:solidFill>
                      <a:schemeClr val="accent5"/>
                    </a:solidFill>
                  </a:rPr>
                  <a:t>Cumulative Logistic model fitting</a:t>
                </a:r>
              </a:p>
              <a:p>
                <a:pPr marL="171450" indent="-171450">
                  <a:lnSpc>
                    <a:spcPct val="100000"/>
                  </a:lnSpc>
                  <a:spcBef>
                    <a:spcPts val="1000"/>
                  </a:spcBef>
                </a:pPr>
                <a:r>
                  <a:rPr lang="en-US" altLang="ko-KR" sz="1200" dirty="0"/>
                  <a:t>Breakpoint</a:t>
                </a:r>
                <a:r>
                  <a:rPr lang="ko-KR" altLang="en-US" sz="1200" dirty="0"/>
                  <a:t>와 </a:t>
                </a:r>
                <a:r>
                  <a:rPr lang="en-US" altLang="ko-KR" sz="1200" dirty="0"/>
                  <a:t>fitting</a:t>
                </a:r>
                <a:r>
                  <a:rPr lang="ko-KR" altLang="en-US" sz="1200" dirty="0"/>
                  <a:t>을 시작할 날짜를 각 국가별로 정리</a:t>
                </a:r>
                <a:endParaRPr lang="en-US" altLang="ko-KR" sz="1200" dirty="0"/>
              </a:p>
              <a:p>
                <a:pPr marL="171450" indent="-171450">
                  <a:lnSpc>
                    <a:spcPct val="100000"/>
                  </a:lnSpc>
                  <a:spcBef>
                    <a:spcPts val="1000"/>
                  </a:spcBef>
                </a:pPr>
                <a:r>
                  <a:rPr lang="ko-KR" altLang="en-US" sz="1200" dirty="0"/>
                  <a:t>이를 기준으로 </a:t>
                </a:r>
                <a:r>
                  <a:rPr lang="en-US" altLang="ko-KR" sz="1200" dirty="0"/>
                  <a:t>offset </a:t>
                </a:r>
                <a:r>
                  <a:rPr lang="ko-KR" altLang="en-US" sz="1200" dirty="0"/>
                  <a:t>적용한 것과 </a:t>
                </a:r>
                <a:r>
                  <a:rPr lang="en-US" altLang="ko-KR" sz="1200" dirty="0"/>
                  <a:t>original scale </a:t>
                </a:r>
                <a:r>
                  <a:rPr lang="ko-KR" altLang="en-US" sz="1200" dirty="0"/>
                  <a:t>사용한 경우 </a:t>
                </a:r>
                <a:r>
                  <a:rPr lang="en-US" altLang="ko-KR" sz="1200" dirty="0"/>
                  <a:t>fitting</a:t>
                </a:r>
              </a:p>
              <a:p>
                <a:pPr marL="171450" indent="-171450">
                  <a:lnSpc>
                    <a:spcPct val="100000"/>
                  </a:lnSpc>
                  <a:spcBef>
                    <a:spcPts val="1000"/>
                  </a:spcBef>
                </a:pPr>
                <a:r>
                  <a:rPr lang="en-US" sz="1200" dirty="0"/>
                  <a:t>F(x) =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ar-AE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𝐿𝑜𝑔𝑖𝑠𝑡𝑖𝑐</m:t>
                        </m:r>
                        <m:r>
                          <a:rPr lang="ar-AE" altLang="ko-KR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𝐹𝑢𝑛𝑐𝑡𝑖𝑜𝑛</m:t>
                        </m:r>
                        <m:r>
                          <a:rPr lang="ar-AE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ar-AE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ar-A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ar-A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ar-AE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ar-AE" altLang="ko-KR" dirty="0"/>
                  <a:t> </a:t>
                </a:r>
                <a:r>
                  <a:rPr lang="en-US" altLang="ko-KR" dirty="0"/>
                  <a:t>,</a:t>
                </a:r>
                <a:r>
                  <a:rPr lang="ar-AE" altLang="ko-KR" dirty="0"/>
                  <a:t> </a:t>
                </a:r>
                <a:r>
                  <a:rPr lang="en-US" altLang="ko-KR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ar-AE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번</m:t>
                    </m:r>
                  </m:oMath>
                </a14:m>
                <a:r>
                  <a:rPr lang="ko-KR" altLang="en-US" dirty="0"/>
                  <a:t>째 구간</a:t>
                </a:r>
                <a:r>
                  <a:rPr lang="en-US" altLang="ko-KR" dirty="0"/>
                  <a:t>)</a:t>
                </a:r>
              </a:p>
            </p:txBody>
          </p:sp>
        </mc:Choice>
        <mc:Fallback>
          <p:sp>
            <p:nvSpPr>
              <p:cNvPr id="127" name="Google Shape;127;p1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9450" y="2078875"/>
                <a:ext cx="7688700" cy="2768700"/>
              </a:xfrm>
              <a:prstGeom prst="rect">
                <a:avLst/>
              </a:prstGeom>
              <a:blipFill>
                <a:blip r:embed="rId3"/>
                <a:stretch>
                  <a:fillRect l="-2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chemeClr val="bg2"/>
                </a:solidFill>
              </a:rPr>
              <a:t>Offset : population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D11E99-5B58-4B59-943E-93ADB403EA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27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6;p19">
            <a:extLst>
              <a:ext uri="{FF2B5EF4-FFF2-40B4-BE49-F238E27FC236}">
                <a16:creationId xmlns:a16="http://schemas.microsoft.com/office/drawing/2014/main" id="{F9396EA3-C265-45D2-BD35-E7AD0B9794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chemeClr val="accent5"/>
                </a:solidFill>
              </a:rPr>
              <a:t>Segmented Logistic model – Cumulative Cases, India</a:t>
            </a:r>
            <a:endParaRPr lang="en-US" altLang="ko-KR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55B457-9E25-4E15-B3DD-9B6DDCB3C244}"/>
              </a:ext>
            </a:extLst>
          </p:cNvPr>
          <p:cNvSpPr txBox="1"/>
          <p:nvPr/>
        </p:nvSpPr>
        <p:spPr>
          <a:xfrm>
            <a:off x="6247588" y="1822584"/>
            <a:ext cx="1518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Population offset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6733C0-5F1D-41CE-8BB2-A5DE868CDA72}"/>
              </a:ext>
            </a:extLst>
          </p:cNvPr>
          <p:cNvSpPr txBox="1"/>
          <p:nvPr/>
        </p:nvSpPr>
        <p:spPr>
          <a:xfrm>
            <a:off x="1970975" y="1852012"/>
            <a:ext cx="1269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Original scale</a:t>
            </a:r>
            <a:endParaRPr lang="ko-KR" altLang="en-US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FD7F625-B4A9-4EFB-A465-B0BD5D6FD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957880"/>
              </p:ext>
            </p:extLst>
          </p:nvPr>
        </p:nvGraphicFramePr>
        <p:xfrm>
          <a:off x="1150698" y="4480205"/>
          <a:ext cx="2692400" cy="44196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42566934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4309189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332647838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104268058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bg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a</a:t>
                      </a:r>
                      <a:endParaRPr lang="en-US" sz="1100" b="1" i="0" u="none" strike="noStrike" dirty="0">
                        <a:solidFill>
                          <a:schemeClr val="bg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b</a:t>
                      </a:r>
                      <a:endParaRPr lang="en-US" sz="1100" b="1" i="0" u="none" strike="noStrike" dirty="0">
                        <a:solidFill>
                          <a:schemeClr val="bg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c</a:t>
                      </a:r>
                      <a:endParaRPr lang="en-US" sz="1100" b="1" i="0" u="none" strike="noStrike" dirty="0">
                        <a:solidFill>
                          <a:schemeClr val="bg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0490950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chemeClr val="bg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8438594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6.913662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0.038234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5482032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744809A3-27CD-4F07-8676-6B17F7186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740079"/>
              </p:ext>
            </p:extLst>
          </p:nvPr>
        </p:nvGraphicFramePr>
        <p:xfrm>
          <a:off x="5450749" y="4480205"/>
          <a:ext cx="2692400" cy="44196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42566934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4309189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332647838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104268058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a_off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b_</a:t>
                      </a:r>
                      <a:r>
                        <a:rPr lang="en-US" altLang="ko-KR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off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c_</a:t>
                      </a:r>
                      <a:r>
                        <a:rPr lang="en-US" altLang="ko-KR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off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0490950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0.006176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6.913663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0.038234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5482032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7F16B665-94E0-442A-A8BC-D38CC9B03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298" y="2195330"/>
            <a:ext cx="3751955" cy="218864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C3A688C-9672-4CBE-85B2-AC02318AC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60" y="2171636"/>
            <a:ext cx="3751955" cy="218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518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6;p19">
            <a:extLst>
              <a:ext uri="{FF2B5EF4-FFF2-40B4-BE49-F238E27FC236}">
                <a16:creationId xmlns:a16="http://schemas.microsoft.com/office/drawing/2014/main" id="{F9396EA3-C265-45D2-BD35-E7AD0B9794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chemeClr val="accent5"/>
                </a:solidFill>
              </a:rPr>
              <a:t>Segmented Logistic model – Cumulative Cases, Brazil</a:t>
            </a:r>
            <a:endParaRPr lang="en-US" altLang="ko-KR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55B457-9E25-4E15-B3DD-9B6DDCB3C244}"/>
              </a:ext>
            </a:extLst>
          </p:cNvPr>
          <p:cNvSpPr txBox="1"/>
          <p:nvPr/>
        </p:nvSpPr>
        <p:spPr>
          <a:xfrm>
            <a:off x="6137343" y="1891666"/>
            <a:ext cx="1518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Population offset</a:t>
            </a:r>
            <a:endParaRPr lang="ko-KR" altLang="en-US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FD7F625-B4A9-4EFB-A465-B0BD5D6FD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609149"/>
              </p:ext>
            </p:extLst>
          </p:nvPr>
        </p:nvGraphicFramePr>
        <p:xfrm>
          <a:off x="1150698" y="4480205"/>
          <a:ext cx="2692400" cy="44196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42566934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4309189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332647838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104268058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bg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a</a:t>
                      </a:r>
                      <a:endParaRPr lang="en-US" sz="1100" b="1" i="0" u="none" strike="noStrike" dirty="0">
                        <a:solidFill>
                          <a:schemeClr val="bg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b</a:t>
                      </a:r>
                      <a:endParaRPr lang="en-US" sz="1100" b="1" i="0" u="none" strike="noStrike" dirty="0">
                        <a:solidFill>
                          <a:schemeClr val="bg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c</a:t>
                      </a:r>
                      <a:endParaRPr lang="en-US" sz="1100" b="1" i="0" u="none" strike="noStrike" dirty="0">
                        <a:solidFill>
                          <a:schemeClr val="bg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0490950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chemeClr val="bg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2"/>
                          </a:solidFill>
                          <a:effectLst/>
                        </a:rPr>
                        <a:t>4941149</a:t>
                      </a:r>
                      <a:endParaRPr lang="en-US" altLang="ko-KR" sz="1100" b="0" i="0" u="none" strike="noStrike">
                        <a:solidFill>
                          <a:schemeClr val="bg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2"/>
                          </a:solidFill>
                          <a:effectLst/>
                        </a:rPr>
                        <a:t>0.023412</a:t>
                      </a:r>
                      <a:endParaRPr lang="en-US" altLang="ko-KR" sz="1100" b="0" i="0" u="none" strike="noStrike">
                        <a:solidFill>
                          <a:schemeClr val="bg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2"/>
                          </a:solidFill>
                          <a:effectLst/>
                        </a:rPr>
                        <a:t>0.037878</a:t>
                      </a:r>
                      <a:endParaRPr lang="en-US" altLang="ko-KR" sz="1100" b="0" i="0" u="none" strike="noStrike" dirty="0">
                        <a:solidFill>
                          <a:schemeClr val="bg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5482032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744809A3-27CD-4F07-8676-6B17F7186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415632"/>
              </p:ext>
            </p:extLst>
          </p:nvPr>
        </p:nvGraphicFramePr>
        <p:xfrm>
          <a:off x="5450749" y="4480205"/>
          <a:ext cx="2692400" cy="44196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42566934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4309189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332647838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104268058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a_off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b_</a:t>
                      </a:r>
                      <a:r>
                        <a:rPr lang="en-US" altLang="ko-KR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off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c_</a:t>
                      </a:r>
                      <a:r>
                        <a:rPr lang="en-US" altLang="ko-KR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off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0490950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0.023412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5.244925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0.037878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5482032"/>
                  </a:ext>
                </a:extLst>
              </a:tr>
            </a:tbl>
          </a:graphicData>
        </a:graphic>
      </p:graphicFrame>
      <p:pic>
        <p:nvPicPr>
          <p:cNvPr id="22" name="그림 21">
            <a:extLst>
              <a:ext uri="{FF2B5EF4-FFF2-40B4-BE49-F238E27FC236}">
                <a16:creationId xmlns:a16="http://schemas.microsoft.com/office/drawing/2014/main" id="{C0699C29-A645-4212-B8C5-6C7270674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591" y="2198561"/>
            <a:ext cx="3740880" cy="21821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71B10E8-F25F-4E15-8C68-B8B51D10B07E}"/>
              </a:ext>
            </a:extLst>
          </p:cNvPr>
          <p:cNvSpPr txBox="1"/>
          <p:nvPr/>
        </p:nvSpPr>
        <p:spPr>
          <a:xfrm>
            <a:off x="1939546" y="1879170"/>
            <a:ext cx="1269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Original scale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071B361-5D33-4928-BA75-54906548F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39" y="2192101"/>
            <a:ext cx="3751955" cy="218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571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816D495F-E14D-4A7D-AFA7-D3FCF8587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971" y="2142864"/>
            <a:ext cx="3751955" cy="218864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EC6C1C8-CA52-4D21-9874-5349B8FAB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289" y="2145053"/>
            <a:ext cx="3740880" cy="2182180"/>
          </a:xfrm>
          <a:prstGeom prst="rect">
            <a:avLst/>
          </a:prstGeom>
        </p:spPr>
      </p:pic>
      <p:sp>
        <p:nvSpPr>
          <p:cNvPr id="8" name="Google Shape;126;p19">
            <a:extLst>
              <a:ext uri="{FF2B5EF4-FFF2-40B4-BE49-F238E27FC236}">
                <a16:creationId xmlns:a16="http://schemas.microsoft.com/office/drawing/2014/main" id="{F9396EA3-C265-45D2-BD35-E7AD0B9794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chemeClr val="accent5"/>
                </a:solidFill>
              </a:rPr>
              <a:t>Segmented Logistic model – Cumulative Cases, US</a:t>
            </a:r>
            <a:endParaRPr lang="en-US" altLang="ko-KR" sz="2000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FD7F625-B4A9-4EFB-A465-B0BD5D6FD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852875"/>
              </p:ext>
            </p:extLst>
          </p:nvPr>
        </p:nvGraphicFramePr>
        <p:xfrm>
          <a:off x="1150698" y="4391658"/>
          <a:ext cx="2692400" cy="66294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42566934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4309189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332647838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104268058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bg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a</a:t>
                      </a:r>
                      <a:endParaRPr lang="en-US" sz="1100" b="1" i="0" u="none" strike="noStrike" dirty="0">
                        <a:solidFill>
                          <a:schemeClr val="bg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b</a:t>
                      </a:r>
                      <a:endParaRPr lang="en-US" sz="1100" b="1" i="0" u="none" strike="noStrike" dirty="0">
                        <a:solidFill>
                          <a:schemeClr val="bg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c</a:t>
                      </a:r>
                      <a:endParaRPr lang="en-US" sz="1100" b="1" i="0" u="none" strike="noStrike" dirty="0">
                        <a:solidFill>
                          <a:schemeClr val="bg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0490950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chemeClr val="bg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5633504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3.608717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0.02836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548203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bg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1406911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1.38646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0.098481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347485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744809A3-27CD-4F07-8676-6B17F7186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20730"/>
              </p:ext>
            </p:extLst>
          </p:nvPr>
        </p:nvGraphicFramePr>
        <p:xfrm>
          <a:off x="5450749" y="4391658"/>
          <a:ext cx="2692400" cy="66294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42566934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4309189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332647838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104268058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a_off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b_</a:t>
                      </a:r>
                      <a:r>
                        <a:rPr lang="en-US" altLang="ko-KR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off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c_</a:t>
                      </a:r>
                      <a:r>
                        <a:rPr lang="en-US" altLang="ko-KR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off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0490950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0.01712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3.608713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0.02836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548203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0.004275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1.386451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0.098482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6399128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2EC07E62-12BB-4144-A3A3-7153EB047C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074" y="2107741"/>
            <a:ext cx="3842119" cy="224123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FA7AE3E-0708-4FF7-AC5E-B801E46F6D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0971" y="2107741"/>
            <a:ext cx="3842119" cy="224123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17B5F5D-775A-4091-9757-E945008D542F}"/>
              </a:ext>
            </a:extLst>
          </p:cNvPr>
          <p:cNvSpPr txBox="1"/>
          <p:nvPr/>
        </p:nvSpPr>
        <p:spPr>
          <a:xfrm>
            <a:off x="6137343" y="1793425"/>
            <a:ext cx="1518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Population offset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B368D8-5EE4-4275-9121-A20C9DF56B1F}"/>
              </a:ext>
            </a:extLst>
          </p:cNvPr>
          <p:cNvSpPr txBox="1"/>
          <p:nvPr/>
        </p:nvSpPr>
        <p:spPr>
          <a:xfrm>
            <a:off x="1939546" y="1780929"/>
            <a:ext cx="1269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Original scale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0226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6;p19">
            <a:extLst>
              <a:ext uri="{FF2B5EF4-FFF2-40B4-BE49-F238E27FC236}">
                <a16:creationId xmlns:a16="http://schemas.microsoft.com/office/drawing/2014/main" id="{F6E096C5-FEDD-4070-B3CD-8C25238240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chemeClr val="accent5"/>
                </a:solidFill>
              </a:rPr>
              <a:t>Segmented Logistic model – compare parameters</a:t>
            </a:r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9CD9A0-A7E1-48ED-9E58-4D2059F9DA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181"/>
          <a:stretch/>
        </p:blipFill>
        <p:spPr>
          <a:xfrm>
            <a:off x="1529756" y="1986011"/>
            <a:ext cx="2842806" cy="16454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370DB38-F73A-4976-96E2-0923CF1A11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122"/>
          <a:stretch/>
        </p:blipFill>
        <p:spPr>
          <a:xfrm>
            <a:off x="4372563" y="1984910"/>
            <a:ext cx="2842806" cy="16465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4AE5542-2FDC-42F1-93A5-4BE375602A8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4302"/>
          <a:stretch/>
        </p:blipFill>
        <p:spPr>
          <a:xfrm>
            <a:off x="1529756" y="3410272"/>
            <a:ext cx="2842806" cy="16241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8CD2D27-0002-49AA-83E5-4347E8F2C8F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4302"/>
          <a:stretch/>
        </p:blipFill>
        <p:spPr>
          <a:xfrm>
            <a:off x="4365791" y="3410273"/>
            <a:ext cx="2842806" cy="16241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2D32910-E923-4A50-8281-586D043B6C1A}"/>
              </a:ext>
            </a:extLst>
          </p:cNvPr>
          <p:cNvSpPr txBox="1"/>
          <p:nvPr/>
        </p:nvSpPr>
        <p:spPr>
          <a:xfrm>
            <a:off x="7058173" y="4306938"/>
            <a:ext cx="20858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Blue : original data</a:t>
            </a:r>
          </a:p>
          <a:p>
            <a:r>
              <a:rPr lang="en-US" altLang="ko-KR" dirty="0"/>
              <a:t>Black : population offset</a:t>
            </a:r>
          </a:p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Red : difference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414254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417</Words>
  <Application>Microsoft Office PowerPoint</Application>
  <PresentationFormat>화면 슬라이드 쇼(16:9)</PresentationFormat>
  <Paragraphs>154</Paragraphs>
  <Slides>15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Lato</vt:lpstr>
      <vt:lpstr>Cambria Math</vt:lpstr>
      <vt:lpstr>맑은 고딕</vt:lpstr>
      <vt:lpstr>맑은 고딕</vt:lpstr>
      <vt:lpstr>Raleway</vt:lpstr>
      <vt:lpstr>Arial</vt:lpstr>
      <vt:lpstr>Streamline</vt:lpstr>
      <vt:lpstr>Segmented Logistic Model – effect of offset</vt:lpstr>
      <vt:lpstr>Data</vt:lpstr>
      <vt:lpstr>Confirmed Cases</vt:lpstr>
      <vt:lpstr>Methods</vt:lpstr>
      <vt:lpstr>Offset : population</vt:lpstr>
      <vt:lpstr>Segmented Logistic model – Cumulative Cases, India</vt:lpstr>
      <vt:lpstr>Segmented Logistic model – Cumulative Cases, Brazil</vt:lpstr>
      <vt:lpstr>Segmented Logistic model – Cumulative Cases, US</vt:lpstr>
      <vt:lpstr>Segmented Logistic model – compare parameters</vt:lpstr>
      <vt:lpstr>Offset : million</vt:lpstr>
      <vt:lpstr>Segmented Logistic model – Cumulative Cases, India</vt:lpstr>
      <vt:lpstr>Segmented Logistic model – Cumulative Cases, Brazil</vt:lpstr>
      <vt:lpstr>Segmented Logistic model – Cumulative Cases, US</vt:lpstr>
      <vt:lpstr>Segmented Logistic model – compare parameters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전세계 신규 확진자 예측 및 정책의 영향 분석</dc:title>
  <dc:creator>D</dc:creator>
  <cp:lastModifiedBy>LeeDoeun</cp:lastModifiedBy>
  <cp:revision>34</cp:revision>
  <dcterms:modified xsi:type="dcterms:W3CDTF">2020-09-28T02:31:11Z</dcterms:modified>
</cp:coreProperties>
</file>