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61" r:id="rId3"/>
    <p:sldId id="281" r:id="rId4"/>
    <p:sldId id="258" r:id="rId5"/>
    <p:sldId id="282" r:id="rId6"/>
    <p:sldId id="283" r:id="rId7"/>
    <p:sldId id="286" r:id="rId8"/>
    <p:sldId id="284" r:id="rId9"/>
    <p:sldId id="287" r:id="rId10"/>
    <p:sldId id="288" r:id="rId11"/>
  </p:sldIdLst>
  <p:sldSz cx="9144000" cy="5143500" type="screen16x9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Raleway" panose="020B0600000101010101" charset="0"/>
      <p:regular r:id="rId17"/>
      <p:bold r:id="rId18"/>
      <p:italic r:id="rId19"/>
      <p:boldItalic r:id="rId20"/>
    </p:embeddedFont>
    <p:embeddedFont>
      <p:font typeface="맑은 고딕" panose="020B0503020000020004" pitchFamily="50" charset="-127"/>
      <p:regular r:id="rId21"/>
      <p:bold r:id="rId22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18" autoAdjust="0"/>
  </p:normalViewPr>
  <p:slideViewPr>
    <p:cSldViewPr snapToGrid="0">
      <p:cViewPr>
        <p:scale>
          <a:sx n="100" d="100"/>
          <a:sy n="100" d="100"/>
        </p:scale>
        <p:origin x="-522" y="7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45aaa7c9d_4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45aaa7c9d_4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563e4a60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9563e4a60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1650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563e4a60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9563e4a60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563e4a60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9563e4a60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0552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6452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3070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283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1557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5383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 idx="4294967295"/>
          </p:nvPr>
        </p:nvSpPr>
        <p:spPr>
          <a:xfrm>
            <a:off x="709552" y="1289309"/>
            <a:ext cx="7486676" cy="79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altLang="ko-KR" sz="3400" dirty="0"/>
              <a:t>Segmented Poisson – Seg number</a:t>
            </a:r>
            <a:endParaRPr lang="ko-KR" altLang="en-US" sz="3400"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4294967295"/>
          </p:nvPr>
        </p:nvSpPr>
        <p:spPr>
          <a:xfrm>
            <a:off x="559650" y="3961975"/>
            <a:ext cx="4760400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400" b="1">
                <a:latin typeface="Malgun Gothic"/>
                <a:ea typeface="Malgun Gothic"/>
                <a:cs typeface="Malgun Gothic"/>
                <a:sym typeface="Malgun Gothic"/>
              </a:rPr>
              <a:t>박사과정</a:t>
            </a:r>
            <a:r>
              <a:rPr lang="en-US" sz="1400">
                <a:latin typeface="Malgun Gothic"/>
                <a:ea typeface="Malgun Gothic"/>
                <a:cs typeface="Malgun Gothic"/>
                <a:sym typeface="Malgun Gothic"/>
              </a:rPr>
              <a:t> 구태완 </a:t>
            </a:r>
            <a:r>
              <a:rPr lang="en-US" sz="1400" b="1">
                <a:latin typeface="Malgun Gothic"/>
                <a:ea typeface="Malgun Gothic"/>
                <a:cs typeface="Malgun Gothic"/>
                <a:sym typeface="Malgun Gothic"/>
              </a:rPr>
              <a:t>석사과정</a:t>
            </a:r>
            <a:r>
              <a:rPr lang="en-US" sz="1400">
                <a:latin typeface="Malgun Gothic"/>
                <a:ea typeface="Malgun Gothic"/>
                <a:cs typeface="Malgun Gothic"/>
                <a:sym typeface="Malgun Gothic"/>
              </a:rPr>
              <a:t> 한결희, 이도은</a:t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400" b="1">
                <a:latin typeface="Malgun Gothic"/>
                <a:ea typeface="Malgun Gothic"/>
                <a:cs typeface="Malgun Gothic"/>
                <a:sym typeface="Malgun Gothic"/>
              </a:rPr>
              <a:t>학부과정</a:t>
            </a:r>
            <a:r>
              <a:rPr lang="en-US" sz="1400">
                <a:latin typeface="Malgun Gothic"/>
                <a:ea typeface="Malgun Gothic"/>
                <a:cs typeface="Malgun Gothic"/>
                <a:sym typeface="Malgun Gothic"/>
              </a:rPr>
              <a:t> 고영현, 김학용, 김태현, 정혜원 </a:t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400" y="2982901"/>
            <a:ext cx="739675" cy="7272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1493875" y="2893650"/>
            <a:ext cx="3000000" cy="9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서울대학교 박태성 교수</a:t>
            </a:r>
            <a:r>
              <a:rPr lang="en-US" sz="2000" b="1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2000" b="1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생물정보통계 연구실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663855" y="1249442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altLang="ko-KR" dirty="0">
                <a:solidFill>
                  <a:srgbClr val="000000"/>
                </a:solidFill>
              </a:rPr>
              <a:t>Result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729450" y="2169751"/>
            <a:ext cx="7453429" cy="159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AutoNum type="arabicParenR"/>
            </a:pPr>
            <a:r>
              <a:rPr lang="en-US" altLang="ko-KR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Segment</a:t>
            </a:r>
            <a:r>
              <a:rPr lang="ko-KR" alt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를 </a:t>
            </a:r>
            <a:r>
              <a:rPr lang="en-US" altLang="ko-KR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ko-KR" alt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개로 줄일 경우 </a:t>
            </a:r>
            <a:r>
              <a:rPr lang="en-US" altLang="ko-KR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Breakpoint </a:t>
            </a:r>
            <a:r>
              <a:rPr lang="ko-KR" alt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선택에 따라 </a:t>
            </a:r>
            <a:r>
              <a:rPr lang="en-US" altLang="ko-KR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MSE</a:t>
            </a:r>
            <a:r>
              <a:rPr lang="ko-KR" alt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가 </a:t>
            </a:r>
            <a:r>
              <a:rPr lang="en-US" altLang="ko-KR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1.2~2</a:t>
            </a:r>
            <a:r>
              <a:rPr lang="ko-KR" alt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배까지 증가할 수 있음</a:t>
            </a:r>
            <a:endParaRPr lang="en-US" altLang="ko-KR" sz="12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AutoNum type="arabicParenR"/>
            </a:pPr>
            <a:r>
              <a:rPr lang="en-US" altLang="ko-KR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MSE</a:t>
            </a:r>
            <a:r>
              <a:rPr lang="ko-KR" alt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가 증가하는 것을 감수하고 </a:t>
            </a:r>
            <a:r>
              <a:rPr lang="en-US" altLang="ko-KR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Segment</a:t>
            </a:r>
            <a:r>
              <a:rPr lang="ko-KR" alt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를 줄이려면 여러 개</a:t>
            </a:r>
            <a:r>
              <a:rPr lang="en-US" altLang="ko-KR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-KR" alt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중 가장 적절한 </a:t>
            </a:r>
            <a:r>
              <a:rPr lang="en-US" altLang="ko-KR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Breakpoint</a:t>
            </a:r>
            <a:r>
              <a:rPr lang="ko-KR" altLang="en-US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를 식별하는 과정이 필요할 것으로 보임</a:t>
            </a:r>
            <a:endParaRPr lang="en-US" altLang="ko-KR" sz="12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060869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663855" y="1249442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dirty="0">
                <a:solidFill>
                  <a:srgbClr val="000000"/>
                </a:solidFill>
              </a:rPr>
              <a:t>Purpose</a:t>
            </a:r>
          </a:p>
        </p:txBody>
      </p:sp>
      <p:sp>
        <p:nvSpPr>
          <p:cNvPr id="121" name="Google Shape;121;p18"/>
          <p:cNvSpPr txBox="1"/>
          <p:nvPr/>
        </p:nvSpPr>
        <p:spPr>
          <a:xfrm>
            <a:off x="729450" y="2169751"/>
            <a:ext cx="7453429" cy="9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Segment </a:t>
            </a:r>
            <a:r>
              <a:rPr lang="ko-KR" altLang="en-US" b="1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개수를 </a:t>
            </a:r>
            <a:r>
              <a:rPr lang="en-US" altLang="ko-KR" b="1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2 </a:t>
            </a:r>
            <a:r>
              <a:rPr lang="ko-KR" altLang="en-US" b="1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이하로 통일 가능할지 여부를 실험</a:t>
            </a:r>
            <a:endParaRPr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AutoNum type="arabicParenR"/>
            </a:pP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Segment</a:t>
            </a:r>
            <a:r>
              <a:rPr lang="ko-KR" alt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개수가 많을 경우 각 </a:t>
            </a:r>
            <a:r>
              <a:rPr lang="en-US" altLang="ko-KR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Parameter</a:t>
            </a:r>
            <a:r>
              <a:rPr lang="ko-KR" alt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간의 비교가 복잡해짐</a:t>
            </a:r>
            <a:endParaRPr lang="en-US" altLang="ko-KR" sz="12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AutoNum type="arabicParenR"/>
            </a:pPr>
            <a:r>
              <a:rPr lang="en-US" altLang="ko-KR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Segment </a:t>
            </a:r>
            <a:r>
              <a:rPr lang="ko-KR" alt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개수가 </a:t>
            </a:r>
            <a:r>
              <a:rPr lang="en-US" altLang="ko-KR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 </a:t>
            </a:r>
            <a:r>
              <a:rPr lang="ko-KR" alt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이상으로 측정된 국가들을 </a:t>
            </a:r>
            <a:r>
              <a:rPr lang="en-US" altLang="ko-KR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Segment </a:t>
            </a:r>
            <a:r>
              <a:rPr lang="ko-KR" alt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개수 </a:t>
            </a:r>
            <a:r>
              <a:rPr lang="en-US" altLang="ko-KR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ko-KR" alt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로 적합</a:t>
            </a:r>
            <a:endParaRPr lang="en-US" altLang="ko-KR" sz="12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AutoNum type="arabicParenR"/>
            </a:pPr>
            <a:r>
              <a:rPr lang="en-US" altLang="ko-KR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Segment </a:t>
            </a:r>
            <a:r>
              <a:rPr lang="ko-KR" alt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개수를 </a:t>
            </a:r>
            <a:r>
              <a:rPr lang="en-US" altLang="ko-KR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ko-KR" alt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로 통일했을 때 모형의 성능 </a:t>
            </a:r>
            <a:r>
              <a:rPr lang="en-US" altLang="ko-KR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(MSE) </a:t>
            </a:r>
            <a:r>
              <a:rPr lang="ko-KR" alt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변화를 관찰</a:t>
            </a:r>
            <a:endParaRPr lang="en-US" altLang="ko-KR" sz="12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663855" y="1249442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dirty="0">
                <a:solidFill>
                  <a:srgbClr val="000000"/>
                </a:solidFill>
              </a:rPr>
              <a:t>Procedure</a:t>
            </a:r>
          </a:p>
        </p:txBody>
      </p:sp>
      <p:sp>
        <p:nvSpPr>
          <p:cNvPr id="121" name="Google Shape;121;p18"/>
          <p:cNvSpPr txBox="1"/>
          <p:nvPr/>
        </p:nvSpPr>
        <p:spPr>
          <a:xfrm>
            <a:off x="729450" y="2169751"/>
            <a:ext cx="7453429" cy="159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Segmented Poisson</a:t>
            </a:r>
            <a:endParaRPr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AutoNum type="arabicParenR"/>
            </a:pPr>
            <a:r>
              <a:rPr lang="en-US" altLang="ko-KR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165</a:t>
            </a:r>
            <a:r>
              <a:rPr lang="ko-KR" alt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개국</a:t>
            </a:r>
            <a:r>
              <a:rPr lang="en-US" altLang="ko-KR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8</a:t>
            </a:r>
            <a:r>
              <a:rPr lang="ko-KR" alt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월 </a:t>
            </a:r>
            <a:r>
              <a:rPr lang="en-US" altLang="ko-KR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31</a:t>
            </a:r>
            <a:r>
              <a:rPr lang="ko-KR" alt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일까지의 </a:t>
            </a:r>
            <a:r>
              <a:rPr lang="ko-KR" altLang="en-US" sz="12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신규확진자</a:t>
            </a:r>
            <a:r>
              <a:rPr lang="ko-KR" alt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자료를 이용</a:t>
            </a:r>
            <a:r>
              <a:rPr lang="en-US" altLang="ko-KR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 50</a:t>
            </a:r>
            <a:r>
              <a:rPr lang="ko-KR" alt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번째 </a:t>
            </a:r>
            <a:r>
              <a:rPr lang="ko-KR" altLang="en-US" sz="12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확진자가</a:t>
            </a:r>
            <a:r>
              <a:rPr lang="ko-KR" alt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등장한 날짜부터 적합에 이용</a:t>
            </a:r>
            <a:endParaRPr lang="en-US" altLang="ko-KR" sz="12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AutoNum type="arabicParenR"/>
            </a:pPr>
            <a:r>
              <a:rPr lang="en-US" altLang="ko-KR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Segment </a:t>
            </a:r>
            <a:r>
              <a:rPr lang="ko-KR" alt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개수를 식별</a:t>
            </a:r>
            <a:endParaRPr lang="en-US" altLang="ko-KR" sz="12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AutoNum type="arabicParenR"/>
            </a:pPr>
            <a:r>
              <a:rPr lang="en-US" altLang="ko-KR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Segment </a:t>
            </a:r>
            <a:r>
              <a:rPr lang="ko-KR" alt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개수가 </a:t>
            </a:r>
            <a:r>
              <a:rPr lang="en-US" altLang="ko-KR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 </a:t>
            </a:r>
            <a:r>
              <a:rPr lang="ko-KR" alt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이상으로 판별된 국가를 대상으로 </a:t>
            </a:r>
            <a:r>
              <a:rPr lang="en-US" altLang="ko-KR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(1) 2</a:t>
            </a:r>
            <a:r>
              <a:rPr lang="ko-KR" alt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개 이상의 </a:t>
            </a:r>
            <a:r>
              <a:rPr lang="en-US" altLang="ko-KR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Breakpoint</a:t>
            </a:r>
            <a:r>
              <a:rPr lang="ko-KR" alt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를 그대로 사용했을 때 </a:t>
            </a:r>
            <a:r>
              <a:rPr lang="en-US" altLang="ko-KR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(2) </a:t>
            </a:r>
            <a:r>
              <a:rPr lang="ko-KR" alt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각 </a:t>
            </a:r>
            <a:r>
              <a:rPr lang="en-US" altLang="ko-KR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Breakpoint</a:t>
            </a:r>
            <a:r>
              <a:rPr lang="ko-KR" alt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를 하나씩 이용했을 때 </a:t>
            </a:r>
            <a:r>
              <a:rPr lang="en-US" altLang="ko-KR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MSE </a:t>
            </a:r>
            <a:r>
              <a:rPr lang="ko-KR" alt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값을 비교</a:t>
            </a:r>
            <a:r>
              <a:rPr lang="en-US" altLang="ko-KR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2179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dirty="0">
                <a:solidFill>
                  <a:srgbClr val="000000"/>
                </a:solidFill>
              </a:rPr>
              <a:t>Number of Segments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CADC5D-E33C-4529-B281-8F2BFCE8E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355" y="1981061"/>
            <a:ext cx="3714750" cy="2743200"/>
          </a:xfrm>
          <a:prstGeom prst="rect">
            <a:avLst/>
          </a:prstGeom>
        </p:spPr>
      </p:pic>
      <p:sp>
        <p:nvSpPr>
          <p:cNvPr id="8" name="Google Shape;121;p18">
            <a:extLst>
              <a:ext uri="{FF2B5EF4-FFF2-40B4-BE49-F238E27FC236}">
                <a16:creationId xmlns:a16="http://schemas.microsoft.com/office/drawing/2014/main" id="{89F0B80F-D101-4057-AF1D-95D7C4C53831}"/>
              </a:ext>
            </a:extLst>
          </p:cNvPr>
          <p:cNvSpPr txBox="1"/>
          <p:nvPr/>
        </p:nvSpPr>
        <p:spPr>
          <a:xfrm>
            <a:off x="729451" y="2169751"/>
            <a:ext cx="3842550" cy="2468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Segment number</a:t>
            </a:r>
            <a:endParaRPr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AutoNum type="arabicParenR"/>
            </a:pPr>
            <a:r>
              <a:rPr lang="en-US" altLang="ko-KR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165</a:t>
            </a:r>
            <a:r>
              <a:rPr lang="ko-KR" alt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개국</a:t>
            </a:r>
            <a:r>
              <a:rPr lang="en-US" altLang="ko-KR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-KR" alt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중 </a:t>
            </a:r>
            <a:r>
              <a:rPr lang="en-US" altLang="ko-KR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Segment</a:t>
            </a:r>
            <a:r>
              <a:rPr lang="ko-KR" alt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가 </a:t>
            </a:r>
            <a:r>
              <a:rPr lang="en-US" altLang="ko-KR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ko-KR" alt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인 경우 </a:t>
            </a:r>
            <a:r>
              <a:rPr lang="en-US" altLang="ko-KR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(Second Wave</a:t>
            </a:r>
            <a:r>
              <a:rPr lang="ko-KR" alt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가 없는 경우</a:t>
            </a:r>
            <a:r>
              <a:rPr lang="en-US" altLang="ko-KR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r>
              <a:rPr lang="ko-KR" alt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는 </a:t>
            </a:r>
            <a:r>
              <a:rPr lang="en-US" altLang="ko-KR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70</a:t>
            </a:r>
            <a:r>
              <a:rPr lang="ko-KR" alt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개</a:t>
            </a:r>
            <a:r>
              <a:rPr lang="en-US" altLang="ko-KR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2</a:t>
            </a:r>
            <a:r>
              <a:rPr lang="ko-KR" alt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인 경우는 </a:t>
            </a:r>
            <a:r>
              <a:rPr lang="en-US" altLang="ko-KR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78</a:t>
            </a:r>
            <a:r>
              <a:rPr lang="ko-KR" alt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개</a:t>
            </a:r>
            <a:endParaRPr lang="en-US" altLang="ko-KR" sz="12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AutoNum type="arabicParenR"/>
            </a:pPr>
            <a:r>
              <a:rPr lang="en-US" altLang="ko-KR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Segment</a:t>
            </a:r>
            <a:r>
              <a:rPr lang="ko-KR" alt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가 </a:t>
            </a:r>
            <a:r>
              <a:rPr lang="en-US" altLang="ko-KR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 </a:t>
            </a:r>
            <a:r>
              <a:rPr lang="ko-KR" alt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이상으로 식별된 경우는 총 </a:t>
            </a:r>
            <a:r>
              <a:rPr lang="en-US" altLang="ko-KR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17</a:t>
            </a:r>
            <a:r>
              <a:rPr lang="ko-KR" alt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개 국가</a:t>
            </a:r>
            <a:endParaRPr lang="en-US" altLang="ko-KR" sz="12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AutoNum type="arabicParenR"/>
            </a:pPr>
            <a:endParaRPr lang="en-US" altLang="ko-KR" sz="12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altLang="ko-KR" dirty="0">
                <a:solidFill>
                  <a:srgbClr val="000000"/>
                </a:solidFill>
              </a:rPr>
              <a:t>Segment </a:t>
            </a:r>
            <a:r>
              <a:rPr lang="ko-KR" altLang="en-US" dirty="0">
                <a:solidFill>
                  <a:srgbClr val="000000"/>
                </a:solidFill>
              </a:rPr>
              <a:t>축소 후 변화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Google Shape;121;p18">
            <a:extLst>
              <a:ext uri="{FF2B5EF4-FFF2-40B4-BE49-F238E27FC236}">
                <a16:creationId xmlns:a16="http://schemas.microsoft.com/office/drawing/2014/main" id="{89F0B80F-D101-4057-AF1D-95D7C4C53831}"/>
              </a:ext>
            </a:extLst>
          </p:cNvPr>
          <p:cNvSpPr txBox="1"/>
          <p:nvPr/>
        </p:nvSpPr>
        <p:spPr>
          <a:xfrm>
            <a:off x="729451" y="2169751"/>
            <a:ext cx="3502152" cy="2468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Segment 3 to Segment 2</a:t>
            </a:r>
            <a:endParaRPr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AutoNum type="arabicParenR"/>
            </a:pPr>
            <a:r>
              <a:rPr lang="ko-KR" alt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식별된 </a:t>
            </a:r>
            <a:r>
              <a:rPr lang="en-US" altLang="ko-KR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Breakpoint</a:t>
            </a:r>
            <a:r>
              <a:rPr lang="ko-KR" alt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를 모두 사용했을 때 </a:t>
            </a:r>
            <a:r>
              <a:rPr lang="en-US" altLang="ko-KR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(Segment 3)</a:t>
            </a:r>
            <a:r>
              <a:rPr lang="ko-KR" alt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와 </a:t>
            </a:r>
            <a:r>
              <a:rPr lang="en-US" altLang="ko-KR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Breakpoint </a:t>
            </a:r>
            <a:r>
              <a:rPr lang="ko-KR" alt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하나만 사용했을 때 </a:t>
            </a:r>
            <a:r>
              <a:rPr lang="en-US" altLang="ko-KR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(Segment 2)</a:t>
            </a:r>
            <a:r>
              <a:rPr lang="ko-KR" alt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의 </a:t>
            </a:r>
            <a:r>
              <a:rPr lang="en-US" altLang="ko-KR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MSE </a:t>
            </a:r>
            <a:r>
              <a:rPr lang="ko-KR" alt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비율을 계산</a:t>
            </a:r>
            <a:endParaRPr lang="en-US" altLang="ko-KR" sz="12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AutoNum type="arabicParenR"/>
            </a:pPr>
            <a:r>
              <a:rPr lang="en-US" altLang="ko-KR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MSE </a:t>
            </a:r>
            <a:r>
              <a:rPr lang="ko-KR" alt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비율이 </a:t>
            </a:r>
            <a:r>
              <a:rPr lang="en-US" altLang="ko-KR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ko-KR" alt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에서 멀리 떨어질수록 </a:t>
            </a:r>
            <a:r>
              <a:rPr lang="en-US" altLang="ko-KR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Segment 2 </a:t>
            </a:r>
            <a:r>
              <a:rPr lang="ko-KR" alt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모형의 정확도가 </a:t>
            </a:r>
            <a:r>
              <a:rPr lang="en-US" altLang="ko-KR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Segment 3 </a:t>
            </a:r>
            <a:r>
              <a:rPr lang="ko-KR" alt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모형에 비해 크게 떨어짐을 의미</a:t>
            </a:r>
            <a:r>
              <a:rPr lang="en-US" altLang="ko-KR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r>
              <a:rPr lang="ko-KR" alt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우측에서 주황색으로 표시한 </a:t>
            </a:r>
            <a:r>
              <a:rPr lang="en-US" altLang="ko-KR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Niger</a:t>
            </a:r>
            <a:r>
              <a:rPr lang="ko-KR" alt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의 경우 </a:t>
            </a:r>
            <a:r>
              <a:rPr lang="en-US" altLang="ko-KR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Segment</a:t>
            </a:r>
            <a:r>
              <a:rPr lang="ko-KR" alt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를 </a:t>
            </a:r>
            <a:r>
              <a:rPr lang="en-US" altLang="ko-KR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ko-KR" alt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로 줄여도 거의 변화가 없으나</a:t>
            </a:r>
            <a:r>
              <a:rPr lang="en-US" altLang="ko-KR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ko-KR" alt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파랗게 표시한 </a:t>
            </a:r>
            <a:r>
              <a:rPr lang="en-US" altLang="ko-KR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Israel</a:t>
            </a:r>
            <a:r>
              <a:rPr lang="ko-KR" alt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은 </a:t>
            </a:r>
            <a:r>
              <a:rPr lang="en-US" altLang="ko-KR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MSE</a:t>
            </a:r>
            <a:r>
              <a:rPr lang="ko-KR" alt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가 크게 증가함</a:t>
            </a:r>
            <a:r>
              <a:rPr lang="en-US" altLang="ko-KR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47ED6A-24C4-4C6F-A1A3-3E4B05C02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849" y="1053841"/>
            <a:ext cx="4252660" cy="380933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B3CBAB0-6F96-4D74-BD3F-21F39AF26232}"/>
              </a:ext>
            </a:extLst>
          </p:cNvPr>
          <p:cNvSpPr/>
          <p:nvPr/>
        </p:nvSpPr>
        <p:spPr>
          <a:xfrm>
            <a:off x="7448690" y="1101285"/>
            <a:ext cx="233606" cy="311029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C49309-7886-422B-B630-8342ECCDA284}"/>
              </a:ext>
            </a:extLst>
          </p:cNvPr>
          <p:cNvSpPr/>
          <p:nvPr/>
        </p:nvSpPr>
        <p:spPr>
          <a:xfrm>
            <a:off x="6712836" y="1101285"/>
            <a:ext cx="233606" cy="3110295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52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altLang="ko-KR" dirty="0">
                <a:solidFill>
                  <a:srgbClr val="000000"/>
                </a:solidFill>
              </a:rPr>
              <a:t>Segment </a:t>
            </a:r>
            <a:r>
              <a:rPr lang="ko-KR" altLang="en-US" dirty="0">
                <a:solidFill>
                  <a:srgbClr val="000000"/>
                </a:solidFill>
              </a:rPr>
              <a:t>축소 후 변화 </a:t>
            </a:r>
            <a:r>
              <a:rPr lang="en-US" altLang="ko-KR" dirty="0">
                <a:solidFill>
                  <a:srgbClr val="000000"/>
                </a:solidFill>
              </a:rPr>
              <a:t>- Israel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7433CE-DBBF-48D0-97E7-82A647E63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0432" y="2067829"/>
            <a:ext cx="2880000" cy="288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AB4E2F1-B90E-40A2-8A6D-F8DC17655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4000" y="2067829"/>
            <a:ext cx="2880000" cy="288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48083FC-2E79-4855-9748-C20D2B2651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80" y="2067829"/>
            <a:ext cx="2880000" cy="2880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D8AAE59B-F6EA-4B59-85F6-6FBAF9CE0A74}"/>
              </a:ext>
            </a:extLst>
          </p:cNvPr>
          <p:cNvSpPr/>
          <p:nvPr/>
        </p:nvSpPr>
        <p:spPr>
          <a:xfrm>
            <a:off x="1476591" y="2067829"/>
            <a:ext cx="1653733" cy="288253"/>
          </a:xfrm>
          <a:prstGeom prst="rect">
            <a:avLst/>
          </a:prstGeom>
          <a:solidFill>
            <a:srgbClr val="00206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# Segment = 3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991D779-31F7-4A0B-B536-96A0CBD7DF90}"/>
              </a:ext>
            </a:extLst>
          </p:cNvPr>
          <p:cNvSpPr/>
          <p:nvPr/>
        </p:nvSpPr>
        <p:spPr>
          <a:xfrm>
            <a:off x="96780" y="2067829"/>
            <a:ext cx="3036564" cy="28800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6BA2FFC-9899-452E-A7CE-C0CABF2B1C3E}"/>
              </a:ext>
            </a:extLst>
          </p:cNvPr>
          <p:cNvSpPr/>
          <p:nvPr/>
        </p:nvSpPr>
        <p:spPr>
          <a:xfrm>
            <a:off x="7385491" y="2067829"/>
            <a:ext cx="1653733" cy="2882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# Segment = 2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218922-875B-41C2-8139-E60D822AD602}"/>
              </a:ext>
            </a:extLst>
          </p:cNvPr>
          <p:cNvSpPr/>
          <p:nvPr/>
        </p:nvSpPr>
        <p:spPr>
          <a:xfrm>
            <a:off x="3283868" y="2067829"/>
            <a:ext cx="5763352" cy="2880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481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877E0FC-52E7-4C2A-93D2-0C8B5A116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80" y="2067829"/>
            <a:ext cx="2880000" cy="288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4DB78EB-6676-4FDF-86BE-F4072F555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0432" y="2067829"/>
            <a:ext cx="2880000" cy="288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04B742A-866D-4649-8DB6-5E64D5C3A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3414" y="2067829"/>
            <a:ext cx="2880000" cy="2880000"/>
          </a:xfrm>
          <a:prstGeom prst="rect">
            <a:avLst/>
          </a:prstGeom>
        </p:spPr>
      </p:pic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altLang="ko-KR" dirty="0">
                <a:solidFill>
                  <a:srgbClr val="000000"/>
                </a:solidFill>
              </a:rPr>
              <a:t>Segment </a:t>
            </a:r>
            <a:r>
              <a:rPr lang="ko-KR" altLang="en-US" dirty="0">
                <a:solidFill>
                  <a:srgbClr val="000000"/>
                </a:solidFill>
              </a:rPr>
              <a:t>축소 후 변화 </a:t>
            </a:r>
            <a:r>
              <a:rPr lang="en-US" altLang="ko-KR" dirty="0">
                <a:solidFill>
                  <a:srgbClr val="000000"/>
                </a:solidFill>
              </a:rPr>
              <a:t>- Niger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D7D7E56-7353-4374-AE50-21F4872162FF}"/>
              </a:ext>
            </a:extLst>
          </p:cNvPr>
          <p:cNvSpPr/>
          <p:nvPr/>
        </p:nvSpPr>
        <p:spPr>
          <a:xfrm>
            <a:off x="1476591" y="2067829"/>
            <a:ext cx="1653733" cy="288253"/>
          </a:xfrm>
          <a:prstGeom prst="rect">
            <a:avLst/>
          </a:prstGeom>
          <a:solidFill>
            <a:srgbClr val="00206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# Segment = 3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9FCA25D-0C2A-4CE2-B76D-02C22E5563D2}"/>
              </a:ext>
            </a:extLst>
          </p:cNvPr>
          <p:cNvSpPr/>
          <p:nvPr/>
        </p:nvSpPr>
        <p:spPr>
          <a:xfrm>
            <a:off x="96780" y="2067829"/>
            <a:ext cx="3036564" cy="28800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84EA767-E1B1-401F-A42B-8FE666C136AC}"/>
              </a:ext>
            </a:extLst>
          </p:cNvPr>
          <p:cNvSpPr/>
          <p:nvPr/>
        </p:nvSpPr>
        <p:spPr>
          <a:xfrm>
            <a:off x="7385491" y="2067829"/>
            <a:ext cx="1653733" cy="2882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# Segment = 2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6C83ABC-3EB5-4750-800D-BF9DB08D9821}"/>
              </a:ext>
            </a:extLst>
          </p:cNvPr>
          <p:cNvSpPr/>
          <p:nvPr/>
        </p:nvSpPr>
        <p:spPr>
          <a:xfrm>
            <a:off x="3283868" y="2067829"/>
            <a:ext cx="5763352" cy="2880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244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69DD1BF-782C-44D6-BF67-0EA588FEA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964" y="1053841"/>
            <a:ext cx="4252066" cy="3808800"/>
          </a:xfrm>
          <a:prstGeom prst="rect">
            <a:avLst/>
          </a:prstGeom>
        </p:spPr>
      </p:pic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altLang="ko-KR" dirty="0">
                <a:solidFill>
                  <a:srgbClr val="000000"/>
                </a:solidFill>
              </a:rPr>
              <a:t>Segment </a:t>
            </a:r>
            <a:r>
              <a:rPr lang="ko-KR" altLang="en-US" dirty="0">
                <a:solidFill>
                  <a:srgbClr val="000000"/>
                </a:solidFill>
              </a:rPr>
              <a:t>축소 후 변화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Google Shape;121;p18">
            <a:extLst>
              <a:ext uri="{FF2B5EF4-FFF2-40B4-BE49-F238E27FC236}">
                <a16:creationId xmlns:a16="http://schemas.microsoft.com/office/drawing/2014/main" id="{89F0B80F-D101-4057-AF1D-95D7C4C53831}"/>
              </a:ext>
            </a:extLst>
          </p:cNvPr>
          <p:cNvSpPr txBox="1"/>
          <p:nvPr/>
        </p:nvSpPr>
        <p:spPr>
          <a:xfrm>
            <a:off x="729451" y="2169751"/>
            <a:ext cx="3502152" cy="2468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Segment 4 to Segment 2</a:t>
            </a:r>
            <a:endParaRPr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AutoNum type="arabicParenR"/>
            </a:pPr>
            <a:r>
              <a:rPr lang="ko-KR" alt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식별된 </a:t>
            </a:r>
            <a:r>
              <a:rPr lang="en-US" altLang="ko-KR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Breakpoint</a:t>
            </a:r>
            <a:r>
              <a:rPr lang="ko-KR" alt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를 모두 사용했을 때 </a:t>
            </a:r>
            <a:r>
              <a:rPr lang="en-US" altLang="ko-KR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(Segment 4)</a:t>
            </a:r>
            <a:r>
              <a:rPr lang="ko-KR" alt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와 </a:t>
            </a:r>
            <a:r>
              <a:rPr lang="en-US" altLang="ko-KR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Breakpoint </a:t>
            </a:r>
            <a:r>
              <a:rPr lang="ko-KR" alt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하나만 사용했을 때 </a:t>
            </a:r>
            <a:r>
              <a:rPr lang="en-US" altLang="ko-KR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(Segment 2)</a:t>
            </a:r>
            <a:r>
              <a:rPr lang="ko-KR" alt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의 </a:t>
            </a:r>
            <a:r>
              <a:rPr lang="en-US" altLang="ko-KR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MSE </a:t>
            </a:r>
            <a:r>
              <a:rPr lang="ko-KR" alt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비율을 계산</a:t>
            </a:r>
            <a:endParaRPr lang="en-US" altLang="ko-KR" sz="12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AutoNum type="arabicParenR"/>
            </a:pPr>
            <a:r>
              <a:rPr lang="en-US" altLang="ko-KR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MSE </a:t>
            </a:r>
            <a:r>
              <a:rPr lang="ko-KR" alt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비율이 </a:t>
            </a:r>
            <a:r>
              <a:rPr lang="en-US" altLang="ko-KR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ko-KR" alt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에서 멀리 떨어질수록 </a:t>
            </a:r>
            <a:r>
              <a:rPr lang="en-US" altLang="ko-KR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Segment 2 </a:t>
            </a:r>
            <a:r>
              <a:rPr lang="ko-KR" alt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모형의 정확도가 </a:t>
            </a:r>
            <a:r>
              <a:rPr lang="en-US" altLang="ko-KR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Segment 4 </a:t>
            </a:r>
            <a:r>
              <a:rPr lang="ko-KR" alt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모형에 비해 크게 떨어짐을 의미</a:t>
            </a:r>
            <a:r>
              <a:rPr lang="en-US" altLang="ko-KR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97171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D3B095F-D282-40E1-915C-8888464BA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885" y="2342060"/>
            <a:ext cx="2520000" cy="252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9E77237-85CF-4F64-9BBB-1CBE4C8C5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1904" y="58650"/>
            <a:ext cx="2520000" cy="252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DD8ECB8-44A0-4DBC-82B2-961F13479E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3446" y="2391368"/>
            <a:ext cx="2520000" cy="2520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65938EF-F2E4-497D-8155-AFDD592481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088" y="2067829"/>
            <a:ext cx="2880000" cy="2880000"/>
          </a:xfrm>
          <a:prstGeom prst="rect">
            <a:avLst/>
          </a:prstGeom>
        </p:spPr>
      </p:pic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altLang="ko-KR" dirty="0">
                <a:solidFill>
                  <a:srgbClr val="000000"/>
                </a:solidFill>
              </a:rPr>
              <a:t>Segment </a:t>
            </a:r>
            <a:r>
              <a:rPr lang="ko-KR" altLang="en-US" dirty="0">
                <a:solidFill>
                  <a:srgbClr val="000000"/>
                </a:solidFill>
              </a:rPr>
              <a:t>축소 후 변화 </a:t>
            </a:r>
            <a:r>
              <a:rPr lang="en-US" altLang="ko-KR" dirty="0">
                <a:solidFill>
                  <a:srgbClr val="000000"/>
                </a:solidFill>
              </a:rPr>
              <a:t>- Jordan 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8AAE59B-F6EA-4B59-85F6-6FBAF9CE0A74}"/>
              </a:ext>
            </a:extLst>
          </p:cNvPr>
          <p:cNvSpPr/>
          <p:nvPr/>
        </p:nvSpPr>
        <p:spPr>
          <a:xfrm>
            <a:off x="108674" y="2067829"/>
            <a:ext cx="1684851" cy="288253"/>
          </a:xfrm>
          <a:prstGeom prst="rect">
            <a:avLst/>
          </a:prstGeom>
          <a:solidFill>
            <a:srgbClr val="00206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# Segment = 4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991D779-31F7-4A0B-B536-96A0CBD7DF90}"/>
              </a:ext>
            </a:extLst>
          </p:cNvPr>
          <p:cNvSpPr/>
          <p:nvPr/>
        </p:nvSpPr>
        <p:spPr>
          <a:xfrm>
            <a:off x="96780" y="2067829"/>
            <a:ext cx="3036564" cy="28800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6BA2FFC-9899-452E-A7CE-C0CABF2B1C3E}"/>
              </a:ext>
            </a:extLst>
          </p:cNvPr>
          <p:cNvSpPr/>
          <p:nvPr/>
        </p:nvSpPr>
        <p:spPr>
          <a:xfrm>
            <a:off x="3280848" y="2067829"/>
            <a:ext cx="1653733" cy="2882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# Segment = 2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755FEB6C-DCF0-4C6E-9F35-BEC1AAACBDC5}"/>
              </a:ext>
            </a:extLst>
          </p:cNvPr>
          <p:cNvSpPr/>
          <p:nvPr/>
        </p:nvSpPr>
        <p:spPr>
          <a:xfrm>
            <a:off x="3283868" y="7381"/>
            <a:ext cx="5763352" cy="4940448"/>
          </a:xfrm>
          <a:custGeom>
            <a:avLst/>
            <a:gdLst>
              <a:gd name="connsiteX0" fmla="*/ 2966034 w 5763352"/>
              <a:gd name="connsiteY0" fmla="*/ 0 h 4940448"/>
              <a:gd name="connsiteX1" fmla="*/ 5763352 w 5763352"/>
              <a:gd name="connsiteY1" fmla="*/ 0 h 4940448"/>
              <a:gd name="connsiteX2" fmla="*/ 5763352 w 5763352"/>
              <a:gd name="connsiteY2" fmla="*/ 2060448 h 4940448"/>
              <a:gd name="connsiteX3" fmla="*/ 5763352 w 5763352"/>
              <a:gd name="connsiteY3" fmla="*/ 4940448 h 4940448"/>
              <a:gd name="connsiteX4" fmla="*/ 0 w 5763352"/>
              <a:gd name="connsiteY4" fmla="*/ 4940448 h 4940448"/>
              <a:gd name="connsiteX5" fmla="*/ 0 w 5763352"/>
              <a:gd name="connsiteY5" fmla="*/ 2060448 h 4940448"/>
              <a:gd name="connsiteX6" fmla="*/ 2966034 w 5763352"/>
              <a:gd name="connsiteY6" fmla="*/ 2060448 h 4940448"/>
              <a:gd name="connsiteX7" fmla="*/ 2966034 w 5763352"/>
              <a:gd name="connsiteY7" fmla="*/ 0 h 4940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63352" h="4940448">
                <a:moveTo>
                  <a:pt x="2966034" y="0"/>
                </a:moveTo>
                <a:lnTo>
                  <a:pt x="5763352" y="0"/>
                </a:lnTo>
                <a:lnTo>
                  <a:pt x="5763352" y="2060448"/>
                </a:lnTo>
                <a:lnTo>
                  <a:pt x="5763352" y="4940448"/>
                </a:lnTo>
                <a:lnTo>
                  <a:pt x="0" y="4940448"/>
                </a:lnTo>
                <a:lnTo>
                  <a:pt x="0" y="2060448"/>
                </a:lnTo>
                <a:lnTo>
                  <a:pt x="2966034" y="2060448"/>
                </a:lnTo>
                <a:lnTo>
                  <a:pt x="2966034" y="0"/>
                </a:ln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193776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362</Words>
  <Application>Microsoft Office PowerPoint</Application>
  <PresentationFormat>화면 슬라이드 쇼(16:9)</PresentationFormat>
  <Paragraphs>39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Arial</vt:lpstr>
      <vt:lpstr>Raleway</vt:lpstr>
      <vt:lpstr>맑은 고딕</vt:lpstr>
      <vt:lpstr>맑은 고딕</vt:lpstr>
      <vt:lpstr>Lato</vt:lpstr>
      <vt:lpstr>Streamline</vt:lpstr>
      <vt:lpstr>Segmented Poisson – Seg number</vt:lpstr>
      <vt:lpstr>Purpose</vt:lpstr>
      <vt:lpstr>Procedure</vt:lpstr>
      <vt:lpstr>Number of Segments</vt:lpstr>
      <vt:lpstr>Segment 축소 후 변화</vt:lpstr>
      <vt:lpstr>Segment 축소 후 변화 - Israel</vt:lpstr>
      <vt:lpstr>Segment 축소 후 변화 - Niger</vt:lpstr>
      <vt:lpstr>Segment 축소 후 변화</vt:lpstr>
      <vt:lpstr>Segment 축소 후 변화 - Jordan 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전세계 신규 확진자 예측 및 정책의 영향 분석</dc:title>
  <dc:creator>HGH</dc:creator>
  <cp:lastModifiedBy> </cp:lastModifiedBy>
  <cp:revision>26</cp:revision>
  <dcterms:modified xsi:type="dcterms:W3CDTF">2020-09-27T18:59:01Z</dcterms:modified>
</cp:coreProperties>
</file>