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90" r:id="rId6"/>
    <p:sldId id="260" r:id="rId7"/>
    <p:sldId id="291" r:id="rId8"/>
    <p:sldId id="261" r:id="rId9"/>
    <p:sldId id="287" r:id="rId10"/>
    <p:sldId id="288" r:id="rId11"/>
    <p:sldId id="28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6" r:id="rId21"/>
    <p:sldId id="281" r:id="rId22"/>
    <p:sldId id="280" r:id="rId23"/>
    <p:sldId id="282" r:id="rId24"/>
    <p:sldId id="286" r:id="rId25"/>
    <p:sldId id="292" r:id="rId26"/>
    <p:sldId id="294" r:id="rId27"/>
    <p:sldId id="279" r:id="rId28"/>
    <p:sldId id="276" r:id="rId29"/>
    <p:sldId id="283" r:id="rId30"/>
    <p:sldId id="284" r:id="rId31"/>
    <p:sldId id="295" r:id="rId32"/>
    <p:sldId id="293" r:id="rId33"/>
    <p:sldId id="273" r:id="rId34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36"/>
      <p:bold r:id="rId37"/>
    </p:embeddedFont>
    <p:embeddedFont>
      <p:font typeface="Malgun Gothic" panose="020B0503020000020004" pitchFamily="50" charset="-127"/>
      <p:regular r:id="rId36"/>
      <p:bold r:id="rId37"/>
    </p:embeddedFont>
    <p:embeddedFont>
      <p:font typeface="08서울남산체 M" panose="02020603020101020101" pitchFamily="18" charset="-127"/>
      <p:regular r:id="rId38"/>
    </p:embeddedFont>
    <p:embeddedFont>
      <p:font typeface="Cambria Math" panose="02040503050406030204" pitchFamily="18" charset="0"/>
      <p:regular r:id="rId39"/>
    </p:embeddedFont>
    <p:embeddedFont>
      <p:font typeface="Lato" panose="020B0600000101010101" charset="0"/>
      <p:regular r:id="rId40"/>
      <p:bold r:id="rId41"/>
      <p:italic r:id="rId42"/>
      <p:boldItalic r:id="rId43"/>
    </p:embeddedFont>
    <p:embeddedFont>
      <p:font typeface="Raleway" panose="020B0600000101010101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21B2B3-93FF-4A4F-A0C3-730AA4156640}">
  <a:tblStyle styleId="{0121B2B3-93FF-4A4F-A0C3-730AA41566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172464264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172464264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172464264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172464264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21f2d45e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21f2d45e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21dc1a9b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21dc1a9b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21f2d45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21f2d45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21f2d45e4_4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21f2d45e4_4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17246426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17246426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17246426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17246426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1724642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1724642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17246426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17246426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0d3852be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0d3852be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17246426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17246426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788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17246426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17246426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551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17246426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17246426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680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17246426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17246426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17246426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17246426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0d3852be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0d3852be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17246426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17246426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17246426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17246426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68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17246426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17246426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17246426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17246426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55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0d3852beb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0d3852beb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172464264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172464264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</a:t>
            </a:r>
            <a:br>
              <a:rPr lang="en"/>
            </a:br>
            <a:r>
              <a:rPr lang="en"/>
              <a:t>한국 지역별 신규확진자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예측 모델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7847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BIBS, Seoul National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2797"/>
            <a:ext cx="9143999" cy="259790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408000" y="3817075"/>
            <a:ext cx="23280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Days from 2020-01-20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7650" y="563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Segmented Poisson : Nationwide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2" name="Google Shape;132;p20"/>
          <p:cNvGraphicFramePr/>
          <p:nvPr>
            <p:extLst>
              <p:ext uri="{D42A27DB-BD31-4B8C-83A1-F6EECF244321}">
                <p14:modId xmlns:p14="http://schemas.microsoft.com/office/powerpoint/2010/main" val="9998970"/>
              </p:ext>
            </p:extLst>
          </p:nvPr>
        </p:nvGraphicFramePr>
        <p:xfrm>
          <a:off x="6646425" y="136825"/>
          <a:ext cx="2423862" cy="6167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300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전국(지역)</a:t>
                      </a:r>
                      <a:endParaRPr sz="10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bg2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R-square</a:t>
                      </a:r>
                      <a:endParaRPr sz="8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MSE</a:t>
                      </a:r>
                      <a:endParaRPr sz="8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Breaks</a:t>
                      </a:r>
                      <a:endParaRPr sz="8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seg_point</a:t>
                      </a:r>
                      <a:endParaRPr sz="8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0.903</a:t>
                      </a:r>
                      <a:endParaRPr sz="800" dirty="0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1469.32</a:t>
                      </a:r>
                      <a:endParaRPr sz="800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58, 99, 198</a:t>
                      </a:r>
                      <a:endParaRPr sz="800" dirty="0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0000"/>
            <a:ext cx="9144000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408000" y="3817075"/>
            <a:ext cx="23280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Days from 2020-01-20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7650" y="563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Segmented Poisson : non-Capital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41" name="Google Shape;141;p21"/>
          <p:cNvGraphicFramePr/>
          <p:nvPr>
            <p:extLst>
              <p:ext uri="{D42A27DB-BD31-4B8C-83A1-F6EECF244321}">
                <p14:modId xmlns:p14="http://schemas.microsoft.com/office/powerpoint/2010/main" val="4205625340"/>
              </p:ext>
            </p:extLst>
          </p:nvPr>
        </p:nvGraphicFramePr>
        <p:xfrm>
          <a:off x="6646425" y="136825"/>
          <a:ext cx="2423862" cy="6167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300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비수도권</a:t>
                      </a:r>
                      <a:endParaRPr sz="10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bg2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R-square</a:t>
                      </a:r>
                      <a:endParaRPr sz="8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MSE</a:t>
                      </a:r>
                      <a:endParaRPr sz="8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Breaks</a:t>
                      </a:r>
                      <a:endParaRPr sz="8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seg_point</a:t>
                      </a:r>
                      <a:endParaRPr sz="800" b="1" dirty="0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0.779</a:t>
                      </a:r>
                      <a:endParaRPr sz="800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3191.3</a:t>
                      </a:r>
                      <a:endParaRPr sz="800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89</a:t>
                      </a:r>
                      <a:endParaRPr sz="800" dirty="0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Segmented Poisson with policy variable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7650" y="604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Correlation heatmap of policy variables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534000" y="1339350"/>
            <a:ext cx="4038000" cy="3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자료 업데이트(8/18일 기준)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 b="1"/>
              <a:t>현재 8/18일 기준 Oxford 정책 변수가 처리되어 있는 날짜는 8/11일까지임. 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 b="1"/>
              <a:t>이후 8/12일부터 8/17일까지의 자료에는 기존 정책 변수값을 유지하여 분석에 활용함. 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Correlation heatmap</a:t>
            </a:r>
            <a:endParaRPr/>
          </a:p>
          <a:p>
            <a:pPr marL="91440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여러 변수들이 correlation이 높은 것을 확인함.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한국에선 Stay at home requirements(C6)와 Restrictions on internal movement(C7)가  동일한 정책인 것으로 파악됨. 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C5 대중교통 정책은 한국에서 시행되지 않아 제외함. </a:t>
            </a:r>
            <a:endParaRPr sz="1300"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27235"/>
          <a:stretch/>
        </p:blipFill>
        <p:spPr>
          <a:xfrm>
            <a:off x="4503575" y="1472975"/>
            <a:ext cx="4319000" cy="31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>
            <a:off x="6429450" y="2266800"/>
            <a:ext cx="780900" cy="830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635450" y="3837700"/>
            <a:ext cx="780900" cy="830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7016750" y="3053550"/>
            <a:ext cx="780900" cy="830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9450" y="570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Exploratory Data Analysis with policy variable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534000" y="1339350"/>
            <a:ext cx="4038000" cy="3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정책 변수와 전국 확산 경향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C6,7은 correlation plot의 결과와 마찬가지로 정책 변화가 동일한 것을 확인할 수 있음.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E1,2와 H2,3도 Correlation 0.85 이상의 값을 가지고 실제 정책 변화도 유사한 패턴을 보임.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H1,2,3의 경우 확산 초기 최대값(1.0)을 가진 상태로 현재까지 정책이 유지되는 것을 확인할 수 있음.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◆"/>
            </a:pPr>
            <a:r>
              <a:rPr lang="en" sz="1400"/>
              <a:t>Segmented poisson으로 적합시에는 이 부분이 고려되어야함. </a:t>
            </a:r>
            <a:br>
              <a:rPr lang="en" sz="1400"/>
            </a:br>
            <a:r>
              <a:rPr lang="en" sz="1400"/>
              <a:t>(후반 segment에선 정책 변수가 항상 1) </a:t>
            </a:r>
            <a:endParaRPr sz="1400"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725" y="1250125"/>
            <a:ext cx="3882873" cy="373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/>
          <p:nvPr/>
        </p:nvSpPr>
        <p:spPr>
          <a:xfrm>
            <a:off x="6163700" y="2110650"/>
            <a:ext cx="2559900" cy="922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4840725" y="3920550"/>
            <a:ext cx="3973500" cy="1062300"/>
          </a:xfrm>
          <a:prstGeom prst="rect">
            <a:avLst/>
          </a:prstGeom>
          <a:noFill/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Breakpoints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63"/>
            <a:ext cx="68389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/>
          <p:nvPr/>
        </p:nvSpPr>
        <p:spPr>
          <a:xfrm>
            <a:off x="2792300" y="2729350"/>
            <a:ext cx="4071300" cy="18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2792300" y="3747775"/>
            <a:ext cx="2708700" cy="436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Segmented Poisson Model Definition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Google Shape;188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ko-KR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ko-KR" altLang="ar-AE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altLang="ko-KR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ko-KR" altLang="ar-AE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ar-AE" altLang="ko-KR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ar-AE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ar-AE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 altLang="ko-KR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ar-AE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ar-AE" altLang="ko-KR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ar-AE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ko-KR" altLang="ar-AE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altLang="ko-KR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ar-AE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ar-AE" altLang="ko-KR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ar-AE" altLang="ko-KR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ko-KR" altLang="ar-AE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altLang="ko-KR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solidFill>
                    <a:schemeClr val="bg2"/>
                  </a:solidFill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𝐷𝑎𝑦𝑠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𝐷𝑎𝑦𝑠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𝑃𝑜𝑙𝑖𝑐𝑦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𝐷𝑎𝑦𝑠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 ⋯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𝐷𝑎𝑦𝑠</m:t>
                              </m:r>
                              <m:r>
                                <a:rPr lang="en-US" altLang="ko-KR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𝐷𝑎𝑦𝑠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𝑃𝑜𝑙𝑖𝑐𝑦</m:t>
                              </m:r>
                              <m:r>
                                <a:rPr lang="en-US" altLang="ko-KR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𝐷𝑎𝑦𝑠</m:t>
                              </m:r>
                              <m:r>
                                <a:rPr lang="en-US" altLang="ko-KR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⋯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2"/>
                  </a:solidFill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𝑒𝑎𝑐</m:t>
                      </m:r>
                      <m:r>
                        <a:rPr lang="en-US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𝑏𝑒𝑡𝑤𝑒𝑒𝑒𝑛</m:t>
                      </m:r>
                      <m:r>
                        <a:rPr lang="en-US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𝑏𝑟𝑒𝑎𝑘𝑝𝑜𝑖𝑛𝑡𝑠</m:t>
                      </m:r>
                    </m:oMath>
                  </m:oMathPara>
                </a14:m>
                <a:endParaRPr lang="en-US" sz="1600" b="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88" name="Google Shape;188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5"/>
                <a:ext cx="7688700" cy="226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8C528AC-164C-4B5D-9597-58D6615D928B}"/>
              </a:ext>
            </a:extLst>
          </p:cNvPr>
          <p:cNvSpPr txBox="1"/>
          <p:nvPr/>
        </p:nvSpPr>
        <p:spPr>
          <a:xfrm>
            <a:off x="4114800" y="198501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with Policy information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Without policy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Each policy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Stringency index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Government policy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All policy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Policy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2733"/>
            <a:ext cx="4480560" cy="29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450" y="2163935"/>
            <a:ext cx="4480560" cy="297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자체 데이터 (1월 20일 ~ 8월 17일)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9488B76-05AD-43D8-BC76-C0C84F44F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2399"/>
              </p:ext>
            </p:extLst>
          </p:nvPr>
        </p:nvGraphicFramePr>
        <p:xfrm>
          <a:off x="277494" y="1371600"/>
          <a:ext cx="8589011" cy="3771900"/>
        </p:xfrm>
        <a:graphic>
          <a:graphicData uri="http://schemas.openxmlformats.org/drawingml/2006/table">
            <a:tbl>
              <a:tblPr/>
              <a:tblGrid>
                <a:gridCol w="1894523">
                  <a:extLst>
                    <a:ext uri="{9D8B030D-6E8A-4147-A177-3AD203B41FA5}">
                      <a16:colId xmlns:a16="http://schemas.microsoft.com/office/drawing/2014/main" val="2319680110"/>
                    </a:ext>
                  </a:extLst>
                </a:gridCol>
                <a:gridCol w="6694488">
                  <a:extLst>
                    <a:ext uri="{9D8B030D-6E8A-4147-A177-3AD203B41FA5}">
                      <a16:colId xmlns:a16="http://schemas.microsoft.com/office/drawing/2014/main" val="1146546954"/>
                    </a:ext>
                  </a:extLst>
                </a:gridCol>
              </a:tblGrid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5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정책명</a:t>
                      </a:r>
                      <a:r>
                        <a:rPr lang="ko-KR" altLang="en-US" sz="1050" b="1" i="0" u="none" strike="noStrike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05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변수</a:t>
                      </a:r>
                      <a:r>
                        <a:rPr lang="en-US" sz="1050" b="1" i="0" u="none" strike="noStrike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5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endParaRPr lang="en-US" sz="1050" b="1" i="0" u="none" strike="noStrike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03909"/>
                  </a:ext>
                </a:extLst>
              </a:tr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C1 -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등교 중지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학교와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대학들의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휴교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또는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화상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강의에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대한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정책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( 1: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휴교 추천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2: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부분적 휴교 등 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670"/>
                  </a:ext>
                </a:extLst>
              </a:tr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C2 -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자택 근무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재택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근무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영업장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폐쇄의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정책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( 1: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폐쇄 또는 재택 추천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2: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부분적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직군 등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폐쇄 등 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80829"/>
                  </a:ext>
                </a:extLst>
              </a:tr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C3 -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공공행사 취소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공공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행사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정책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( 1: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취소 추천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2: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행사 취소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19855"/>
                  </a:ext>
                </a:extLst>
              </a:tr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C4 -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모임 제한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모임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제한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정책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( 1:1000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명 이상의 모임 제한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2:101~1000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명 규모의 모임 제한 등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94637"/>
                  </a:ext>
                </a:extLst>
              </a:tr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C6 -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외출 규제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외출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규제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정책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( 1: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외출 자제 권고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2: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외출 제한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3: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강한 수준의 외출 제한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70899"/>
                  </a:ext>
                </a:extLst>
              </a:tr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C7 -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국내 이동 금지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국내에서의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정책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( 1: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지역 도시간의 이동 자제 권고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2: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이동 제한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78085"/>
                  </a:ext>
                </a:extLst>
              </a:tr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C8 -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국외 여행 규제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국외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여행자에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대한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대응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정책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( 1: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입국자 검사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2: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특정 지역 입국자 격리 등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387917"/>
                  </a:ext>
                </a:extLst>
              </a:tr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E1 -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재정 지원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직장을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잃은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경우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재정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지원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정책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( 1: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기존 수입의 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미만 지원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2: 50%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이상 지원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46754"/>
                  </a:ext>
                </a:extLst>
              </a:tr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E2 -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채무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계약 완화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정부의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채무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계약 완화 정책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( 1: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특정 종류의 채무 완호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2: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전체 채무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계약 완화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20607"/>
                  </a:ext>
                </a:extLst>
              </a:tr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H1 -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공공캠페인 실행 여부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공공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캠페인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실행에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대한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정보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( 1:Covid-19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에 대한 주의 촉구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2: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다양한 방법의 캠페인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23659"/>
                  </a:ext>
                </a:extLst>
              </a:tr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H2 -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검사 정책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검사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받을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있는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기준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(1: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증상이 있고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조건에 만족하는 경우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2: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증상이 있는 경우 등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037369"/>
                  </a:ext>
                </a:extLst>
              </a:tr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H3 - </a:t>
                      </a:r>
                      <a:r>
                        <a:rPr lang="ko-KR" alt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확진자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동선 파악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양성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확진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후에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접촉자를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조사하는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정책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수준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(1: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특정 경우에만 조사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2: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모든 경우 조사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507812"/>
                  </a:ext>
                </a:extLst>
              </a:tr>
              <a:tr h="246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StringencyIndex</a:t>
                      </a:r>
                      <a:endParaRPr lang="ko-KR" alt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정부의 정책의 엄격도를 종합하여 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사이의 값으로 수치화한 지수 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(0: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엄격하지 않음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1: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엄격함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704604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50" kern="1200" spc="30" baseline="0" dirty="0" err="1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GovernmentIndex</a:t>
                      </a:r>
                      <a:endParaRPr lang="ko-KR" alt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정부의</a:t>
                      </a:r>
                      <a:r>
                        <a:rPr 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사회적 거리두기 조치에 따라 수치화한 지수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(1: 1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2: 2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, 3: 3</a:t>
                      </a:r>
                      <a:r>
                        <a:rPr lang="ko-KR" altLang="en-US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050" kern="1200" spc="30" baseline="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50" kern="1200" spc="30" baseline="0" dirty="0">
                        <a:solidFill>
                          <a:schemeClr val="bg2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872296"/>
                  </a:ext>
                </a:extLst>
              </a:tr>
            </a:tbl>
          </a:graphicData>
        </a:graphic>
      </p:graphicFrame>
      <p:sp>
        <p:nvSpPr>
          <p:cNvPr id="10" name="Google Shape;232;p33">
            <a:extLst>
              <a:ext uri="{FF2B5EF4-FFF2-40B4-BE49-F238E27FC236}">
                <a16:creationId xmlns:a16="http://schemas.microsoft.com/office/drawing/2014/main" id="{BE77CAC2-BBE4-46B0-8E49-E05F6C2EF0AC}"/>
              </a:ext>
            </a:extLst>
          </p:cNvPr>
          <p:cNvSpPr txBox="1">
            <a:spLocks/>
          </p:cNvSpPr>
          <p:nvPr/>
        </p:nvSpPr>
        <p:spPr>
          <a:xfrm>
            <a:off x="881850" y="836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정책변수 정리</a:t>
            </a:r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11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Policy(2 breakpoints) - </a:t>
            </a:r>
            <a:r>
              <a:rPr lang="en-US" altLang="ko-KR" dirty="0"/>
              <a:t>coefficients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599704-2C9C-4451-A75D-2EF8BF99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2078875"/>
            <a:ext cx="8280000" cy="23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7678D1-F73B-4267-82AE-A2F77D9D1702}"/>
              </a:ext>
            </a:extLst>
          </p:cNvPr>
          <p:cNvSpPr txBox="1"/>
          <p:nvPr/>
        </p:nvSpPr>
        <p:spPr>
          <a:xfrm>
            <a:off x="7091397" y="4383905"/>
            <a:ext cx="162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Significant</a:t>
            </a:r>
          </a:p>
          <a:p>
            <a:pPr algn="r"/>
            <a:r>
              <a:rPr lang="en-US" altLang="ko-KR" sz="900" dirty="0">
                <a:solidFill>
                  <a:srgbClr val="FF0000"/>
                </a:solidFill>
              </a:rPr>
              <a:t>Not significant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5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With Policy(2 breakpoints) - plots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831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C9DA18-DBA4-4443-AB18-B901967D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38000" cy="169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BBF8CD-68C6-4EAB-B711-133776FB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00" y="0"/>
            <a:ext cx="2538000" cy="169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9EDE6F-0CAE-4CF9-8E24-9EFD956F0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000" y="0"/>
            <a:ext cx="2538000" cy="1692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A9C3BB-0E7E-4C7B-BF2B-A64982E1F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25750"/>
            <a:ext cx="2538000" cy="169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F3709F-5788-4CCD-B500-06475771E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3000" y="1725750"/>
            <a:ext cx="2538000" cy="1692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05EC9C-A145-457F-9589-435E62148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000" y="1725750"/>
            <a:ext cx="2538000" cy="1692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FF31DA-A4DE-4AE8-89CD-2E955FB90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451500"/>
            <a:ext cx="2538000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8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19817A-1BA0-4D70-AD36-412895E0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63" y="3451500"/>
            <a:ext cx="2538000" cy="169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5820B4-2283-464C-ADF0-513EF3E2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38000" cy="169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1235EC-2810-4B3E-9DF9-B27AE297B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000" y="0"/>
            <a:ext cx="2538000" cy="1692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7DD410-16A8-4E4B-9873-FC5073472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000" y="3451500"/>
            <a:ext cx="2538000" cy="169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762317-DD5F-4EBF-AB1B-3DFB2899B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263" y="1725750"/>
            <a:ext cx="2538000" cy="1692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ACAADE6-D413-439D-A9A5-619AC4BAD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3000" y="1725750"/>
            <a:ext cx="2538000" cy="1692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D018B76-D3A8-44B9-AE5D-407973D227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6000" y="1725750"/>
            <a:ext cx="2538000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15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12B6D-5552-4549-A9BF-4C34BE26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 Policy(2 breakpoints) - </a:t>
            </a:r>
            <a:r>
              <a:rPr lang="en-US" altLang="ko-KR" dirty="0" err="1"/>
              <a:t>StringencyIndex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1AEF3-2F4E-46EA-9151-F45D67FA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 descr="지도이(가) 표시된 사진&#10;&#10;자동 생성된 설명">
            <a:extLst>
              <a:ext uri="{FF2B5EF4-FFF2-40B4-BE49-F238E27FC236}">
                <a16:creationId xmlns:a16="http://schemas.microsoft.com/office/drawing/2014/main" id="{A23085F3-17E7-4D03-8CF9-3F0FC96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05" y="1853508"/>
            <a:ext cx="4934990" cy="32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6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12B6D-5552-4549-A9BF-4C34BE26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 Policy(2 breakpoints) -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사회적 거리두기 수치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1AEF3-2F4E-46EA-9151-F45D67FA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1A904AA4-06D6-48FF-A604-4568173E3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851660"/>
            <a:ext cx="493776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9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With Policy(3 breakpoints) - coefficients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3E4AA-ED59-4408-B414-5BAE47F11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2078875"/>
            <a:ext cx="8280000" cy="1836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617CA4-15C7-4661-AB2D-66C868ACAF16}"/>
              </a:ext>
            </a:extLst>
          </p:cNvPr>
          <p:cNvSpPr txBox="1"/>
          <p:nvPr/>
        </p:nvSpPr>
        <p:spPr>
          <a:xfrm>
            <a:off x="7091396" y="3915188"/>
            <a:ext cx="162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Significant</a:t>
            </a:r>
          </a:p>
          <a:p>
            <a:pPr algn="r"/>
            <a:r>
              <a:rPr lang="en-US" altLang="ko-KR" sz="900" dirty="0">
                <a:solidFill>
                  <a:srgbClr val="FF0000"/>
                </a:solidFill>
              </a:rPr>
              <a:t>Not significant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24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With Policy(3 breakpoints) - plots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2BE79B24-9D73-43EE-899B-2E70118E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00" y="0"/>
            <a:ext cx="2538000" cy="1692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45A58E-F26F-4722-9F82-AFC01EE5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5750"/>
            <a:ext cx="2538000" cy="1692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A6F5219-7A73-4B02-BB52-C188663C6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000" y="1725750"/>
            <a:ext cx="2538000" cy="1692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6912430-0E33-4193-82C8-14EE9C33B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000" y="1725750"/>
            <a:ext cx="2538000" cy="1692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BAB98E8-0023-4F6F-B663-4D17F33EC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51500"/>
            <a:ext cx="2538000" cy="1692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9C00204-6550-4392-8282-D17D1C309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2538000" cy="1692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EBF2EFC-4FFC-4CF4-A7AE-0741E3F835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3000" y="0"/>
            <a:ext cx="2538000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데이터 소개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Data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Kaggle 데이터 (2020년 1월 20일 ~ 6월 30일) </a:t>
            </a:r>
            <a:r>
              <a:rPr lang="en" sz="1200"/>
              <a:t>*검역 데이터 부재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https://www.kaggle.com/kimjihoo/coronavirusdataset/data?select=TimeProvince.csv</a:t>
            </a:r>
            <a:endParaRPr sz="12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공공데이터포털 데이터 (2020년 3월 4일 ~ 8월 17일) </a:t>
            </a:r>
            <a:r>
              <a:rPr lang="en" sz="1200"/>
              <a:t>*6월 5일 데이터 부재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https://data.go.kr/data/15043378/openapi.do</a:t>
            </a:r>
            <a:endParaRPr sz="12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두 데이터를 합친 후 전체(지역), 수도권, 비수도권 데이터로 합침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1B6218-92AE-4ED8-AD88-43F2E796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8"/>
            <a:ext cx="2538000" cy="169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B0EFE3-99F5-46E7-9D5E-C4FF1500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00" y="22724"/>
            <a:ext cx="2538000" cy="169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BB215D-0D9D-4F04-9B4B-CF8D2B9B9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51500"/>
            <a:ext cx="2538000" cy="1692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56A9FE-C148-4627-B7F7-296641C85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25606"/>
            <a:ext cx="2538000" cy="169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7DD754-0C81-42F8-A80F-E691A1B49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3000" y="1725606"/>
            <a:ext cx="2538000" cy="1692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DEBA4F-C6DE-4E42-B739-600BC13AA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000" y="1736488"/>
            <a:ext cx="2538000" cy="1692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3243B55-8348-4747-B55B-461E456A4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3000" y="3428488"/>
            <a:ext cx="2538000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21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0DB17-D8BD-4B81-9507-654D2427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 Policy(3 breakpoints) - </a:t>
            </a:r>
            <a:r>
              <a:rPr lang="en-US" altLang="ko-KR" dirty="0" err="1"/>
              <a:t>StringencyIndex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3D361-274D-4FEF-8350-9328E22F2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DA8773B-9B5D-4B85-9556-F7A9E1783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15" y="1849120"/>
            <a:ext cx="4941570" cy="329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9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0DB17-D8BD-4B81-9507-654D2427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 Policy(3 breakpoints) –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사회적 거리두기 수치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3D361-274D-4FEF-8350-9328E22F2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61B2AF1-EEC6-43EC-8745-597E532B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1851660"/>
            <a:ext cx="493776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61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1E792EF-9DB5-4772-8C1B-AC70AEE24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754500"/>
            <a:ext cx="7524000" cy="438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87" y="751749"/>
            <a:ext cx="7524826" cy="4391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00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621" y="1229475"/>
            <a:ext cx="5341329" cy="31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3389188-C7C8-4886-A30E-5D4311F72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0" y="762490"/>
            <a:ext cx="7510300" cy="43810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621" y="1229475"/>
            <a:ext cx="5341329" cy="31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850" y="762500"/>
            <a:ext cx="7510300" cy="438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13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Segmented Poisson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Segmented Poisson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/>
              <a:t>: </a:t>
            </a:r>
            <a:r>
              <a:rPr lang="en" sz="1400"/>
              <a:t>Breakpoint를 기준으로 broken-line relationship을 가지는 Poisson Regression Model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/>
              <a:t>Procedure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Segmented Function을 이용해 여러 개의 Segmentation을 적용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최대 3개의 Break Point를 적용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8월 17일 이후 8주 분량의 확진자 증가 추이를 예측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3408000" y="4752875"/>
            <a:ext cx="23280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Days from 2020-01-20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7650" y="563850"/>
            <a:ext cx="5614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Segmented Poisson : Capital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0" y="1251450"/>
            <a:ext cx="6216490" cy="3349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19"/>
          <p:cNvGraphicFramePr/>
          <p:nvPr>
            <p:extLst>
              <p:ext uri="{D42A27DB-BD31-4B8C-83A1-F6EECF244321}">
                <p14:modId xmlns:p14="http://schemas.microsoft.com/office/powerpoint/2010/main" val="1947961528"/>
              </p:ext>
            </p:extLst>
          </p:nvPr>
        </p:nvGraphicFramePr>
        <p:xfrm>
          <a:off x="6700475" y="82375"/>
          <a:ext cx="2423862" cy="8070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300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수도권(서울,경기,인천)</a:t>
                      </a:r>
                      <a:endParaRPr sz="10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bg2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R-square</a:t>
                      </a:r>
                      <a:endParaRPr sz="8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MSE</a:t>
                      </a:r>
                      <a:endParaRPr sz="8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Breaks</a:t>
                      </a:r>
                      <a:endParaRPr sz="8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seg_point</a:t>
                      </a:r>
                      <a:endParaRPr sz="8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0.66</a:t>
                      </a:r>
                      <a:endParaRPr sz="800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215.666</a:t>
                      </a:r>
                      <a:endParaRPr sz="800" dirty="0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50, 205</a:t>
                      </a:r>
                      <a:endParaRPr sz="800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seg_point</a:t>
                      </a:r>
                      <a:endParaRPr sz="800" b="1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0.783</a:t>
                      </a:r>
                      <a:endParaRPr sz="800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146.137</a:t>
                      </a:r>
                      <a:endParaRPr sz="800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105, 131, 201</a:t>
                      </a:r>
                      <a:endParaRPr sz="800" dirty="0">
                        <a:solidFill>
                          <a:schemeClr val="bg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868</Words>
  <Application>Microsoft Office PowerPoint</Application>
  <PresentationFormat>화면 슬라이드 쇼(16:9)</PresentationFormat>
  <Paragraphs>123</Paragraphs>
  <Slides>33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Lato</vt:lpstr>
      <vt:lpstr>08서울남산체 M</vt:lpstr>
      <vt:lpstr>Arial</vt:lpstr>
      <vt:lpstr>Cambria Math</vt:lpstr>
      <vt:lpstr>Malgun Gothic</vt:lpstr>
      <vt:lpstr>Malgun Gothic</vt:lpstr>
      <vt:lpstr>Raleway</vt:lpstr>
      <vt:lpstr>Streamline</vt:lpstr>
      <vt:lpstr>COVID-19  한국 지역별 신규확진자  예측 모델  </vt:lpstr>
      <vt:lpstr>자체 데이터 (1월 20일 ~ 8월 17일)</vt:lpstr>
      <vt:lpstr>데이터 소개</vt:lpstr>
      <vt:lpstr>PowerPoint 프레젠테이션</vt:lpstr>
      <vt:lpstr>PowerPoint 프레젠테이션</vt:lpstr>
      <vt:lpstr>PowerPoint 프레젠테이션</vt:lpstr>
      <vt:lpstr>PowerPoint 프레젠테이션</vt:lpstr>
      <vt:lpstr>Segmented Poisson</vt:lpstr>
      <vt:lpstr>Segmented Poisson : Capital</vt:lpstr>
      <vt:lpstr>PowerPoint 프레젠테이션</vt:lpstr>
      <vt:lpstr>PowerPoint 프레젠테이션</vt:lpstr>
      <vt:lpstr>Segmented Poisson with policy variable</vt:lpstr>
      <vt:lpstr>Correlation heatmap of policy variables</vt:lpstr>
      <vt:lpstr>Exploratory Data Analysis with policy variable</vt:lpstr>
      <vt:lpstr>PowerPoint 프레젠테이션</vt:lpstr>
      <vt:lpstr>Breakpoints</vt:lpstr>
      <vt:lpstr>Segmented Poisson Model Definition</vt:lpstr>
      <vt:lpstr>Model with Policy information</vt:lpstr>
      <vt:lpstr>Without Policy</vt:lpstr>
      <vt:lpstr>PowerPoint 프레젠테이션</vt:lpstr>
      <vt:lpstr>With Policy(2 breakpoints) - coefficients</vt:lpstr>
      <vt:lpstr>With Policy(2 breakpoints) - plots</vt:lpstr>
      <vt:lpstr>PowerPoint 프레젠테이션</vt:lpstr>
      <vt:lpstr>PowerPoint 프레젠테이션</vt:lpstr>
      <vt:lpstr>With Policy(2 breakpoints) - StringencyIndex</vt:lpstr>
      <vt:lpstr>With Policy(2 breakpoints) - 사회적 거리두기 수치</vt:lpstr>
      <vt:lpstr>With Policy(3 breakpoints) - coefficients</vt:lpstr>
      <vt:lpstr>With Policy(3 breakpoints) - plots</vt:lpstr>
      <vt:lpstr>PowerPoint 프레젠테이션</vt:lpstr>
      <vt:lpstr>PowerPoint 프레젠테이션</vt:lpstr>
      <vt:lpstr>With Policy(3 breakpoints) - StringencyIndex</vt:lpstr>
      <vt:lpstr>With Policy(3 breakpoints) – 사회적 거리두기 수치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 한국 지역별 신규확진자  예측 모델  </dc:title>
  <cp:lastModifiedBy>허 규진</cp:lastModifiedBy>
  <cp:revision>12</cp:revision>
  <dcterms:modified xsi:type="dcterms:W3CDTF">2020-08-20T02:10:12Z</dcterms:modified>
</cp:coreProperties>
</file>