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345" r:id="rId2"/>
    <p:sldId id="346" r:id="rId3"/>
    <p:sldId id="377" r:id="rId4"/>
    <p:sldId id="378" r:id="rId5"/>
    <p:sldId id="379" r:id="rId6"/>
    <p:sldId id="380" r:id="rId7"/>
    <p:sldId id="352" r:id="rId8"/>
    <p:sldId id="353" r:id="rId9"/>
    <p:sldId id="354" r:id="rId10"/>
    <p:sldId id="356" r:id="rId11"/>
    <p:sldId id="355" r:id="rId12"/>
    <p:sldId id="357" r:id="rId13"/>
    <p:sldId id="358" r:id="rId14"/>
    <p:sldId id="359" r:id="rId15"/>
    <p:sldId id="360" r:id="rId16"/>
    <p:sldId id="362" r:id="rId17"/>
    <p:sldId id="361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82" r:id="rId27"/>
    <p:sldId id="383" r:id="rId28"/>
    <p:sldId id="384" r:id="rId29"/>
    <p:sldId id="385" r:id="rId30"/>
    <p:sldId id="387" r:id="rId31"/>
    <p:sldId id="386" r:id="rId32"/>
    <p:sldId id="371" r:id="rId33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161" autoAdjust="0"/>
  </p:normalViewPr>
  <p:slideViewPr>
    <p:cSldViewPr showGuides="1">
      <p:cViewPr varScale="1">
        <p:scale>
          <a:sx n="103" d="100"/>
          <a:sy n="103" d="100"/>
        </p:scale>
        <p:origin x="96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D08EC-D984-440E-BC08-CF82B5ED4807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55100-55EA-4343-895F-25F3AAA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25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5005-1A38-4F62-9358-93E506F5F406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567-7EB9-4B9B-B7B3-41E220D2D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5005-1A38-4F62-9358-93E506F5F406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567-7EB9-4B9B-B7B3-41E220D2D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6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5005-1A38-4F62-9358-93E506F5F406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567-7EB9-4B9B-B7B3-41E220D2D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64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56997" y="319542"/>
            <a:ext cx="7926063" cy="504000"/>
          </a:xfrm>
          <a:prstGeom prst="rect">
            <a:avLst/>
          </a:prstGeom>
        </p:spPr>
        <p:txBody>
          <a:bodyPr lIns="0" rIns="0" anchor="ctr"/>
          <a:lstStyle>
            <a:lvl1pPr>
              <a:defRPr sz="2215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575665" y="179960"/>
            <a:ext cx="3286136" cy="684000"/>
          </a:xfrm>
          <a:prstGeom prst="rect">
            <a:avLst/>
          </a:prstGeom>
        </p:spPr>
        <p:txBody>
          <a:bodyPr anchor="t"/>
          <a:lstStyle>
            <a:lvl1pPr algn="r">
              <a:lnSpc>
                <a:spcPts val="1108"/>
              </a:lnSpc>
              <a:defRPr lang="ko-KR" altLang="en-US" sz="1108" b="1" kern="1200" noProof="0" dirty="0" smtClean="0">
                <a:solidFill>
                  <a:srgbClr val="00338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56996" y="1023492"/>
            <a:ext cx="11540253" cy="409121"/>
          </a:xfrm>
          <a:prstGeom prst="rect">
            <a:avLst/>
          </a:prstGeom>
        </p:spPr>
        <p:txBody>
          <a:bodyPr lIns="0" rIns="0"/>
          <a:lstStyle>
            <a:lvl1pPr>
              <a:defRPr sz="1662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358682" y="6466122"/>
            <a:ext cx="114597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794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5005-1A38-4F62-9358-93E506F5F406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567-7EB9-4B9B-B7B3-41E220D2D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5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5005-1A38-4F62-9358-93E506F5F406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567-7EB9-4B9B-B7B3-41E220D2D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6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5005-1A38-4F62-9358-93E506F5F406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567-7EB9-4B9B-B7B3-41E220D2D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5005-1A38-4F62-9358-93E506F5F406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567-7EB9-4B9B-B7B3-41E220D2D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6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5005-1A38-4F62-9358-93E506F5F406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567-7EB9-4B9B-B7B3-41E220D2D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5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5005-1A38-4F62-9358-93E506F5F406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567-7EB9-4B9B-B7B3-41E220D2D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5005-1A38-4F62-9358-93E506F5F406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567-7EB9-4B9B-B7B3-41E220D2D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4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5005-1A38-4F62-9358-93E506F5F406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567-7EB9-4B9B-B7B3-41E220D2D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2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85005-1A38-4F62-9358-93E506F5F406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6A567-7EB9-4B9B-B7B3-41E220D2D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4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6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계층적 군집분석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700808"/>
            <a:ext cx="10972800" cy="48828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처음 그림은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1,3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번째 변수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(calories, fat)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를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, </a:t>
            </a:r>
            <a:r>
              <a:rPr lang="ko-KR" altLang="en-US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두번째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그림은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4,6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번째 변수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(sodium, </a:t>
            </a:r>
            <a:r>
              <a:rPr lang="en-US" altLang="ko-KR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carbo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)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를 </a:t>
            </a:r>
            <a:r>
              <a:rPr lang="ko-KR" altLang="en-US" sz="1800" dirty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각각 </a:t>
            </a:r>
            <a:r>
              <a:rPr lang="en-US" altLang="ko-KR" sz="1800" dirty="0" err="1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x,y</a:t>
            </a:r>
            <a:r>
              <a:rPr lang="ko-KR" altLang="en-US" sz="1800" dirty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축이 되도록 그린 </a:t>
            </a:r>
            <a:r>
              <a:rPr lang="ko-KR" altLang="en-US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산점도이다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ko-KR" dirty="0" smtClean="0"/>
              <a:t>15,13,70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번째 자료는 빨간 점으로 표시</a:t>
            </a: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실제로 빨간 점들이 모여있음을 확인할 수 있다</a:t>
            </a:r>
            <a:r>
              <a:rPr lang="en-US" altLang="ko-KR" sz="1800" dirty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!</a:t>
            </a: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068960"/>
            <a:ext cx="3240360" cy="25922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33" y="3068960"/>
            <a:ext cx="3240361" cy="25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계층적 군집분석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700808"/>
            <a:ext cx="10972800" cy="48828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ko-KR" altLang="en-US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덴드로그램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(</a:t>
            </a:r>
            <a:r>
              <a:rPr lang="en-US" altLang="ko-KR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dendrogram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)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그리기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–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최장 </a:t>
            </a:r>
            <a:r>
              <a:rPr lang="ko-KR" altLang="en-US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연결법</a:t>
            </a: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204864"/>
            <a:ext cx="718159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계층적 군집분석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5169210"/>
            <a:ext cx="10972800" cy="14144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가까운 자료일수록 아래에서 서로 묶이게 된다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비슷한 그룹들은 비슷한 색으로 색칠된다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.</a:t>
            </a: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51" y="1281220"/>
            <a:ext cx="8583698" cy="37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계층적 군집분석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09600" y="1202366"/>
            <a:ext cx="10972800" cy="53813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계층적 군집 분석 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군집 할당</a:t>
            </a: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 lvl="1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군집 분석 결과를 이용하여 각 개체를 군집에 할당한다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.</a:t>
            </a:r>
          </a:p>
          <a:p>
            <a:pPr lvl="1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덴드로그램의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높이나 </a:t>
            </a:r>
            <a:r>
              <a:rPr lang="ko-KR" altLang="en-US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군집수를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조정하여 군집을 분할할 수 있다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. </a:t>
            </a:r>
          </a:p>
          <a:p>
            <a:pPr lvl="1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a.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높이를 조절하면서 분할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(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높이의 기준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: 150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으로 설정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573016"/>
            <a:ext cx="6124322" cy="245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계층적 군집분석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09600" y="1202366"/>
            <a:ext cx="10972800" cy="53813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계층적 군집 분석 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군집 할당</a:t>
            </a: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 lvl="1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군집 분석 결과를 이용하여 각 개체를 군집에 할당한다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.</a:t>
            </a:r>
          </a:p>
          <a:p>
            <a:pPr lvl="1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덴드로그램의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높이나 </a:t>
            </a:r>
            <a:r>
              <a:rPr lang="ko-KR" altLang="en-US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군집수를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조정하여 군집을 분할할 수 있다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. </a:t>
            </a:r>
          </a:p>
          <a:p>
            <a:pPr lvl="1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b.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군집 수를 조절하면서 분할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(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군집 수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= 4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로 설정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645024"/>
            <a:ext cx="5425174" cy="190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계층적 군집분석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202366"/>
            <a:ext cx="10972800" cy="53813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계층적 군집 분석 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– 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군집내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비교 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최장 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연결법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)</a:t>
            </a: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각 군집에서 각 변수의 평균과 분산 계산</a:t>
            </a: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98337"/>
              </p:ext>
            </p:extLst>
          </p:nvPr>
        </p:nvGraphicFramePr>
        <p:xfrm>
          <a:off x="988240" y="2848895"/>
          <a:ext cx="10594161" cy="340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281"/>
                <a:gridCol w="1065879"/>
                <a:gridCol w="1065879"/>
                <a:gridCol w="1065879"/>
                <a:gridCol w="1065879"/>
                <a:gridCol w="1065879"/>
                <a:gridCol w="1065879"/>
                <a:gridCol w="1065879"/>
                <a:gridCol w="1065879"/>
                <a:gridCol w="1170848"/>
              </a:tblGrid>
              <a:tr h="3787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Calories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Protein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Sodium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Carbo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Sugars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Potas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Vitamins</a:t>
                      </a:r>
                      <a:endParaRPr lang="ko-KR" altLang="en-US" dirty="0"/>
                    </a:p>
                  </a:txBody>
                  <a:tcPr/>
                </a:tc>
              </a:tr>
              <a:tr h="378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</a:t>
                      </a:r>
                      <a:r>
                        <a:rPr lang="en-US" altLang="ko-KR" dirty="0" smtClean="0"/>
                        <a:t>(1)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3.19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3.72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2.13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4.54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1.71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4.37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8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분산</a:t>
                      </a:r>
                      <a:r>
                        <a:rPr lang="en-US" altLang="ko-KR" dirty="0" smtClean="0"/>
                        <a:t>(1)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1.19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8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 (2)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6.32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2.96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1.63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2.07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1.71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3.47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2.44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2.71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1.43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8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 (2)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1.24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1.24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0.26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0.38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0.44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0.28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8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 (3)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4.87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2.01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0.56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3.42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1.61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0.99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8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 (3)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1.72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0.44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1.75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8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 (4)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5.53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0.97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2.52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4.17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1.49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1.00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1.52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8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 (4)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0.30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0.60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0.85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0.68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1.22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75" y="2110082"/>
            <a:ext cx="11194490" cy="50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계층적 군집분석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202366"/>
            <a:ext cx="10972800" cy="53813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계층적 군집 분석 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– 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분석 결과 시각화</a:t>
            </a: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각 </a:t>
            </a:r>
            <a:r>
              <a:rPr lang="ko-KR" altLang="en-US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변수별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</a:t>
            </a:r>
            <a:r>
              <a:rPr lang="ko-KR" altLang="en-US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산점도에서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같은 군집은 같은 색으로 표시</a:t>
            </a: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80" y="2015239"/>
            <a:ext cx="9038840" cy="9286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41" y="3036190"/>
            <a:ext cx="4903317" cy="34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en-US" altLang="ko-KR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K-</a:t>
            </a: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평균 군집분석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202366"/>
            <a:ext cx="10972800" cy="53813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모형의 구축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(</a:t>
            </a:r>
            <a:r>
              <a:rPr lang="en-US" altLang="ko-KR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sklearn.cluster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library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의 </a:t>
            </a:r>
            <a:r>
              <a:rPr lang="en-US" altLang="ko-KR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kMeans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함수 사용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)</a:t>
            </a: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2" y="1773604"/>
            <a:ext cx="10101696" cy="4320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15480" y="2880569"/>
            <a:ext cx="911557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kMeans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옵션 </a:t>
            </a:r>
            <a:r>
              <a:rPr lang="en-US" altLang="ko-KR" dirty="0" smtClean="0"/>
              <a:t>: </a:t>
            </a:r>
            <a:r>
              <a:rPr lang="en-US" altLang="ko-KR" b="1" dirty="0" err="1" smtClean="0"/>
              <a:t>n_cluster</a:t>
            </a:r>
            <a:r>
              <a:rPr lang="en-US" altLang="ko-KR" dirty="0" smtClean="0"/>
              <a:t>, </a:t>
            </a:r>
            <a:r>
              <a:rPr lang="en-US" altLang="ko-KR" b="1" dirty="0" err="1" smtClean="0"/>
              <a:t>random_state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n_cluster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 군집의 개수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random_state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초기값 </a:t>
            </a:r>
            <a:r>
              <a:rPr lang="ko-KR" altLang="en-US" dirty="0" err="1" smtClean="0"/>
              <a:t>설정시에</a:t>
            </a:r>
            <a:r>
              <a:rPr lang="ko-KR" altLang="en-US" dirty="0" smtClean="0"/>
              <a:t> 필요한 랜덤 </a:t>
            </a:r>
            <a:r>
              <a:rPr lang="ko-KR" altLang="en-US" dirty="0" err="1" smtClean="0"/>
              <a:t>시드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실험의 </a:t>
            </a:r>
            <a:r>
              <a:rPr lang="ko-KR" altLang="en-US" dirty="0" err="1" smtClean="0"/>
              <a:t>재현성을</a:t>
            </a:r>
            <a:r>
              <a:rPr lang="ko-KR" altLang="en-US" dirty="0" smtClean="0"/>
              <a:t> 위해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7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en-US" altLang="ko-KR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K-</a:t>
            </a: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평균 군집분석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202366"/>
            <a:ext cx="10972800" cy="53813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모형의 구축 결과 </a:t>
            </a: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5480" y="4868799"/>
            <a:ext cx="986680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labels_ </a:t>
            </a:r>
            <a:r>
              <a:rPr lang="ko-KR" altLang="en-US" dirty="0" smtClean="0"/>
              <a:t>를 통해 각 관측치가 어느 군집에 분배되었는지를 확인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군집은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번부터 시작</a:t>
            </a:r>
            <a:r>
              <a:rPr lang="en-US" altLang="ko-KR" dirty="0" smtClean="0"/>
              <a:t>!)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cluster_centers</a:t>
            </a:r>
            <a:r>
              <a:rPr lang="en-US" altLang="ko-KR" dirty="0" smtClean="0"/>
              <a:t>_</a:t>
            </a:r>
            <a:r>
              <a:rPr lang="ko-KR" altLang="en-US" dirty="0" smtClean="0"/>
              <a:t>를 통해 각 군집의 중심을 확인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69230"/>
            <a:ext cx="5490350" cy="308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en-US" altLang="ko-KR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K-</a:t>
            </a: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평균 군집분석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202366"/>
            <a:ext cx="10972800" cy="53813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초기값 변경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ko-KR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Random_state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를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10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으로 변경하였을 때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각 관측치가 분배되는 군집의 변화와 군집의 중심의 변화를 관찰</a:t>
            </a: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35" y="2479563"/>
            <a:ext cx="7482130" cy="1898874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53485"/>
              </p:ext>
            </p:extLst>
          </p:nvPr>
        </p:nvGraphicFramePr>
        <p:xfrm>
          <a:off x="3369012" y="4378437"/>
          <a:ext cx="54539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795"/>
                <a:gridCol w="1090795"/>
                <a:gridCol w="1090795"/>
                <a:gridCol w="1090795"/>
                <a:gridCol w="10907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 ＼ 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86635" y="6254952"/>
            <a:ext cx="70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표</a:t>
            </a:r>
            <a:r>
              <a:rPr lang="en-US" altLang="ko-KR" dirty="0" smtClean="0"/>
              <a:t>&gt; random seed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일때와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k-</a:t>
            </a:r>
            <a:r>
              <a:rPr lang="ko-KR" altLang="en-US" dirty="0" smtClean="0"/>
              <a:t>평균 군집분석 결과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라이브러리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350329"/>
            <a:ext cx="7776864" cy="215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en-US" altLang="ko-KR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K-</a:t>
            </a: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평균 군집분석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202366"/>
            <a:ext cx="10972800" cy="53813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초기값 변경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ko-KR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Random_state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를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10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으로 변경하였을 때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각 관측치가 분배되는 군집의 변화와 군집의 중심의 변화를 관찰</a:t>
            </a:r>
            <a:endParaRPr lang="en-US" altLang="ko-KR" sz="1800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633202"/>
            <a:ext cx="4691326" cy="2163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10" y="2632944"/>
            <a:ext cx="4691326" cy="2163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17127" y="5157192"/>
            <a:ext cx="49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군집의 중심 변화를 관찰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다차원 </a:t>
            </a:r>
            <a:r>
              <a:rPr kumimoji="0" lang="ko-KR" altLang="en-US" sz="2500" spc="-100" dirty="0" err="1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척도법</a:t>
            </a: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(MDS)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9600" y="1602277"/>
            <a:ext cx="10972800" cy="36522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다차원 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척도법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(Multidimensional Scaling – MDS)</a:t>
            </a:r>
          </a:p>
          <a:p>
            <a:pPr lvl="1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다차원 </a:t>
            </a:r>
            <a:r>
              <a:rPr lang="ko-KR" altLang="en-US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관측값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(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또는 개체들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)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간의 거리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(distance)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또는 </a:t>
            </a:r>
            <a:r>
              <a:rPr lang="ko-KR" altLang="en-US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비유사성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(dissimilarity)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을 이용하여 개체들을 원래의 차원보다 낮은 차원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(2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차원 또는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3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차원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)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의 공간상의 점으로 표현하는 통계적인 분석방법</a:t>
            </a: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 lvl="1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목적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: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차원의 축소를 통해 개체들 사이의 관계를 시각적으로 손쉽게 파악</a:t>
            </a: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 lvl="1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07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다차원 </a:t>
            </a:r>
            <a:r>
              <a:rPr kumimoji="0" lang="ko-KR" altLang="en-US" sz="2500" spc="-100" dirty="0" err="1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척도법</a:t>
            </a: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(MDS)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9600" y="1602277"/>
            <a:ext cx="10972800" cy="36522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다차원 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척도법을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이용한 군집분석의 시각화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 lvl="1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다차원 </a:t>
            </a:r>
            <a:r>
              <a:rPr lang="ko-KR" altLang="en-US" sz="1800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척도법을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이용해 자료를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(9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차원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)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시각적으로 확인할 수 있는 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2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차원으로 축소시킨 후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같은 군집에 속하는 자료를 같은 색으로 표기한다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.</a:t>
            </a:r>
          </a:p>
          <a:p>
            <a:pPr lvl="1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실제로 같은 군집에 속하는 자료들이 비슷한 위치에 존재하는지를 확인 가능</a:t>
            </a: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19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다차원 </a:t>
            </a:r>
            <a:r>
              <a:rPr kumimoji="0" lang="ko-KR" altLang="en-US" sz="2500" spc="-100" dirty="0" err="1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척도법</a:t>
            </a: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(MDS)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9600" y="1602277"/>
            <a:ext cx="10972800" cy="36522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다차원 </a:t>
            </a:r>
            <a:r>
              <a:rPr lang="ko-KR" altLang="en-US" sz="18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척도법을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 이용한 군집분석의 시각화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 marL="457200" lvl="1" indent="0">
              <a:lnSpc>
                <a:spcPct val="150000"/>
              </a:lnSpc>
              <a:buNone/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869" y="2119146"/>
            <a:ext cx="6620262" cy="365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다차원 </a:t>
            </a:r>
            <a:r>
              <a:rPr kumimoji="0" lang="ko-KR" altLang="en-US" sz="2500" spc="-100" dirty="0" err="1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척도법</a:t>
            </a: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(MDS)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62790" y="2163680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03" y="1579419"/>
            <a:ext cx="4770597" cy="37477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000" y="1579419"/>
            <a:ext cx="4770597" cy="37477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48650" y="5486400"/>
            <a:ext cx="37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계층화 군집분석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최장 </a:t>
            </a:r>
            <a:r>
              <a:rPr lang="ko-KR" altLang="en-US" b="1" dirty="0" err="1" smtClean="0"/>
              <a:t>연결법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22247" y="5484525"/>
            <a:ext cx="37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계층화 군집분석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최단 </a:t>
            </a:r>
            <a:r>
              <a:rPr lang="ko-KR" altLang="en-US" b="1" dirty="0" err="1" smtClean="0"/>
              <a:t>연결법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402" y="1579419"/>
            <a:ext cx="4770597" cy="37477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999" y="1579419"/>
            <a:ext cx="4770598" cy="37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다차원 </a:t>
            </a:r>
            <a:r>
              <a:rPr kumimoji="0" lang="ko-KR" altLang="en-US" sz="2500" spc="-100" dirty="0" err="1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척도법</a:t>
            </a: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(MDS)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62790" y="2163680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03" y="1579419"/>
            <a:ext cx="4770597" cy="374775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000" y="1579419"/>
            <a:ext cx="4770597" cy="37477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48650" y="5486400"/>
            <a:ext cx="37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계층화 군집분석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평균 </a:t>
            </a:r>
            <a:r>
              <a:rPr lang="ko-KR" altLang="en-US" b="1" dirty="0" err="1" smtClean="0"/>
              <a:t>연결법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22247" y="5484525"/>
            <a:ext cx="37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K-</a:t>
            </a:r>
            <a:r>
              <a:rPr lang="ko-KR" altLang="en-US" b="1" dirty="0" smtClean="0"/>
              <a:t>평균 군집분석</a:t>
            </a:r>
            <a:endParaRPr lang="ko-KR" altLang="en-US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02" y="1579419"/>
            <a:ext cx="4770597" cy="374775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00" y="1579419"/>
            <a:ext cx="4770597" cy="37477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402" y="1579419"/>
            <a:ext cx="4770597" cy="37477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000" y="1579419"/>
            <a:ext cx="4770597" cy="37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en-US" altLang="ko-KR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linkage methods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9600" y="1602277"/>
            <a:ext cx="10972800" cy="36522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117304"/>
            <a:ext cx="3943350" cy="2266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933" y="1268760"/>
            <a:ext cx="4317743" cy="45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en-US" altLang="ko-KR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linkage methods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9600" y="1602277"/>
            <a:ext cx="10972800" cy="36522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139" y="1412776"/>
            <a:ext cx="7168797" cy="40324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848895"/>
            <a:ext cx="37719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en-US" altLang="ko-KR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linkage methods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9600" y="1602277"/>
            <a:ext cx="10972800" cy="36522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95" y="2361610"/>
            <a:ext cx="1885950" cy="2133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1286143"/>
            <a:ext cx="5714286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en-US" altLang="ko-KR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linkage methods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9600" y="1602277"/>
            <a:ext cx="10972800" cy="36522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00" y="1955610"/>
            <a:ext cx="3748602" cy="31216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810" y="1757399"/>
            <a:ext cx="5472608" cy="35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자료 전처리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480" y="1392168"/>
            <a:ext cx="39052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각 변수에 대해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수를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636" y="1899999"/>
            <a:ext cx="6786728" cy="40407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52" y="1899999"/>
            <a:ext cx="6786728" cy="404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en-US" altLang="ko-KR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linkage methods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9600" y="1602277"/>
            <a:ext cx="10972800" cy="36522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20912"/>
            <a:ext cx="3733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20912"/>
            <a:ext cx="3962400" cy="241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2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en-US" altLang="ko-KR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Linkage method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62790" y="2479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9600" y="1602277"/>
            <a:ext cx="10972800" cy="36522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Single linkage – 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명확히 구분이 되는 경우 사용하기에 적절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. dominate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한 한 군집이 있는 경우 사용하기에 적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절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Complete linkage – 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두 군집이 서로 </a:t>
            </a:r>
            <a:r>
              <a:rPr lang="en-US" altLang="ko-KR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overlap</a:t>
            </a: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되는 경우 사용하기에 적절</a:t>
            </a: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00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인터넷 쇼핑몰 자료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98255" y="1791130"/>
            <a:ext cx="101531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tot.Rdata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인터넷 쇼핑몰의 구매 정보 자료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이를 이용해서 각 상품에 대해 군집분석을 시행해 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전체 고객 정보 중</a:t>
            </a:r>
            <a:r>
              <a:rPr lang="en-US" altLang="ko-KR" dirty="0" smtClean="0">
                <a:latin typeface="+mn-ea"/>
              </a:rPr>
              <a:t>, 3000</a:t>
            </a:r>
            <a:r>
              <a:rPr lang="ko-KR" altLang="en-US" dirty="0" smtClean="0">
                <a:latin typeface="+mn-ea"/>
              </a:rPr>
              <a:t>명의 고객 정보만을 이용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20" y="3789040"/>
            <a:ext cx="3636959" cy="12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자료 전처리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480" y="1392168"/>
            <a:ext cx="64075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결측치가</a:t>
            </a:r>
            <a:r>
              <a:rPr lang="ko-KR" altLang="en-US" dirty="0" smtClean="0"/>
              <a:t> 있는 관측치를 제거 및 분석에 사용할 자료 추출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899999"/>
            <a:ext cx="84867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자료 전처리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480" y="1392168"/>
            <a:ext cx="68162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각 변수의 단위의 차이를 무시하기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조정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1" y="2259283"/>
            <a:ext cx="2773976" cy="29524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616" y="2259283"/>
            <a:ext cx="5491840" cy="295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자료 전처리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480" y="1392168"/>
            <a:ext cx="53206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각 변수들의 분포를 확인하기 위해 </a:t>
            </a:r>
            <a:r>
              <a:rPr lang="ko-KR" altLang="en-US" dirty="0" err="1" smtClean="0"/>
              <a:t>산점도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65" y="2643662"/>
            <a:ext cx="5277470" cy="37188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027074"/>
            <a:ext cx="6480720" cy="6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계층적 군집분석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480" y="1392168"/>
            <a:ext cx="52678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모형의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scipy</a:t>
            </a:r>
            <a:r>
              <a:rPr lang="en-US" altLang="ko-KR" dirty="0" smtClean="0"/>
              <a:t>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cluster </a:t>
            </a:r>
            <a:r>
              <a:rPr lang="ko-KR" altLang="en-US" dirty="0" smtClean="0"/>
              <a:t>함수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5480" y="2880569"/>
            <a:ext cx="99724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linkage </a:t>
            </a:r>
            <a:r>
              <a:rPr lang="ko-KR" altLang="en-US" dirty="0" smtClean="0"/>
              <a:t>함수의 옵션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method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metric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method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군집을 병합하는 방법</a:t>
            </a:r>
            <a:r>
              <a:rPr lang="en-US" altLang="ko-KR" dirty="0" smtClean="0"/>
              <a:t>. complete(</a:t>
            </a:r>
            <a:r>
              <a:rPr lang="ko-KR" altLang="en-US" dirty="0" smtClean="0"/>
              <a:t>최장</a:t>
            </a:r>
            <a:r>
              <a:rPr lang="en-US" altLang="ko-KR" dirty="0" smtClean="0"/>
              <a:t>), single(</a:t>
            </a:r>
            <a:r>
              <a:rPr lang="ko-KR" altLang="en-US" dirty="0" smtClean="0"/>
              <a:t>최단</a:t>
            </a:r>
            <a:r>
              <a:rPr lang="en-US" altLang="ko-KR" dirty="0" smtClean="0"/>
              <a:t>), average(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등이 존재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metric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관측치 간의 거리를 재는 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</a:t>
            </a:r>
            <a:r>
              <a:rPr lang="en-US" altLang="ko-KR" dirty="0" err="1" smtClean="0"/>
              <a:t>euclid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051706"/>
            <a:ext cx="6624736" cy="30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계층적 군집분석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416" y="1412776"/>
            <a:ext cx="734481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모형의 구축 결과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첫단계에서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27, 70</a:t>
            </a:r>
            <a:r>
              <a:rPr lang="ko-KR" altLang="en-US" dirty="0" smtClean="0"/>
              <a:t>번째 자료를 묶었음을 의미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이와 같은 방법으로</a:t>
            </a:r>
            <a:r>
              <a:rPr lang="en-US" altLang="ko-KR" dirty="0" smtClean="0"/>
              <a:t>, 11</a:t>
            </a:r>
            <a:r>
              <a:rPr lang="ko-KR" altLang="en-US" dirty="0" smtClean="0"/>
              <a:t>단계에서 </a:t>
            </a:r>
            <a:r>
              <a:rPr lang="en-US" altLang="ko-KR" dirty="0" smtClean="0"/>
              <a:t>15, 76</a:t>
            </a:r>
            <a:r>
              <a:rPr lang="ko-KR" altLang="en-US" dirty="0" smtClean="0"/>
              <a:t>번째 자료를 묶었음을 알 수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Q). </a:t>
            </a:r>
            <a:r>
              <a:rPr lang="ko-KR" altLang="en-US" b="1" dirty="0" smtClean="0"/>
              <a:t>전체 자료의 수는 </a:t>
            </a:r>
            <a:r>
              <a:rPr lang="en-US" altLang="ko-KR" b="1" dirty="0" smtClean="0"/>
              <a:t>74</a:t>
            </a:r>
            <a:r>
              <a:rPr lang="ko-KR" altLang="en-US" b="1" dirty="0" smtClean="0"/>
              <a:t>개인데 </a:t>
            </a:r>
            <a:r>
              <a:rPr lang="en-US" altLang="ko-KR" b="1" dirty="0" smtClean="0"/>
              <a:t>76</a:t>
            </a:r>
            <a:r>
              <a:rPr lang="ko-KR" altLang="en-US" b="1" dirty="0" smtClean="0"/>
              <a:t>번째 자료는 어떤 자료인가</a:t>
            </a:r>
            <a:r>
              <a:rPr lang="en-US" altLang="ko-KR" b="1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A). 76</a:t>
            </a:r>
            <a:r>
              <a:rPr lang="ko-KR" altLang="en-US" dirty="0" smtClean="0"/>
              <a:t>번째는 자료가 아닌 군집을 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단계에서 생성된 군집을 의미한다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따라서</a:t>
            </a:r>
            <a:r>
              <a:rPr lang="en-US" altLang="ko-KR" dirty="0" smtClean="0"/>
              <a:t>, 11</a:t>
            </a:r>
            <a:r>
              <a:rPr lang="ko-KR" altLang="en-US" dirty="0" smtClean="0"/>
              <a:t>단계에서는 </a:t>
            </a:r>
            <a:r>
              <a:rPr lang="en-US" altLang="ko-KR" dirty="0" smtClean="0"/>
              <a:t>(15,13,70)</a:t>
            </a:r>
            <a:r>
              <a:rPr lang="ko-KR" altLang="en-US" dirty="0" smtClean="0"/>
              <a:t>번째 자료를 묶어 새로운 군집을 만들었음을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1700809"/>
            <a:ext cx="260999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49886" y="486510"/>
            <a:ext cx="4492228" cy="60007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CC99">
                <a:lumMod val="50000"/>
              </a:srgbClr>
            </a:solidFill>
          </a:ln>
        </p:spPr>
        <p:txBody>
          <a:bodyPr bIns="72000" anchor="ctr"/>
          <a:lstStyle>
            <a:defPPr>
              <a:defRPr lang="ko-KR"/>
            </a:defPPr>
            <a:lvl1pPr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ctr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kumimoji="0" lang="ko-KR" altLang="en-US" sz="2500" spc="-100" dirty="0" smtClean="0">
                <a:solidFill>
                  <a:srgbClr val="1D1D75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계층적 군집분석</a:t>
            </a:r>
            <a:endParaRPr kumimoji="0" lang="en-US" altLang="ko-KR" sz="2500" spc="-100" dirty="0">
              <a:solidFill>
                <a:srgbClr val="1D1D75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700808"/>
            <a:ext cx="10972800" cy="48828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ko-KR" dirty="0"/>
              <a:t>(15,13,70)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번째 자료가 실제로 가까이에 위치하는지를 그림을 통해 확인해보자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.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임의로 두 변수를 뽑아서 전체 자료를 이차원 평면에 표현하고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, </a:t>
            </a:r>
            <a:r>
              <a:rPr lang="en-US" altLang="ko-KR" dirty="0"/>
              <a:t>(15,13,70) </a:t>
            </a:r>
            <a:r>
              <a:rPr lang="ko-KR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번째 자료는 빨간색으로 표시해보았다</a:t>
            </a:r>
            <a:r>
              <a:rPr lang="en-US" altLang="ko-KR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cs typeface="Lato Light"/>
              </a:rPr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altLang="ko-KR" sz="1800" dirty="0" smtClean="0">
              <a:solidFill>
                <a:schemeClr val="tx1">
                  <a:lumMod val="50000"/>
                </a:schemeClr>
              </a:solidFill>
              <a:latin typeface="+mn-ea"/>
              <a:cs typeface="Lato Ligh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3278148"/>
            <a:ext cx="469743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902</Words>
  <Application>Microsoft Office PowerPoint</Application>
  <PresentationFormat>와이드스크린</PresentationFormat>
  <Paragraphs>297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Lato Light</vt:lpstr>
      <vt:lpstr>맑은 고딕</vt:lpstr>
      <vt:lpstr>Arial</vt:lpstr>
      <vt:lpstr>Office 테마</vt:lpstr>
      <vt:lpstr>실습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백규승</cp:lastModifiedBy>
  <cp:revision>118</cp:revision>
  <cp:lastPrinted>2017-02-05T23:24:07Z</cp:lastPrinted>
  <dcterms:created xsi:type="dcterms:W3CDTF">2017-01-19T04:11:47Z</dcterms:created>
  <dcterms:modified xsi:type="dcterms:W3CDTF">2017-10-24T17:08:26Z</dcterms:modified>
</cp:coreProperties>
</file>