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8" r:id="rId5"/>
    <p:sldId id="269" r:id="rId6"/>
    <p:sldId id="270" r:id="rId7"/>
    <p:sldId id="271" r:id="rId8"/>
    <p:sldId id="272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욱 서" initials="영서" lastIdx="1" clrIdx="0">
    <p:extLst>
      <p:ext uri="{19B8F6BF-5375-455C-9EA6-DF929625EA0E}">
        <p15:presenceInfo xmlns:p15="http://schemas.microsoft.com/office/powerpoint/2012/main" userId="70bb319f796d80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3B88-570C-4D54-BDA2-E171BAC31E2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15B4-31D1-4D38-9D0E-4BB26E41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FF0F-B0C0-0999-ABB1-8A0DB2B6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069B80-5422-E230-B28F-65A162251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76795D-094A-694D-B202-53C9126C3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6FA07-92F4-C5CF-B50B-091147006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6F0E-88A9-221D-D99D-575C887A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C8A169-3EC8-9836-D9E7-E651B4C5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15E14D-F842-BA5F-5485-E63B74E1F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93220A-561A-4F23-3E44-5ED2F58A3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19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71EDD-F396-A694-8091-FA9A885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FFD6A5-CC92-63C3-3F2D-39ED7C3C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8BE2F7-0B06-2915-612E-07DB74914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8FC86-A616-3DD0-CBC3-0E0C6DF13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3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E1441-CFCC-AFB9-5832-44EB9819E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3B2881-1E76-7D5F-304D-A1CE1E98A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01E5F9-E170-C18A-6299-5D4E1D425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5B533-3729-0775-0896-625177BA5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D538-E0BC-7308-28D2-43514F2F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DC74A-91F3-28DC-7F97-8EBB3786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88BF-38F3-353F-82AF-2FBE6945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5A6F7-0644-5EDA-A4EB-59F281D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42BA-C21F-43E8-D21B-50756A2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D567D-F862-F277-A832-A7DC065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6F215-DAB2-C61E-BDBD-047F4D7F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EA279-D659-39B8-2BFB-865CFF6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77EE5-C132-39E5-C8E1-89644174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AC9-59BB-AC32-1E7E-91EE516D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6FDD4-6CCB-7DD2-24B3-C0832936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EA425-C5C0-6033-9363-A5D57580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208B-347E-6199-ADE3-065D1A0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AAD13-0936-D927-C870-BCAAD71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275F-F4C9-0F07-7E13-05C769F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2336-B39B-7A87-FECA-207E3EFA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CABED-FD39-DDF7-0EC4-87341A30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D9D23-CB21-A9E4-535D-EF15C8A0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E33B-F7D7-23A6-6049-C5836E0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A46D0-CA1B-4CED-0873-829296A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31973-E5A6-2BCB-A300-E89AC82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0CBA4-0AD4-3BD2-9B0D-73ED5E19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A908-96D0-50EB-25F6-EAC25CA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FD381-55D0-AF97-C9C7-64FBA372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9B419-03FB-5055-B181-C8E155B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3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07E88-284F-41A3-347B-ABBFB7C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FDF03-D9D3-EB28-1A21-E3F418A9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F90D6-10DC-3101-10E3-93FF46AA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B950-880A-FC92-6D92-6F9A1550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4088-58AB-0149-C96B-B363E2D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E4181-57E7-E574-2A38-2FCFFE9F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E625-87F0-46AC-264C-5B602388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9932-1932-E27A-4BEF-2CCF39E2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E0941-2273-14B8-E068-EAFC24FB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60496-B1A0-3A85-3A48-2DFB64706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B5016-7B28-E46A-7E1F-2ED013AE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7375-0B57-2BD3-3CD6-8C66E4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7E821-6E71-E555-D5B8-1D1B85CB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440AD-D382-F732-CF5B-A4F1A85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622F6-3F11-0AFD-9875-29E70C28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4CB5A-A43E-464E-F897-4A306683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7DF48-D9CE-4582-9618-A01FD921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F84C1-91F9-C548-7AA3-EDF41EB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30393-DA7A-BC7D-A320-919730A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7730F-51AC-F02A-62E4-D5DBCADF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BE098-DFC2-4D19-D7A0-F65D07C3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A73-20B9-171D-AE51-78E57356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71EF-102B-B419-B574-BED8F054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FBA2B-3F51-AE95-C83E-86E8885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363FC-3258-CC49-302E-FDA2EBE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36E45-27B3-22FC-6F47-04136107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6A245-A971-209C-06C2-5D29412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5C075-2819-C5D1-6973-447E3C60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34F13-0F9F-0B39-A6A9-65648A53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FA81E-F20A-3E11-5D75-1766D054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12A1C-B942-90CA-111F-5F48792C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8F9D6-B03D-CA64-73AE-AB89C021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58BD-81CC-86B6-8A8D-5F14FA24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7BC00-C3EB-448B-C508-6B9707B0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FE2A5-75F0-E003-F86B-808E3CC4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07D81-1382-7A52-7A52-3D9BC5E6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7C39-D66B-42AF-B5B6-308CD87EA44C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3A9A7-28E9-1634-E03D-D15B0406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C988-13B8-A7B3-AEB1-E21C218A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AEE9-835B-1C4F-CDAC-9A804C4CA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전산유체해석실습</a:t>
            </a:r>
            <a:r>
              <a:rPr lang="ko-KR" altLang="en-US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Report#4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2D78A-2357-FC35-B7B2-DFA5E54C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083"/>
            <a:ext cx="9144000" cy="826367"/>
          </a:xfrm>
        </p:spPr>
        <p:txBody>
          <a:bodyPr/>
          <a:lstStyle/>
          <a:p>
            <a:r>
              <a:rPr lang="en-US" altLang="ko-KR" dirty="0"/>
              <a:t>2021010524 </a:t>
            </a:r>
            <a:r>
              <a:rPr lang="ko-KR" altLang="en-US" dirty="0"/>
              <a:t>서영욱</a:t>
            </a:r>
          </a:p>
        </p:txBody>
      </p:sp>
    </p:spTree>
    <p:extLst>
      <p:ext uri="{BB962C8B-B14F-4D97-AF65-F5344CB8AC3E}">
        <p14:creationId xmlns:p14="http://schemas.microsoft.com/office/powerpoint/2010/main" val="29608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B95E-4068-98EF-B9DF-5112B00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초기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5673C-27D3-D023-C89F-2D874175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628588" cy="3309242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본 해석은 </a:t>
            </a:r>
            <a:r>
              <a:rPr lang="en-US" altLang="ko-KR" sz="2000" dirty="0">
                <a:latin typeface="+mn-ea"/>
              </a:rPr>
              <a:t>NACA0012</a:t>
            </a:r>
            <a:r>
              <a:rPr lang="ko-KR" altLang="en-US" sz="2000" dirty="0">
                <a:latin typeface="+mn-ea"/>
              </a:rPr>
              <a:t>에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대해 </a:t>
            </a:r>
            <a:r>
              <a:rPr lang="en-US" altLang="ko-KR" sz="2000" dirty="0">
                <a:latin typeface="+mn-ea"/>
              </a:rPr>
              <a:t>M=0.15, Re=</a:t>
            </a:r>
            <a:r>
              <a:rPr lang="en-US" altLang="ko-KR" sz="2000" dirty="0"/>
              <a:t>6.0×10⁶(</a:t>
            </a:r>
            <a:r>
              <a:rPr lang="ko-KR" altLang="en-US" sz="2000" dirty="0"/>
              <a:t>기준길이 </a:t>
            </a:r>
            <a:r>
              <a:rPr lang="en-US" altLang="ko-KR" sz="2000" dirty="0"/>
              <a:t>c=1)</a:t>
            </a:r>
            <a:r>
              <a:rPr lang="en-US" altLang="ko-KR" sz="2000" dirty="0">
                <a:latin typeface="+mn-ea"/>
              </a:rPr>
              <a:t>, T=288.15 K</a:t>
            </a:r>
            <a:r>
              <a:rPr lang="ko-KR" altLang="en-US" sz="2000" dirty="0">
                <a:latin typeface="+mn-ea"/>
              </a:rPr>
              <a:t>의 조건에서 </a:t>
            </a:r>
            <a:r>
              <a:rPr lang="en-US" altLang="ko-KR" sz="2000" dirty="0">
                <a:latin typeface="+mn-ea"/>
              </a:rPr>
              <a:t>SA </a:t>
            </a:r>
            <a:r>
              <a:rPr lang="ko-KR" altLang="en-US" sz="2000" dirty="0">
                <a:latin typeface="+mn-ea"/>
              </a:rPr>
              <a:t>난류모형 </a:t>
            </a:r>
            <a:r>
              <a:rPr lang="en-US" altLang="ko-KR" sz="2000" dirty="0">
                <a:latin typeface="+mn-ea"/>
              </a:rPr>
              <a:t>RANS</a:t>
            </a:r>
            <a:r>
              <a:rPr lang="ko-KR" altLang="en-US" sz="2000" dirty="0">
                <a:latin typeface="+mn-ea"/>
              </a:rPr>
              <a:t>로 설정되어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그리고 </a:t>
            </a:r>
            <a:r>
              <a:rPr lang="en-US" altLang="ko-KR" sz="2000" dirty="0" err="1">
                <a:latin typeface="+mn-ea"/>
              </a:rPr>
              <a:t>aoa</a:t>
            </a:r>
            <a:r>
              <a:rPr lang="ko-KR" altLang="en-US" sz="2000" dirty="0">
                <a:latin typeface="+mn-ea"/>
              </a:rPr>
              <a:t>를</a:t>
            </a:r>
            <a:r>
              <a:rPr lang="en-US" altLang="ko-KR" sz="2000" dirty="0">
                <a:latin typeface="+mn-ea"/>
              </a:rPr>
              <a:t> 0</a:t>
            </a:r>
            <a:r>
              <a:rPr lang="en-US" altLang="ko-KR" sz="2000" dirty="0"/>
              <a:t>°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,10</a:t>
            </a:r>
            <a:r>
              <a:rPr lang="en-US" altLang="ko-KR" sz="2000" dirty="0"/>
              <a:t>°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,15</a:t>
            </a:r>
            <a:r>
              <a:rPr lang="en-US" altLang="ko-KR" sz="2000" dirty="0"/>
              <a:t>° </a:t>
            </a:r>
            <a:r>
              <a:rPr lang="ko-KR" altLang="en-US" sz="2000" dirty="0">
                <a:latin typeface="+mn-ea"/>
              </a:rPr>
              <a:t>로 변화시키면서 </a:t>
            </a:r>
            <a:r>
              <a:rPr lang="en-US" altLang="ko-KR" sz="2000" dirty="0">
                <a:latin typeface="+mn-ea"/>
              </a:rPr>
              <a:t>CL</a:t>
            </a:r>
            <a:r>
              <a:rPr lang="ko-KR" altLang="en-US" sz="2000" dirty="0">
                <a:latin typeface="+mn-ea"/>
              </a:rPr>
              <a:t>값과 </a:t>
            </a:r>
            <a:r>
              <a:rPr lang="en-US" altLang="ko-KR" sz="2000" dirty="0">
                <a:latin typeface="+mn-ea"/>
              </a:rPr>
              <a:t>CD</a:t>
            </a:r>
            <a:r>
              <a:rPr lang="ko-KR" altLang="en-US" sz="2000" dirty="0">
                <a:latin typeface="+mn-ea"/>
              </a:rPr>
              <a:t>값의 변화를 그래프로 표현할 것이다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789E5-EABA-18A7-386F-E8E3460C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D596FE-6FED-41DD-C40B-C56A5028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00" y="784781"/>
            <a:ext cx="5323655" cy="59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59A9-463A-FBD5-E68E-43A6788E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78D8A-D7AF-6DB9-05FE-97BE573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aoa</a:t>
            </a:r>
            <a:r>
              <a:rPr lang="en-US" altLang="ko-KR" sz="3600" dirty="0"/>
              <a:t>=0°)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D02C-F1DA-DA29-D204-9E55DC77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76FBB-CAAA-1D8C-E32A-4091D1A9455C}"/>
              </a:ext>
            </a:extLst>
          </p:cNvPr>
          <p:cNvSpPr txBox="1"/>
          <p:nvPr/>
        </p:nvSpPr>
        <p:spPr>
          <a:xfrm>
            <a:off x="942679" y="1182160"/>
            <a:ext cx="970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그림은 </a:t>
            </a:r>
            <a:r>
              <a:rPr lang="en-US" altLang="ko-KR" dirty="0" err="1"/>
              <a:t>aoa</a:t>
            </a:r>
            <a:r>
              <a:rPr lang="ko-KR" altLang="en-US" dirty="0"/>
              <a:t>를 </a:t>
            </a:r>
            <a:r>
              <a:rPr lang="en-US" altLang="ko-KR" dirty="0"/>
              <a:t>0° </a:t>
            </a:r>
            <a:r>
              <a:rPr lang="ko-KR" altLang="en-US" dirty="0"/>
              <a:t>로 설정한 후 해석 값과 </a:t>
            </a:r>
            <a:r>
              <a:rPr lang="en-US" altLang="ko-KR" dirty="0" err="1"/>
              <a:t>nasa</a:t>
            </a:r>
            <a:r>
              <a:rPr lang="en-US" altLang="ko-KR" dirty="0"/>
              <a:t> </a:t>
            </a:r>
            <a:r>
              <a:rPr lang="ko-KR" altLang="en-US" dirty="0"/>
              <a:t>홈페이지에 있는 실험값을 비교한 것으로 </a:t>
            </a:r>
            <a:r>
              <a:rPr lang="en-US" altLang="ko-KR" dirty="0"/>
              <a:t>x/c</a:t>
            </a:r>
            <a:r>
              <a:rPr lang="ko-KR" altLang="en-US" dirty="0"/>
              <a:t>에 따른 </a:t>
            </a:r>
            <a:r>
              <a:rPr lang="en-US" altLang="ko-KR" dirty="0"/>
              <a:t>Cp</a:t>
            </a:r>
            <a:r>
              <a:rPr lang="ko-KR" altLang="en-US" dirty="0"/>
              <a:t>값의 변화를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주황색 점은 실험값이며 파란 그래프는 해석 값이다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818871-B50D-7EA4-4CC0-B4990B61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22694560">
            <a:extLst>
              <a:ext uri="{FF2B5EF4-FFF2-40B4-BE49-F238E27FC236}">
                <a16:creationId xmlns:a16="http://schemas.microsoft.com/office/drawing/2014/main" id="{EA2BD41B-B5AE-557F-450A-B85F6376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22" y="2607596"/>
            <a:ext cx="6170593" cy="37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75122-09AF-00F3-5612-A91CCA53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A754-CC4F-2DB2-B9BB-7C761CC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aoa</a:t>
            </a:r>
            <a:r>
              <a:rPr lang="en-US" altLang="ko-KR" sz="3600" dirty="0"/>
              <a:t>=10°)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5F0C39-2EA1-EC6F-3EE9-7D9AEF67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4BEB0-0349-7FAC-A014-7F3787CBA2FE}"/>
              </a:ext>
            </a:extLst>
          </p:cNvPr>
          <p:cNvSpPr txBox="1"/>
          <p:nvPr/>
        </p:nvSpPr>
        <p:spPr>
          <a:xfrm>
            <a:off x="942679" y="1182160"/>
            <a:ext cx="970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그림은 </a:t>
            </a:r>
            <a:r>
              <a:rPr lang="en-US" altLang="ko-KR" dirty="0" err="1"/>
              <a:t>aoa</a:t>
            </a:r>
            <a:r>
              <a:rPr lang="ko-KR" altLang="en-US" dirty="0"/>
              <a:t>를 </a:t>
            </a:r>
            <a:r>
              <a:rPr lang="en-US" altLang="ko-KR" dirty="0"/>
              <a:t>10° </a:t>
            </a:r>
            <a:r>
              <a:rPr lang="ko-KR" altLang="en-US" dirty="0"/>
              <a:t>로 설정한 후 해석 값과 </a:t>
            </a:r>
            <a:r>
              <a:rPr lang="en-US" altLang="ko-KR" dirty="0" err="1"/>
              <a:t>nasa</a:t>
            </a:r>
            <a:r>
              <a:rPr lang="en-US" altLang="ko-KR" dirty="0"/>
              <a:t> </a:t>
            </a:r>
            <a:r>
              <a:rPr lang="ko-KR" altLang="en-US" dirty="0"/>
              <a:t>홈페이지에 있는 실험값을 비교한 것으로 </a:t>
            </a:r>
            <a:r>
              <a:rPr lang="en-US" altLang="ko-KR" dirty="0"/>
              <a:t>x/c</a:t>
            </a:r>
            <a:r>
              <a:rPr lang="ko-KR" altLang="en-US" dirty="0"/>
              <a:t>에 따른 </a:t>
            </a:r>
            <a:r>
              <a:rPr lang="en-US" altLang="ko-KR" dirty="0"/>
              <a:t>Cp</a:t>
            </a:r>
            <a:r>
              <a:rPr lang="ko-KR" altLang="en-US" dirty="0"/>
              <a:t>값의 변화를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주황색 점은 실험값이며 파란 그래프는 해석 값이다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F342F6-8AF9-1C82-D1B6-028C8AE5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22695640">
            <a:extLst>
              <a:ext uri="{FF2B5EF4-FFF2-40B4-BE49-F238E27FC236}">
                <a16:creationId xmlns:a16="http://schemas.microsoft.com/office/drawing/2014/main" id="{D7441A17-9DFF-766F-BC37-A2EE537AB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79" y="2616926"/>
            <a:ext cx="6386961" cy="38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D2E8-A11A-6EFB-0C4C-4D9B73C6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787E-9D00-761D-D621-853D7B7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aoa</a:t>
            </a:r>
            <a:r>
              <a:rPr lang="en-US" altLang="ko-KR" sz="3600" dirty="0"/>
              <a:t>=15°)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B74589-9E24-73D7-4298-F69A31C9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D9612-6201-6CC4-479E-3FDEDAC22BB0}"/>
              </a:ext>
            </a:extLst>
          </p:cNvPr>
          <p:cNvSpPr txBox="1"/>
          <p:nvPr/>
        </p:nvSpPr>
        <p:spPr>
          <a:xfrm>
            <a:off x="942679" y="1182160"/>
            <a:ext cx="970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그림은 </a:t>
            </a:r>
            <a:r>
              <a:rPr lang="en-US" altLang="ko-KR" dirty="0" err="1"/>
              <a:t>aoa</a:t>
            </a:r>
            <a:r>
              <a:rPr lang="ko-KR" altLang="en-US" dirty="0"/>
              <a:t>를 </a:t>
            </a:r>
            <a:r>
              <a:rPr lang="en-US" altLang="ko-KR" dirty="0"/>
              <a:t>15°</a:t>
            </a:r>
            <a:r>
              <a:rPr lang="ko-KR" altLang="en-US" dirty="0"/>
              <a:t>로 설정한 후 해석 값과 </a:t>
            </a:r>
            <a:r>
              <a:rPr lang="en-US" altLang="ko-KR" dirty="0" err="1"/>
              <a:t>nasa</a:t>
            </a:r>
            <a:r>
              <a:rPr lang="en-US" altLang="ko-KR" dirty="0"/>
              <a:t> </a:t>
            </a:r>
            <a:r>
              <a:rPr lang="ko-KR" altLang="en-US" dirty="0"/>
              <a:t>홈페이지에 있는 실험값을 비교한 것으로 </a:t>
            </a:r>
            <a:r>
              <a:rPr lang="en-US" altLang="ko-KR" dirty="0"/>
              <a:t>x/c</a:t>
            </a:r>
            <a:r>
              <a:rPr lang="ko-KR" altLang="en-US" dirty="0"/>
              <a:t>에 따른 </a:t>
            </a:r>
            <a:r>
              <a:rPr lang="en-US" altLang="ko-KR" dirty="0"/>
              <a:t>Cp</a:t>
            </a:r>
            <a:r>
              <a:rPr lang="ko-KR" altLang="en-US" dirty="0"/>
              <a:t>값의 변화를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주황색 점은 실험값이며 파란 그래프는 해석 값이다</a:t>
            </a:r>
            <a:r>
              <a:rPr lang="en-US" altLang="ko-KR" dirty="0"/>
              <a:t>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FC812-F4EC-4777-36BC-8863700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322694848">
            <a:extLst>
              <a:ext uri="{FF2B5EF4-FFF2-40B4-BE49-F238E27FC236}">
                <a16:creationId xmlns:a16="http://schemas.microsoft.com/office/drawing/2014/main" id="{F6D3DAA2-2272-3442-A1FA-9CF088DE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615" y="2776093"/>
            <a:ext cx="6363092" cy="38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39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9788-C1AB-D4AC-0C5A-3B69FA28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98E42-F39D-DEC8-D90D-C67AC1ED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(CL-alpha)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7A50CE5-ABBA-8E0E-EA36-9BAD07B7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2DCAC-EDCD-BDD3-91A6-5B8273BE7E8D}"/>
              </a:ext>
            </a:extLst>
          </p:cNvPr>
          <p:cNvSpPr txBox="1"/>
          <p:nvPr/>
        </p:nvSpPr>
        <p:spPr>
          <a:xfrm>
            <a:off x="942679" y="1182160"/>
            <a:ext cx="970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그림은 각도의 증가에 따른 </a:t>
            </a:r>
            <a:r>
              <a:rPr lang="en-US" altLang="ko-KR" dirty="0"/>
              <a:t>CL</a:t>
            </a:r>
            <a:r>
              <a:rPr lang="ko-KR" altLang="en-US" dirty="0"/>
              <a:t>의 변화를 나타내는 그래프로 주황색 그래프는 실험값이며 파란 점은 해석 값을 표시한 것이다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Naca0012</a:t>
            </a:r>
            <a:r>
              <a:rPr lang="ko-KR" altLang="en-US" dirty="0"/>
              <a:t>는 대칭 </a:t>
            </a:r>
            <a:r>
              <a:rPr lang="ko-KR" altLang="en-US" dirty="0" err="1"/>
              <a:t>에어포일</a:t>
            </a:r>
            <a:r>
              <a:rPr lang="ko-KR" altLang="en-US" dirty="0"/>
              <a:t> 특성상 </a:t>
            </a:r>
            <a:r>
              <a:rPr lang="en-US" altLang="ko-KR" dirty="0" err="1"/>
              <a:t>AoA</a:t>
            </a:r>
            <a:r>
              <a:rPr lang="en-US" altLang="ko-KR" dirty="0"/>
              <a:t>=0°</a:t>
            </a:r>
            <a:r>
              <a:rPr lang="ko-KR" altLang="en-US" dirty="0"/>
              <a:t>에서 </a:t>
            </a:r>
            <a:r>
              <a:rPr lang="en-US" altLang="ko-KR" dirty="0"/>
              <a:t>CL≈0</a:t>
            </a:r>
            <a:r>
              <a:rPr lang="ko-KR" altLang="en-US" dirty="0"/>
              <a:t>이 되며 그 후 받음각이 증가함에 따라 </a:t>
            </a:r>
            <a:r>
              <a:rPr lang="en-US" altLang="ko-KR" dirty="0"/>
              <a:t>CL</a:t>
            </a:r>
            <a:r>
              <a:rPr lang="ko-KR" altLang="en-US" dirty="0"/>
              <a:t>값도 증가하다가 약 </a:t>
            </a:r>
            <a:r>
              <a:rPr lang="en-US" altLang="ko-KR" dirty="0"/>
              <a:t>16°</a:t>
            </a:r>
            <a:r>
              <a:rPr lang="ko-KR" altLang="en-US" dirty="0"/>
              <a:t> 부근에서 </a:t>
            </a:r>
            <a:r>
              <a:rPr lang="en-US" altLang="ko-KR" dirty="0"/>
              <a:t>stall</a:t>
            </a:r>
            <a:r>
              <a:rPr lang="ko-KR" altLang="en-US" dirty="0"/>
              <a:t>으로 인해 양력이 감소함을 알 수 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057504-ADA8-06A8-3D69-EC995ED3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284406-A05E-FECB-4871-B12C5619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29" y="2936486"/>
            <a:ext cx="6150541" cy="369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E466A-1805-5D89-D098-DB9B20E9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9819-32FB-5C05-4A78-1C12F87B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(CL-alpha)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39A387D-0282-23C3-7EBF-15053451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60FD37-41AB-9DBE-A094-C1D0DE943182}"/>
              </a:ext>
            </a:extLst>
          </p:cNvPr>
          <p:cNvSpPr txBox="1"/>
          <p:nvPr/>
        </p:nvSpPr>
        <p:spPr>
          <a:xfrm>
            <a:off x="942679" y="1182160"/>
            <a:ext cx="97096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그림은 </a:t>
            </a:r>
            <a:r>
              <a:rPr lang="en-US" altLang="ko-KR" dirty="0"/>
              <a:t>CL</a:t>
            </a:r>
            <a:r>
              <a:rPr lang="ko-KR" altLang="en-US" dirty="0"/>
              <a:t> 증가에 따른 </a:t>
            </a:r>
            <a:r>
              <a:rPr lang="en-US" altLang="ko-KR" dirty="0"/>
              <a:t>CD</a:t>
            </a:r>
            <a:r>
              <a:rPr lang="ko-KR" altLang="en-US" dirty="0"/>
              <a:t>의 변화를 나타내는 그래프로 주황색 그래프는 실험값이며 파란 점은 해석 값을 표시한 것이다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 그래프를 보면 </a:t>
            </a:r>
            <a:r>
              <a:rPr lang="en-US" altLang="ko-KR" dirty="0"/>
              <a:t>0°</a:t>
            </a:r>
            <a:r>
              <a:rPr lang="ko-KR" altLang="en-US" dirty="0"/>
              <a:t>에서는 비교적 실험값과 잘 일치하였다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10°, 15°</a:t>
            </a:r>
            <a:r>
              <a:rPr lang="ko-KR" altLang="en-US" dirty="0"/>
              <a:t>에서는 </a:t>
            </a:r>
            <a:r>
              <a:rPr lang="en-US" altLang="ko-KR" dirty="0"/>
              <a:t>CD</a:t>
            </a:r>
            <a:r>
              <a:rPr lang="ko-KR" altLang="en-US" dirty="0"/>
              <a:t>값이 실험값과 큰 차이를 보였고 그 이유를 </a:t>
            </a:r>
            <a:r>
              <a:rPr lang="en-US" altLang="ko-KR" dirty="0"/>
              <a:t>Roe </a:t>
            </a:r>
            <a:r>
              <a:rPr lang="ko-KR" altLang="en-US" dirty="0"/>
              <a:t>방법과 </a:t>
            </a:r>
            <a:r>
              <a:rPr lang="en-US" altLang="ko-KR" dirty="0"/>
              <a:t>SA </a:t>
            </a:r>
            <a:r>
              <a:rPr lang="ko-KR" altLang="en-US" dirty="0"/>
              <a:t>난류모델의 사용으로 판단하여 이를 </a:t>
            </a:r>
            <a:r>
              <a:rPr lang="en-US" altLang="ko-KR" dirty="0"/>
              <a:t>KIND_TURB_MODEL</a:t>
            </a:r>
            <a:r>
              <a:rPr lang="ko-KR" altLang="en-US" dirty="0"/>
              <a:t>은 </a:t>
            </a:r>
            <a:r>
              <a:rPr lang="en-US" altLang="ko-KR" dirty="0"/>
              <a:t>SST</a:t>
            </a:r>
            <a:r>
              <a:rPr lang="ko-KR" altLang="en-US" dirty="0"/>
              <a:t>로 </a:t>
            </a:r>
            <a:r>
              <a:rPr lang="en-US" altLang="ko-KR" dirty="0"/>
              <a:t>CONV_NUM_METHOD_FLOW</a:t>
            </a:r>
            <a:r>
              <a:rPr lang="ko-KR" altLang="en-US" dirty="0"/>
              <a:t>는 </a:t>
            </a:r>
            <a:r>
              <a:rPr lang="en-US" altLang="ko-KR" dirty="0"/>
              <a:t>HLLC</a:t>
            </a:r>
            <a:r>
              <a:rPr lang="ko-KR" altLang="en-US" dirty="0"/>
              <a:t>로 수정하였다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BE74BE-446E-B249-7229-2CBECAC95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259483-55AF-B88A-EABD-AE1C74B4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76" y="3213485"/>
            <a:ext cx="5720048" cy="343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6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F1FA5-929B-617A-3D04-8D0FDD3F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272A7-8EB0-D693-5333-D9A052F5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(CL-alpha)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1FE3DF-E80E-6585-5B25-94274E12A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54332-B85A-BD70-260D-F07BC3DBB9D7}"/>
              </a:ext>
            </a:extLst>
          </p:cNvPr>
          <p:cNvSpPr txBox="1"/>
          <p:nvPr/>
        </p:nvSpPr>
        <p:spPr>
          <a:xfrm>
            <a:off x="942679" y="1304711"/>
            <a:ext cx="5608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Roe </a:t>
            </a:r>
            <a:r>
              <a:rPr lang="ko-KR" altLang="en-US" dirty="0"/>
              <a:t>방법은 </a:t>
            </a:r>
            <a:r>
              <a:rPr lang="en-US" altLang="ko-KR" dirty="0"/>
              <a:t>JST</a:t>
            </a:r>
            <a:r>
              <a:rPr lang="ko-KR" altLang="en-US" dirty="0"/>
              <a:t>보다 충격과 압력 분포를 더 정확히 잡을 수 있는 장점이 있지만</a:t>
            </a:r>
            <a:r>
              <a:rPr lang="en-US" altLang="ko-KR" dirty="0"/>
              <a:t>, HLLC</a:t>
            </a:r>
            <a:r>
              <a:rPr lang="ko-KR" altLang="en-US" dirty="0"/>
              <a:t>에 비해서는 충격파와 분리 흐름을 표현하는 능력이 다소 부족해 항력 예측에서 차이가 나타났다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또한 </a:t>
            </a:r>
            <a:r>
              <a:rPr lang="en-US" altLang="ko-KR" dirty="0"/>
              <a:t>SA </a:t>
            </a:r>
            <a:r>
              <a:rPr lang="ko-KR" altLang="en-US" dirty="0"/>
              <a:t>모델은 단순한 구조로 인해 큰 받음각에서 발생하는 유동 분리와 압력 회복을 잘 반영하지 못해 실험값과 오차가 더 크게 나타났다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이를 개선하기 위해 수치 방법은 </a:t>
            </a:r>
            <a:r>
              <a:rPr lang="en-US" altLang="ko-KR" dirty="0"/>
              <a:t>HLLC</a:t>
            </a:r>
            <a:r>
              <a:rPr lang="ko-KR" altLang="en-US" dirty="0"/>
              <a:t>로 변경하여 충격과 유동 변화를 보다 정밀하게 모사하도록 했고</a:t>
            </a:r>
            <a:r>
              <a:rPr lang="en-US" altLang="ko-KR" dirty="0"/>
              <a:t>, </a:t>
            </a:r>
            <a:r>
              <a:rPr lang="ko-KR" altLang="en-US" dirty="0"/>
              <a:t>난류모델은 </a:t>
            </a:r>
            <a:r>
              <a:rPr lang="en-US" altLang="ko-KR" dirty="0"/>
              <a:t>SST</a:t>
            </a:r>
            <a:r>
              <a:rPr lang="ko-KR" altLang="en-US" dirty="0"/>
              <a:t>로 교체하여 큰 받음각에서도 분리와 압력 변화를 잘 예측하도록 하였다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결과 오른쪽 그림처럼 </a:t>
            </a:r>
            <a:r>
              <a:rPr lang="en-US" altLang="ko-KR" dirty="0"/>
              <a:t>CD </a:t>
            </a:r>
            <a:r>
              <a:rPr lang="ko-KR" altLang="en-US" dirty="0"/>
              <a:t>값이 실험값에 더 가까워지는 개선 효과를 얻을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ED4BE8-4BC4-8679-B14D-B295997B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142985-4CC5-9AF7-C6F8-CF6209B1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48" y="2110636"/>
            <a:ext cx="5260156" cy="31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2B117-A861-47BA-BDC0-DE45BD00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00CF-7400-A558-04D0-7A28F8B6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73" y="3078948"/>
            <a:ext cx="2838254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2B222-B36F-76C7-DF18-159147C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6AC0E5-EA3B-BEB3-D6CE-3610405D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EAD7F-5405-1F78-70B7-078722AC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F43B34-92DD-8E78-0CD3-7EC187AF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436</Words>
  <Application>Microsoft Office PowerPoint</Application>
  <PresentationFormat>와이드스크린</PresentationFormat>
  <Paragraphs>40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전산유체해석실습  Report#4</vt:lpstr>
      <vt:lpstr>초기 조건</vt:lpstr>
      <vt:lpstr>해석 결과(aoa=0°)</vt:lpstr>
      <vt:lpstr>해석 결과(aoa=10°)</vt:lpstr>
      <vt:lpstr>해석 결과(aoa=15°)</vt:lpstr>
      <vt:lpstr>해석 결과(CL-alpha)</vt:lpstr>
      <vt:lpstr>해석 결과(CL-alpha)</vt:lpstr>
      <vt:lpstr>해석 결과(CL-alpha)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영욱 서</dc:creator>
  <cp:lastModifiedBy>영욱 서</cp:lastModifiedBy>
  <cp:revision>13</cp:revision>
  <dcterms:created xsi:type="dcterms:W3CDTF">2025-09-12T05:46:35Z</dcterms:created>
  <dcterms:modified xsi:type="dcterms:W3CDTF">2025-10-03T15:46:13Z</dcterms:modified>
</cp:coreProperties>
</file>