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8" r:id="rId5"/>
    <p:sldId id="273" r:id="rId6"/>
    <p:sldId id="276" r:id="rId7"/>
    <p:sldId id="269" r:id="rId8"/>
    <p:sldId id="274" r:id="rId9"/>
    <p:sldId id="275" r:id="rId10"/>
    <p:sldId id="277" r:id="rId11"/>
    <p:sldId id="278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욱 서" initials="영서" lastIdx="1" clrIdx="0">
    <p:extLst>
      <p:ext uri="{19B8F6BF-5375-455C-9EA6-DF929625EA0E}">
        <p15:presenceInfo xmlns:p15="http://schemas.microsoft.com/office/powerpoint/2012/main" userId="70bb319f796d80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13B88-570C-4D54-BDA2-E171BAC31E24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815B4-31D1-4D38-9D0E-4BB26E41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7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9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43039-A453-81B6-DE06-5FE67572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41108B-14C3-5A90-51D6-4C11D4E9A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D9A150-0B5C-1B54-2CDE-248AF8274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9BBF4B-6D1C-0AC7-0004-185306304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1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71C67-B3D7-F2D9-FEB7-D110FA17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2B5FA1-12CC-B8DC-32C1-EE5E4D149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828063-C455-842A-1553-FAF06A615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B9D98-459B-4A68-126C-5F9802709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62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FF0F-B0C0-0999-ABB1-8A0DB2B65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069B80-5422-E230-B28F-65A162251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76795D-094A-694D-B202-53C9126C3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96FA07-92F4-C5CF-B50B-091147006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0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746AE-A93F-A16E-9404-05552717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AFA25F-155B-7BC8-7A79-79098CB95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B534A3-4F47-616D-724C-0A5C682BF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48EE5-A4C1-6BBA-782E-B230F95E3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08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2D9AB-7CD2-79D1-CBF0-57E476BE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1A03FC-C27A-FE11-D01D-E439BEE28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61916F-B498-CAA8-65F9-DE474378F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DF3AAB-9CA2-4F86-EFDF-8161D96AA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967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9CDC3-2E1A-2AD6-B5FA-88E8B2CA9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4B1E78-C6C3-9008-4E45-959826A63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E09894-C96B-66DF-D0D3-4C73110E2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BF0587-B9A8-3045-E503-3E37DD4DF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005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5A80E-EDD6-DD47-C09B-15641088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796C64-E182-CFCE-AD3F-13E57ADF6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30ABF4-92AA-FFDD-BEBF-C43FF8DFA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A6EE9-AEF6-D674-9D1F-70C418B74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2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3D538-E0BC-7308-28D2-43514F2F5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DC74A-91F3-28DC-7F97-8EBB3786C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88BF-38F3-353F-82AF-2FBE6945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5A6F7-0644-5EDA-A4EB-59F281D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A42BA-C21F-43E8-D21B-50756A21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D567D-F862-F277-A832-A7DC065E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6F215-DAB2-C61E-BDBD-047F4D7F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EA279-D659-39B8-2BFB-865CFF64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77EE5-C132-39E5-C8E1-89644174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4AC9-59BB-AC32-1E7E-91EE516D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26FDD4-6CCB-7DD2-24B3-C08329360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EA425-C5C0-6033-9363-A5D575803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B208B-347E-6199-ADE3-065D1A02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AAD13-0936-D927-C870-BCAAD71E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1275F-F4C9-0F07-7E13-05C769FD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0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2336-B39B-7A87-FECA-207E3EFA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CABED-FD39-DDF7-0EC4-87341A30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D9D23-CB21-A9E4-535D-EF15C8A0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CE33B-F7D7-23A6-6049-C5836E06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A46D0-CA1B-4CED-0873-829296A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31973-E5A6-2BCB-A300-E89AC823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0CBA4-0AD4-3BD2-9B0D-73ED5E19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3A908-96D0-50EB-25F6-EAC25CA3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FD381-55D0-AF97-C9C7-64FBA372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9B419-03FB-5055-B181-C8E155BF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3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07E88-284F-41A3-347B-ABBFB7C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FDF03-D9D3-EB28-1A21-E3F418A92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F90D6-10DC-3101-10E3-93FF46AA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0B950-880A-FC92-6D92-6F9A1550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C4088-58AB-0149-C96B-B363E2DA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E4181-57E7-E574-2A38-2FCFFE9F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E625-87F0-46AC-264C-5B602388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39932-1932-E27A-4BEF-2CCF39E2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6E0941-2273-14B8-E068-EAFC24FBE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60496-B1A0-3A85-3A48-2DFB64706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B5016-7B28-E46A-7E1F-2ED013AE4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7375-0B57-2BD3-3CD6-8C66E4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7E821-6E71-E555-D5B8-1D1B85CB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440AD-D382-F732-CF5B-A4F1A85C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622F6-3F11-0AFD-9875-29E70C28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F4CB5A-A43E-464E-F897-4A306683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7DF48-D9CE-4582-9618-A01FD921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3F84C1-91F9-C548-7AA3-EDF41EB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30393-DA7A-BC7D-A320-919730A8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7730F-51AC-F02A-62E4-D5DBCADF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FBE098-DFC2-4D19-D7A0-F65D07C3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7A73-20B9-171D-AE51-78E57356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271EF-102B-B419-B574-BED8F054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7FBA2B-3F51-AE95-C83E-86E88852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363FC-3258-CC49-302E-FDA2EBE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36E45-27B3-22FC-6F47-04136107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6A245-A971-209C-06C2-5D294127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7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5C075-2819-C5D1-6973-447E3C60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434F13-0F9F-0B39-A6A9-65648A53A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FA81E-F20A-3E11-5D75-1766D0542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12A1C-B942-90CA-111F-5F48792C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8F9D6-B03D-CA64-73AE-AB89C021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58BD-81CC-86B6-8A8D-5F14FA24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5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B7BC00-C3EB-448B-C508-6B9707B0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FE2A5-75F0-E003-F86B-808E3CC4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07D81-1382-7A52-7A52-3D9BC5E6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7C39-D66B-42AF-B5B6-308CD87EA44C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3A9A7-28E9-1634-E03D-D15B0406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C988-13B8-A7B3-AEB1-E21C218AA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0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7AEE9-835B-1C4F-CDAC-9A804C4CA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전산유체해석실습</a:t>
            </a:r>
            <a:r>
              <a:rPr lang="ko-KR" altLang="en-US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Report#5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2D78A-2357-FC35-B7B2-DFA5E54CE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083"/>
            <a:ext cx="9144000" cy="826367"/>
          </a:xfrm>
        </p:spPr>
        <p:txBody>
          <a:bodyPr/>
          <a:lstStyle/>
          <a:p>
            <a:r>
              <a:rPr lang="en-US" altLang="ko-KR" dirty="0"/>
              <a:t>2021010524 </a:t>
            </a:r>
            <a:r>
              <a:rPr lang="ko-KR" altLang="en-US" dirty="0"/>
              <a:t>서영욱</a:t>
            </a:r>
          </a:p>
        </p:txBody>
      </p:sp>
    </p:spTree>
    <p:extLst>
      <p:ext uri="{BB962C8B-B14F-4D97-AF65-F5344CB8AC3E}">
        <p14:creationId xmlns:p14="http://schemas.microsoft.com/office/powerpoint/2010/main" val="2960814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CC374-D049-87DD-D965-87D78CAB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50B4F-D52B-2627-6181-E7700BEA3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ko-KR" altLang="en-US" sz="3600" dirty="0" err="1"/>
              <a:t>파형항력</a:t>
            </a:r>
            <a:r>
              <a:rPr lang="ko-KR" altLang="en-US" sz="3600" dirty="0"/>
              <a:t> 관찰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859D3F4-E5BB-EB53-F197-A96CAAF8C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6E279-33DE-CEB5-31BA-6C9A7F540B75}"/>
              </a:ext>
            </a:extLst>
          </p:cNvPr>
          <p:cNvSpPr txBox="1"/>
          <p:nvPr/>
        </p:nvSpPr>
        <p:spPr>
          <a:xfrm>
            <a:off x="942679" y="118216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왼쪽 그래프는 </a:t>
            </a:r>
            <a:r>
              <a:rPr lang="en-US" altLang="ko-KR" dirty="0" err="1"/>
              <a:t>mach</a:t>
            </a:r>
            <a:r>
              <a:rPr lang="en-US" altLang="ko-KR" dirty="0"/>
              <a:t> = 0.3</a:t>
            </a:r>
            <a:r>
              <a:rPr lang="ko-KR" altLang="en-US" dirty="0"/>
              <a:t>에서의 반복</a:t>
            </a:r>
            <a:r>
              <a:rPr lang="en-US" altLang="ko-KR" dirty="0"/>
              <a:t>(iteration)</a:t>
            </a:r>
            <a:r>
              <a:rPr lang="ko-KR" altLang="en-US" dirty="0"/>
              <a:t>에 따른 </a:t>
            </a:r>
            <a:r>
              <a:rPr lang="en-US" altLang="ko-KR" dirty="0"/>
              <a:t>CL, CD</a:t>
            </a:r>
            <a:r>
              <a:rPr lang="ko-KR" altLang="en-US" dirty="0"/>
              <a:t>값 수렴을 그래프로 </a:t>
            </a:r>
            <a:r>
              <a:rPr lang="ko-KR" altLang="en-US" dirty="0" err="1"/>
              <a:t>나타낸것이며</a:t>
            </a:r>
            <a:r>
              <a:rPr lang="en-US" altLang="ko-KR" dirty="0"/>
              <a:t>, </a:t>
            </a:r>
            <a:r>
              <a:rPr lang="ko-KR" altLang="en-US" dirty="0"/>
              <a:t>오른쪽 그래프는 </a:t>
            </a:r>
            <a:r>
              <a:rPr lang="en-US" altLang="ko-KR" dirty="0" err="1"/>
              <a:t>mach</a:t>
            </a:r>
            <a:r>
              <a:rPr lang="en-US" altLang="ko-KR" dirty="0"/>
              <a:t> = 0.8</a:t>
            </a:r>
            <a:r>
              <a:rPr lang="ko-KR" altLang="en-US" dirty="0"/>
              <a:t>의 경우를 나타냄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Mach 0.3</a:t>
            </a:r>
            <a:r>
              <a:rPr lang="ko-KR" altLang="en-US" dirty="0"/>
              <a:t>의 경우 최종 </a:t>
            </a:r>
            <a:r>
              <a:rPr lang="ko-KR" altLang="en-US" dirty="0" err="1"/>
              <a:t>수렴값이</a:t>
            </a:r>
            <a:r>
              <a:rPr lang="ko-KR" altLang="en-US" dirty="0"/>
              <a:t> 약 </a:t>
            </a:r>
            <a:r>
              <a:rPr lang="en-US" altLang="ko-KR" dirty="0"/>
              <a:t>CL = 0.37, Cd = 0.015</a:t>
            </a:r>
            <a:r>
              <a:rPr lang="ko-KR" altLang="en-US" dirty="0"/>
              <a:t>로 </a:t>
            </a:r>
            <a:r>
              <a:rPr lang="ko-KR" altLang="en-US" dirty="0" err="1"/>
              <a:t>양항비</a:t>
            </a:r>
            <a:r>
              <a:rPr lang="en-US" altLang="ko-KR" dirty="0"/>
              <a:t>(C/D)</a:t>
            </a:r>
            <a:r>
              <a:rPr lang="ko-KR" altLang="en-US" dirty="0"/>
              <a:t>는 약 </a:t>
            </a:r>
            <a:r>
              <a:rPr lang="en-US" altLang="ko-KR" dirty="0"/>
              <a:t>24.6</a:t>
            </a:r>
            <a:r>
              <a:rPr lang="ko-KR" altLang="en-US" dirty="0"/>
              <a:t>이고 </a:t>
            </a:r>
            <a:r>
              <a:rPr lang="en-US" altLang="ko-KR" dirty="0"/>
              <a:t>Mach 0.8</a:t>
            </a:r>
            <a:r>
              <a:rPr lang="ko-KR" altLang="en-US" dirty="0"/>
              <a:t>의 경우 </a:t>
            </a:r>
            <a:r>
              <a:rPr lang="en-US" altLang="ko-KR" dirty="0"/>
              <a:t>CL = 0.31, CD = 0.032</a:t>
            </a:r>
            <a:r>
              <a:rPr lang="ko-KR" altLang="en-US" dirty="0"/>
              <a:t>로 양항비는 약 </a:t>
            </a:r>
            <a:r>
              <a:rPr lang="en-US" altLang="ko-KR" dirty="0"/>
              <a:t>9.5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파형항력</a:t>
            </a:r>
            <a:r>
              <a:rPr lang="en-US" altLang="ko-KR" dirty="0"/>
              <a:t>(Wave Drag)</a:t>
            </a:r>
            <a:r>
              <a:rPr lang="ko-KR" altLang="en-US" dirty="0"/>
              <a:t>은 </a:t>
            </a:r>
            <a:r>
              <a:rPr lang="ko-KR" altLang="en-US" dirty="0" err="1"/>
              <a:t>압축성</a:t>
            </a:r>
            <a:r>
              <a:rPr lang="ko-KR" altLang="en-US" dirty="0"/>
              <a:t> 효과로 인한 압력 충격파에 의해 발생하며</a:t>
            </a:r>
            <a:r>
              <a:rPr lang="en-US" altLang="ko-KR" dirty="0"/>
              <a:t>, Mach 0.3 </a:t>
            </a:r>
            <a:r>
              <a:rPr lang="ko-KR" altLang="en-US" dirty="0"/>
              <a:t>대비 두배 넘는 항력 증가를 보임</a:t>
            </a:r>
            <a:r>
              <a:rPr lang="en-US" altLang="ko-KR" dirty="0"/>
              <a:t>. </a:t>
            </a:r>
            <a:r>
              <a:rPr lang="ko-KR" altLang="en-US" dirty="0"/>
              <a:t>이로 인해 양항비는 절반이상의 수준으로 감소함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B7ECAF-F891-CD78-B9DC-43835521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F4795-E35F-01F4-4C3B-EA2CCA941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4270"/>
            <a:ext cx="5743074" cy="29253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775AFB-2673-AAB3-0666-DFAF53834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495" y="3549891"/>
            <a:ext cx="6096000" cy="321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0BAD-F16A-C4A7-F34B-B0F97DE4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279E-488E-A300-F354-C8BA695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결론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022543-118F-27CA-480E-B310E434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94EFD-97CC-EC1E-2621-C4409BFD0EDE}"/>
              </a:ext>
            </a:extLst>
          </p:cNvPr>
          <p:cNvSpPr txBox="1"/>
          <p:nvPr/>
        </p:nvSpPr>
        <p:spPr>
          <a:xfrm>
            <a:off x="933252" y="14303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본 실습을 통해 격자 생성방법 및 </a:t>
            </a:r>
            <a:r>
              <a:rPr lang="en-US" altLang="ko-KR" dirty="0"/>
              <a:t>RAE 2822 </a:t>
            </a:r>
            <a:r>
              <a:rPr lang="ko-KR" altLang="en-US" dirty="0" err="1"/>
              <a:t>에어포일의</a:t>
            </a:r>
            <a:r>
              <a:rPr lang="ko-KR" altLang="en-US" dirty="0"/>
              <a:t> </a:t>
            </a:r>
            <a:r>
              <a:rPr lang="en-US" altLang="ko-KR" dirty="0"/>
              <a:t>Mach </a:t>
            </a:r>
            <a:r>
              <a:rPr lang="ko-KR" altLang="en-US" dirty="0"/>
              <a:t>수 변화에 따른 </a:t>
            </a:r>
            <a:r>
              <a:rPr lang="ko-KR" altLang="en-US" dirty="0" err="1"/>
              <a:t>트랜스소닉</a:t>
            </a:r>
            <a:r>
              <a:rPr lang="ko-KR" altLang="en-US" dirty="0"/>
              <a:t> 유동 특성과 </a:t>
            </a:r>
            <a:r>
              <a:rPr lang="ko-KR" altLang="en-US" dirty="0" err="1"/>
              <a:t>파형항력</a:t>
            </a:r>
            <a:r>
              <a:rPr lang="ko-KR" altLang="en-US" dirty="0"/>
              <a:t> 발생 메커니즘을 확인함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917050-8134-1550-D735-CF771DE0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40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2B117-A861-47BA-BDC0-DE45BD000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300CF-7400-A558-04D0-7A28F8B6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73" y="3078948"/>
            <a:ext cx="2838254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감사합니다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2B222-B36F-76C7-DF18-159147CD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6AC0E5-EA3B-BEB3-D6CE-3610405D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EAD7F-5405-1F78-70B7-078722AC2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F43B34-92DD-8E78-0CD3-7EC187AF0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59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5B95E-4068-98EF-B9DF-5112B003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초기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5673C-27D3-D023-C89F-2D874175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968712" cy="47326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본 해석은 </a:t>
            </a:r>
            <a:r>
              <a:rPr lang="en-US" altLang="ko-KR" sz="2000" dirty="0" err="1"/>
              <a:t>Gmsh</a:t>
            </a:r>
            <a:r>
              <a:rPr lang="ko-KR" altLang="en-US" sz="2000" dirty="0"/>
              <a:t>로 생성한 </a:t>
            </a:r>
            <a:r>
              <a:rPr lang="en-US" altLang="ko-KR" sz="2000" dirty="0"/>
              <a:t>RAE 2822 </a:t>
            </a:r>
            <a:r>
              <a:rPr lang="ko-KR" altLang="en-US" sz="2000" dirty="0" err="1"/>
              <a:t>에어포일</a:t>
            </a:r>
            <a:r>
              <a:rPr lang="ko-KR" altLang="en-US" sz="2000" dirty="0"/>
              <a:t> 격자를 이용해 </a:t>
            </a:r>
            <a:r>
              <a:rPr lang="en-US" altLang="ko-KR" sz="2000" dirty="0"/>
              <a:t>SU2 RANS Solver</a:t>
            </a:r>
            <a:r>
              <a:rPr lang="ko-KR" altLang="en-US" sz="2000" dirty="0"/>
              <a:t>로 아음속 </a:t>
            </a:r>
            <a:r>
              <a:rPr lang="en-US" altLang="ko-KR" sz="2000" dirty="0"/>
              <a:t>(M = 0.3) </a:t>
            </a:r>
            <a:r>
              <a:rPr lang="ko-KR" altLang="en-US" sz="2000" dirty="0"/>
              <a:t>난류 유동을 계산하고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ParaView</a:t>
            </a:r>
            <a:r>
              <a:rPr lang="ko-KR" altLang="en-US" sz="2000" dirty="0"/>
              <a:t>를 통해 압력분포 및 유선 패턴을 시각화한 것임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SA </a:t>
            </a:r>
            <a:r>
              <a:rPr lang="ko-KR" altLang="en-US" sz="2000" dirty="0"/>
              <a:t>난류모델을 사용하였으며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받음각</a:t>
            </a:r>
            <a:r>
              <a:rPr lang="ko-KR" altLang="en-US" sz="2000" dirty="0"/>
              <a:t> </a:t>
            </a:r>
            <a:r>
              <a:rPr lang="en-US" altLang="ko-KR" sz="2000" dirty="0"/>
              <a:t>3.06°</a:t>
            </a:r>
            <a:r>
              <a:rPr lang="ko-KR" altLang="en-US" sz="2000" dirty="0"/>
              <a:t>에서의 </a:t>
            </a:r>
            <a:r>
              <a:rPr lang="en-US" altLang="ko-KR" sz="2000" dirty="0"/>
              <a:t>airfoil</a:t>
            </a:r>
            <a:r>
              <a:rPr lang="ko-KR" altLang="en-US" sz="2000" dirty="0"/>
              <a:t> 주위의 유동 특성을 분석함</a:t>
            </a:r>
            <a:r>
              <a:rPr lang="en-US" altLang="ko-KR" sz="2000" dirty="0"/>
              <a:t>.</a:t>
            </a:r>
            <a:endParaRPr lang="en-US" altLang="ko-KR" sz="2000" dirty="0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789E5-EABA-18A7-386F-E8E3460C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FA1918-A729-8F14-68CB-B7C5B9C3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003" y="1152330"/>
            <a:ext cx="5784197" cy="54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F59A9-463A-FBD5-E68E-43A6788E4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78D8A-D7AF-6DB9-05FE-97BE573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과정</a:t>
            </a:r>
            <a:r>
              <a:rPr lang="en-US" altLang="ko-KR" sz="3600" dirty="0"/>
              <a:t>(</a:t>
            </a:r>
            <a:r>
              <a:rPr lang="ko-KR" altLang="en-US" sz="3600" dirty="0"/>
              <a:t>격자 생성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A3D02C-F1DA-DA29-D204-9E55DC77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B76FBB-CAAA-1D8C-E32A-4091D1A9455C}"/>
              </a:ext>
            </a:extLst>
          </p:cNvPr>
          <p:cNvSpPr txBox="1"/>
          <p:nvPr/>
        </p:nvSpPr>
        <p:spPr>
          <a:xfrm>
            <a:off x="942680" y="1182160"/>
            <a:ext cx="3968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Gmsh</a:t>
            </a:r>
            <a:r>
              <a:rPr lang="ko-KR" altLang="en-US" dirty="0"/>
              <a:t> 프로그램으로 다음 그림과 같이 </a:t>
            </a:r>
            <a:r>
              <a:rPr lang="en-US" altLang="ko-KR" dirty="0"/>
              <a:t>RAE 2822 airfoil </a:t>
            </a:r>
            <a:r>
              <a:rPr lang="ko-KR" altLang="en-US" dirty="0"/>
              <a:t>주위에 격자를 생성함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818871-B50D-7EA4-4CC0-B4990B61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912CE-E76C-FDB9-6453-F4578E46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84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01856720">
            <a:extLst>
              <a:ext uri="{FF2B5EF4-FFF2-40B4-BE49-F238E27FC236}">
                <a16:creationId xmlns:a16="http://schemas.microsoft.com/office/drawing/2014/main" id="{AE292C95-20B4-5E3A-A0A8-DC81219A3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1190855"/>
            <a:ext cx="6119813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298740144">
            <a:extLst>
              <a:ext uri="{FF2B5EF4-FFF2-40B4-BE49-F238E27FC236}">
                <a16:creationId xmlns:a16="http://schemas.microsoft.com/office/drawing/2014/main" id="{F675C729-09E1-B028-E75F-05C6061A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87" y="4783121"/>
            <a:ext cx="6119813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2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75122-09AF-00F3-5612-A91CCA531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EA754-CC4F-2DB2-B9BB-7C761CC9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ko-KR" altLang="en-US" sz="3600" dirty="0"/>
              <a:t>격자 확인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5F0C39-2EA1-EC6F-3EE9-7D9AEF67D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F4BEB0-0349-7FAC-A014-7F3787CBA2FE}"/>
              </a:ext>
            </a:extLst>
          </p:cNvPr>
          <p:cNvSpPr txBox="1"/>
          <p:nvPr/>
        </p:nvSpPr>
        <p:spPr>
          <a:xfrm>
            <a:off x="942679" y="1182160"/>
            <a:ext cx="106145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Gmsh</a:t>
            </a:r>
            <a:r>
              <a:rPr lang="ko-KR" altLang="en-US" dirty="0"/>
              <a:t>로 생성한 격자를 </a:t>
            </a:r>
            <a:r>
              <a:rPr lang="en-US" altLang="ko-KR" dirty="0"/>
              <a:t>su2</a:t>
            </a:r>
            <a:r>
              <a:rPr lang="ko-KR" altLang="en-US" dirty="0"/>
              <a:t>파일로 </a:t>
            </a:r>
            <a:r>
              <a:rPr lang="en-US" altLang="ko-KR" dirty="0"/>
              <a:t>export</a:t>
            </a:r>
            <a:r>
              <a:rPr lang="ko-KR" altLang="en-US" dirty="0"/>
              <a:t>하여 </a:t>
            </a:r>
            <a:r>
              <a:rPr lang="en-US" altLang="ko-KR" dirty="0"/>
              <a:t>su2</a:t>
            </a:r>
            <a:r>
              <a:rPr lang="ko-KR" altLang="en-US" dirty="0"/>
              <a:t>로 해석을 진행함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en-US" altLang="ko-KR" dirty="0" err="1"/>
              <a:t>cfg</a:t>
            </a:r>
            <a:r>
              <a:rPr lang="ko-KR" altLang="en-US" dirty="0"/>
              <a:t>파일은 기존의 </a:t>
            </a:r>
            <a:r>
              <a:rPr lang="en-US" altLang="ko-KR" dirty="0"/>
              <a:t>turb_ONERAM6.cfg </a:t>
            </a:r>
            <a:r>
              <a:rPr lang="ko-KR" altLang="en-US" dirty="0"/>
              <a:t>파일에 </a:t>
            </a:r>
            <a:r>
              <a:rPr lang="ko-KR" altLang="en-US" dirty="0" err="1"/>
              <a:t>마하수</a:t>
            </a:r>
            <a:r>
              <a:rPr lang="ko-KR" altLang="en-US" dirty="0"/>
              <a:t> </a:t>
            </a:r>
            <a:r>
              <a:rPr lang="en-US" altLang="ko-KR" dirty="0"/>
              <a:t>0.3, </a:t>
            </a:r>
            <a:r>
              <a:rPr lang="ko-KR" altLang="en-US" dirty="0"/>
              <a:t>코드길이 </a:t>
            </a:r>
            <a:r>
              <a:rPr lang="en-US" altLang="ko-KR" dirty="0"/>
              <a:t>1</a:t>
            </a:r>
            <a:r>
              <a:rPr lang="ko-KR" altLang="en-US" dirty="0"/>
              <a:t>로 수정하여 사용함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해석 결과를 </a:t>
            </a:r>
            <a:r>
              <a:rPr lang="en-US" altLang="ko-KR" dirty="0" err="1"/>
              <a:t>faraview</a:t>
            </a:r>
            <a:r>
              <a:rPr lang="ko-KR" altLang="en-US" dirty="0"/>
              <a:t>로 </a:t>
            </a:r>
            <a:r>
              <a:rPr lang="ko-KR" altLang="en-US" dirty="0" err="1"/>
              <a:t>시각화하면</a:t>
            </a:r>
            <a:r>
              <a:rPr lang="ko-KR" altLang="en-US" dirty="0"/>
              <a:t> 다음 그림처럼 </a:t>
            </a:r>
            <a:r>
              <a:rPr lang="en-US" altLang="ko-KR" dirty="0" err="1"/>
              <a:t>gmsh</a:t>
            </a:r>
            <a:r>
              <a:rPr lang="ko-KR" altLang="en-US" dirty="0"/>
              <a:t>로 생성한 격자와 동일함을 알 수 있음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F342F6-8AF9-1C82-D1B6-028C8AE5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00843752">
            <a:extLst>
              <a:ext uri="{FF2B5EF4-FFF2-40B4-BE49-F238E27FC236}">
                <a16:creationId xmlns:a16="http://schemas.microsoft.com/office/drawing/2014/main" id="{6AC27264-35AC-4AF4-7D71-C0A82F08F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596" y="2686172"/>
            <a:ext cx="7880808" cy="363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16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38B4A-B4C5-C11A-4A91-349F690C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75A54-D7DF-EFF9-0394-8B83302F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ko-KR" altLang="en-US" sz="3600" dirty="0"/>
              <a:t>격자 확인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FE7C876-BF48-C181-B3EB-11909FD99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C5CF99-0B72-E422-60CB-1F1496A7C231}"/>
              </a:ext>
            </a:extLst>
          </p:cNvPr>
          <p:cNvSpPr txBox="1"/>
          <p:nvPr/>
        </p:nvSpPr>
        <p:spPr>
          <a:xfrm>
            <a:off x="942679" y="1182160"/>
            <a:ext cx="10614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압력분포와 </a:t>
            </a:r>
            <a:r>
              <a:rPr lang="en-US" altLang="ko-KR" dirty="0" err="1"/>
              <a:t>mach</a:t>
            </a:r>
            <a:r>
              <a:rPr lang="en-US" altLang="ko-KR" dirty="0"/>
              <a:t> </a:t>
            </a:r>
            <a:r>
              <a:rPr lang="ko-KR" altLang="en-US" dirty="0"/>
              <a:t>분포를 보면 다음 그림과 같음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M=0.3(</a:t>
            </a:r>
            <a:r>
              <a:rPr lang="ko-KR" altLang="en-US" dirty="0"/>
              <a:t>아음속</a:t>
            </a:r>
            <a:r>
              <a:rPr lang="en-US" altLang="ko-KR" dirty="0"/>
              <a:t>) </a:t>
            </a:r>
            <a:r>
              <a:rPr lang="ko-KR" altLang="en-US" dirty="0"/>
              <a:t>이므로 충격파는 발생하지 않음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앞전의</a:t>
            </a:r>
            <a:r>
              <a:rPr lang="ko-KR" altLang="en-US" dirty="0"/>
              <a:t> 정체점에서 압력이 최대가 되고</a:t>
            </a:r>
            <a:r>
              <a:rPr lang="en-US" altLang="ko-KR" dirty="0"/>
              <a:t>, </a:t>
            </a:r>
            <a:r>
              <a:rPr lang="ko-KR" altLang="en-US" dirty="0"/>
              <a:t>윗면으로 흐르며 가속</a:t>
            </a:r>
            <a:r>
              <a:rPr lang="en-US" altLang="ko-KR" dirty="0"/>
              <a:t>(Mach</a:t>
            </a:r>
            <a:r>
              <a:rPr lang="ko-KR" altLang="en-US" dirty="0"/>
              <a:t>가 </a:t>
            </a:r>
            <a:r>
              <a:rPr lang="en-US" altLang="ko-KR" dirty="0"/>
              <a:t>0.3 -&gt; </a:t>
            </a:r>
            <a:r>
              <a:rPr lang="ko-KR" altLang="en-US" dirty="0"/>
              <a:t>약</a:t>
            </a:r>
            <a:r>
              <a:rPr lang="en-US" altLang="ko-KR" dirty="0"/>
              <a:t>0.4</a:t>
            </a:r>
            <a:r>
              <a:rPr lang="ko-KR" altLang="en-US" dirty="0"/>
              <a:t>대까지 상승</a:t>
            </a:r>
            <a:r>
              <a:rPr lang="en-US" altLang="ko-KR" dirty="0"/>
              <a:t>)</a:t>
            </a:r>
            <a:r>
              <a:rPr lang="ko-KR" altLang="en-US" dirty="0"/>
              <a:t>되면서 압력이 낮아짐 </a:t>
            </a:r>
            <a:r>
              <a:rPr lang="en-US" altLang="ko-KR" dirty="0"/>
              <a:t>-&gt; </a:t>
            </a:r>
            <a:r>
              <a:rPr lang="ko-KR" altLang="en-US" dirty="0"/>
              <a:t>양력의 주원인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5FF986-C417-9D3D-E075-19AD93864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9A7BF-EB90-3E50-E5EE-3355F0EDF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0325"/>
            <a:ext cx="5977583" cy="2986746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E332482-C73C-A5B0-27EB-26EAB2A36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813" y="2140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98676584">
            <a:extLst>
              <a:ext uri="{FF2B5EF4-FFF2-40B4-BE49-F238E27FC236}">
                <a16:creationId xmlns:a16="http://schemas.microsoft.com/office/drawing/2014/main" id="{FB462DD7-87AA-657E-8E67-C285A0B41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1" y="2860325"/>
            <a:ext cx="5938063" cy="298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18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CDBBF-803F-B24F-AA0D-A71D2D3D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55C99-3978-6FB6-C03E-1BF29779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추가 해석</a:t>
            </a:r>
            <a:r>
              <a:rPr lang="en-US" altLang="ko-KR" sz="3600" dirty="0"/>
              <a:t>(RAE</a:t>
            </a:r>
            <a:r>
              <a:rPr lang="ko-KR" altLang="en-US" sz="3600" dirty="0"/>
              <a:t> </a:t>
            </a:r>
            <a:r>
              <a:rPr lang="en-US" altLang="ko-KR" sz="3600" dirty="0"/>
              <a:t>2822</a:t>
            </a:r>
            <a:r>
              <a:rPr lang="ko-KR" altLang="en-US" sz="3600" dirty="0"/>
              <a:t> </a:t>
            </a:r>
            <a:r>
              <a:rPr lang="en-US" altLang="ko-KR" sz="3600" dirty="0"/>
              <a:t>airfoil)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5670B43-725E-D2E0-B108-BFB6B19CC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5E0FB-5900-519F-427B-4A841641A73B}"/>
              </a:ext>
            </a:extLst>
          </p:cNvPr>
          <p:cNvSpPr txBox="1"/>
          <p:nvPr/>
        </p:nvSpPr>
        <p:spPr>
          <a:xfrm>
            <a:off x="942679" y="1490008"/>
            <a:ext cx="106145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RAE 2822 </a:t>
            </a:r>
            <a:r>
              <a:rPr lang="ko-KR" altLang="en-US" sz="2000" dirty="0" err="1"/>
              <a:t>에어포일은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트랜스소닉</a:t>
            </a:r>
            <a:r>
              <a:rPr lang="ko-KR" altLang="en-US" sz="2000" dirty="0"/>
              <a:t> 영역에서 발생하는 충격파와 경계층 상호작용 현상을 분석하기 위해 설계된 비대칭 </a:t>
            </a:r>
            <a:r>
              <a:rPr lang="ko-KR" altLang="en-US" sz="2000" dirty="0" err="1"/>
              <a:t>중간두께형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에어포일로</a:t>
            </a:r>
            <a:r>
              <a:rPr lang="en-US" altLang="ko-KR" sz="2000" dirty="0"/>
              <a:t>, Mach 0.73~0.8, </a:t>
            </a:r>
            <a:r>
              <a:rPr lang="ko-KR" altLang="en-US" sz="2000" dirty="0" err="1"/>
              <a:t>받음각</a:t>
            </a:r>
            <a:r>
              <a:rPr lang="ko-KR" altLang="en-US" sz="2000" dirty="0"/>
              <a:t> </a:t>
            </a:r>
            <a:r>
              <a:rPr lang="en-US" altLang="ko-KR" sz="2000" dirty="0"/>
              <a:t>3° </a:t>
            </a:r>
            <a:r>
              <a:rPr lang="ko-KR" altLang="en-US" sz="2000" dirty="0"/>
              <a:t>부근에서 초음속 버블과 </a:t>
            </a:r>
            <a:r>
              <a:rPr lang="ko-KR" altLang="en-US" sz="2000" dirty="0" err="1"/>
              <a:t>파형항력이</a:t>
            </a:r>
            <a:r>
              <a:rPr lang="ko-KR" altLang="en-US" sz="2000" dirty="0"/>
              <a:t> 발생하는 것이 특징임</a:t>
            </a:r>
            <a:r>
              <a:rPr lang="en-US" altLang="ko-KR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따라서 </a:t>
            </a:r>
            <a:r>
              <a:rPr lang="en-US" altLang="ko-KR" sz="2000" dirty="0"/>
              <a:t>RAE 2822 </a:t>
            </a:r>
            <a:r>
              <a:rPr lang="ko-KR" altLang="en-US" sz="2000" dirty="0" err="1"/>
              <a:t>에어포일의</a:t>
            </a:r>
            <a:r>
              <a:rPr lang="ko-KR" altLang="en-US" sz="2000" dirty="0"/>
              <a:t> 특징인 초음속 버블과 </a:t>
            </a:r>
            <a:r>
              <a:rPr lang="ko-KR" altLang="en-US" sz="2000" dirty="0" err="1"/>
              <a:t>파형항력을</a:t>
            </a:r>
            <a:r>
              <a:rPr lang="ko-KR" altLang="en-US" sz="2000" dirty="0"/>
              <a:t> 관찰하기 위해 동일조건하에 마하수를 </a:t>
            </a:r>
            <a:r>
              <a:rPr lang="en-US" altLang="ko-KR" sz="2000" dirty="0"/>
              <a:t>0.7 0.75 0.8</a:t>
            </a:r>
            <a:r>
              <a:rPr lang="ko-KR" altLang="en-US" sz="2000" dirty="0"/>
              <a:t>로 점점 증가시키며 그 현상을 관찰할 것임</a:t>
            </a:r>
            <a:r>
              <a:rPr lang="en-US" altLang="ko-KR" sz="2000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1F6891-F528-8CBB-0535-5FB155899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E6B049-8224-232B-05E6-160704C31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813" y="214047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81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D2E8-A11A-6EFB-0C4C-4D9B73C6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5787E-9D00-761D-D621-853D7B73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en-US" altLang="ko-KR" sz="3600" dirty="0" err="1"/>
              <a:t>mach</a:t>
            </a:r>
            <a:r>
              <a:rPr lang="ko-KR" altLang="en-US" sz="3600" dirty="0"/>
              <a:t> </a:t>
            </a:r>
            <a:r>
              <a:rPr lang="en-US" altLang="ko-KR" sz="3600" dirty="0"/>
              <a:t>=</a:t>
            </a:r>
            <a:r>
              <a:rPr lang="ko-KR" altLang="en-US" sz="3600" dirty="0"/>
              <a:t> </a:t>
            </a:r>
            <a:r>
              <a:rPr lang="en-US" altLang="ko-KR" sz="3600" dirty="0"/>
              <a:t>0.7 : </a:t>
            </a:r>
            <a:r>
              <a:rPr lang="ko-KR" altLang="en-US" sz="3600" dirty="0"/>
              <a:t>아음속 </a:t>
            </a:r>
            <a:r>
              <a:rPr lang="ko-KR" altLang="en-US" sz="3600" dirty="0" err="1"/>
              <a:t>끝지점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EB74589-9E24-73D7-4298-F69A31C9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D9612-6201-6CC4-479E-3FDEDAC22BB0}"/>
              </a:ext>
            </a:extLst>
          </p:cNvPr>
          <p:cNvSpPr txBox="1"/>
          <p:nvPr/>
        </p:nvSpPr>
        <p:spPr>
          <a:xfrm>
            <a:off x="942678" y="1430356"/>
            <a:ext cx="970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 첫번째 그림을 보면 압력분포는 부드럽고</a:t>
            </a:r>
            <a:r>
              <a:rPr lang="en-US" altLang="ko-KR" dirty="0"/>
              <a:t>, </a:t>
            </a:r>
            <a:r>
              <a:rPr lang="ko-KR" altLang="en-US" dirty="0"/>
              <a:t>상면 압력 강하 이후 완만한 회복을 보임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두번째 그림에서는 </a:t>
            </a:r>
            <a:r>
              <a:rPr lang="en-US" altLang="ko-KR" dirty="0"/>
              <a:t>Mach </a:t>
            </a:r>
            <a:r>
              <a:rPr lang="ko-KR" altLang="en-US" dirty="0"/>
              <a:t>수 분포가 </a:t>
            </a:r>
            <a:r>
              <a:rPr lang="en-US" altLang="ko-KR" dirty="0"/>
              <a:t>1 </a:t>
            </a:r>
            <a:r>
              <a:rPr lang="ko-KR" altLang="en-US" dirty="0"/>
              <a:t>이하이며</a:t>
            </a:r>
            <a:r>
              <a:rPr lang="en-US" altLang="ko-KR" dirty="0"/>
              <a:t> </a:t>
            </a:r>
            <a:r>
              <a:rPr lang="ko-KR" altLang="en-US" dirty="0"/>
              <a:t>초음속 영역 없음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BFC812-F4EC-4777-36BC-88637004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1496D3-58BD-7E17-5FD4-FA660ACF5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76" y="3047556"/>
            <a:ext cx="5584207" cy="306608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74718D-BD5A-B433-755B-3B415FE64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056" y="3047556"/>
            <a:ext cx="5965585" cy="300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9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FA018-FF27-9BE2-B8B2-1AEE748A9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C4F85-4A63-9C91-D91C-91059BB4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en-US" altLang="ko-KR" sz="3600" dirty="0" err="1"/>
              <a:t>mach</a:t>
            </a:r>
            <a:r>
              <a:rPr lang="ko-KR" altLang="en-US" sz="3600" dirty="0"/>
              <a:t> </a:t>
            </a:r>
            <a:r>
              <a:rPr lang="en-US" altLang="ko-KR" sz="3600" dirty="0"/>
              <a:t>=</a:t>
            </a:r>
            <a:r>
              <a:rPr lang="ko-KR" altLang="en-US" sz="3600" dirty="0"/>
              <a:t> </a:t>
            </a:r>
            <a:r>
              <a:rPr lang="en-US" altLang="ko-KR" sz="3600" dirty="0"/>
              <a:t>0.75 : </a:t>
            </a:r>
            <a:r>
              <a:rPr lang="ko-KR" altLang="en-US" sz="3600" dirty="0" err="1"/>
              <a:t>트랜스소닉</a:t>
            </a:r>
            <a:r>
              <a:rPr lang="ko-KR" altLang="en-US" sz="3600" dirty="0"/>
              <a:t> 시작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8B0236-2B78-B197-DA04-CE69D9CA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F30B4-1176-C1E7-D5C7-8903210DAFC1}"/>
              </a:ext>
            </a:extLst>
          </p:cNvPr>
          <p:cNvSpPr txBox="1"/>
          <p:nvPr/>
        </p:nvSpPr>
        <p:spPr>
          <a:xfrm>
            <a:off x="952105" y="1430356"/>
            <a:ext cx="9709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첫번째 그림에서는 윗면 중간</a:t>
            </a:r>
            <a:r>
              <a:rPr lang="en-US" altLang="ko-KR" dirty="0"/>
              <a:t>(x/c ≈ 0.4 </a:t>
            </a:r>
            <a:r>
              <a:rPr lang="ko-KR" altLang="en-US" dirty="0"/>
              <a:t>부근</a:t>
            </a:r>
            <a:r>
              <a:rPr lang="en-US" altLang="ko-KR" dirty="0"/>
              <a:t>) </a:t>
            </a:r>
            <a:r>
              <a:rPr lang="ko-KR" altLang="en-US" dirty="0"/>
              <a:t>압력 급강하 후 급격한 상승 구간이 발생함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두번째 그림에서는 윗면에 초음속 영역</a:t>
            </a:r>
            <a:r>
              <a:rPr lang="en-US" altLang="ko-KR" dirty="0"/>
              <a:t> </a:t>
            </a:r>
            <a:r>
              <a:rPr lang="ko-KR" altLang="en-US" dirty="0"/>
              <a:t>형성 후 약한 충격파가 형성됨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191466-D878-83C2-92CC-C87BAAE58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B04FBA-976D-90E9-566C-4DE369D76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88" y="3160680"/>
            <a:ext cx="5860311" cy="29401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ADAF87-B99F-D647-057C-F70906CF3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319" y="3148638"/>
            <a:ext cx="5860312" cy="29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9A271-A2CE-EAA7-809C-9024AE070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92803-4490-D28A-0524-3A139AF3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en-US" altLang="ko-KR" sz="3600" dirty="0" err="1"/>
              <a:t>mach</a:t>
            </a:r>
            <a:r>
              <a:rPr lang="ko-KR" altLang="en-US" sz="3600" dirty="0"/>
              <a:t> </a:t>
            </a:r>
            <a:r>
              <a:rPr lang="en-US" altLang="ko-KR" sz="3600" dirty="0"/>
              <a:t>=</a:t>
            </a:r>
            <a:r>
              <a:rPr lang="ko-KR" altLang="en-US" sz="3600" dirty="0"/>
              <a:t> </a:t>
            </a:r>
            <a:r>
              <a:rPr lang="en-US" altLang="ko-KR" sz="3600" dirty="0"/>
              <a:t>0.8 : </a:t>
            </a:r>
            <a:r>
              <a:rPr lang="ko-KR" altLang="en-US" sz="3600" dirty="0" err="1"/>
              <a:t>트랜스소닉</a:t>
            </a:r>
            <a:r>
              <a:rPr lang="ko-KR" altLang="en-US" sz="3600" dirty="0"/>
              <a:t> 발달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8439310-5B14-18F3-F4D0-FDFEE9E5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74427-2DD2-E1FE-C374-F1B55542C456}"/>
              </a:ext>
            </a:extLst>
          </p:cNvPr>
          <p:cNvSpPr txBox="1"/>
          <p:nvPr/>
        </p:nvSpPr>
        <p:spPr>
          <a:xfrm>
            <a:off x="923825" y="1430356"/>
            <a:ext cx="10275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첫번째 그림에서는 압력 불연속이 뚜렷하며 윗면 후반부에서 급격한 압력 회복이 발생함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두번째 그림에서는 윗면 초음속 버블이 확대되며</a:t>
            </a:r>
            <a:r>
              <a:rPr lang="en-US" altLang="ko-KR" dirty="0"/>
              <a:t> </a:t>
            </a:r>
            <a:r>
              <a:rPr lang="ko-KR" altLang="en-US" dirty="0"/>
              <a:t>충격 강도도 증가함</a:t>
            </a:r>
            <a:r>
              <a:rPr lang="en-US" altLang="ko-KR" dirty="0"/>
              <a:t>. (</a:t>
            </a:r>
            <a:r>
              <a:rPr lang="ko-KR" altLang="en-US" dirty="0"/>
              <a:t>명확한 충격파 형성 확인</a:t>
            </a:r>
            <a:r>
              <a:rPr lang="en-US" altLang="ko-KR" dirty="0"/>
              <a:t>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830A3B-1A4F-95E8-0357-A7560422A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E686A1-BFA5-F1F8-3E0D-F52DDB563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1680"/>
            <a:ext cx="6138885" cy="30209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BF4261-CC3F-AF98-65BA-0BFABA143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82" y="3011680"/>
            <a:ext cx="6095999" cy="302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43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497</Words>
  <Application>Microsoft Office PowerPoint</Application>
  <PresentationFormat>와이드스크린</PresentationFormat>
  <Paragraphs>46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전산유체해석실습  Report#5</vt:lpstr>
      <vt:lpstr>초기 조건</vt:lpstr>
      <vt:lpstr>해석 과정(격자 생성)</vt:lpstr>
      <vt:lpstr>해석 결과(격자 확인)</vt:lpstr>
      <vt:lpstr>해석 결과(격자 확인)</vt:lpstr>
      <vt:lpstr>추가 해석(RAE 2822 airfoil)</vt:lpstr>
      <vt:lpstr>해석 결과(mach = 0.7 : 아음속 끝지점)</vt:lpstr>
      <vt:lpstr>해석 결과(mach = 0.75 : 트랜스소닉 시작)</vt:lpstr>
      <vt:lpstr>해석 결과(mach = 0.8 : 트랜스소닉 발달)</vt:lpstr>
      <vt:lpstr>해석 결과(파형항력 관찰)</vt:lpstr>
      <vt:lpstr>해석 결론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영욱 서</dc:creator>
  <cp:lastModifiedBy>영욱 서</cp:lastModifiedBy>
  <cp:revision>23</cp:revision>
  <dcterms:created xsi:type="dcterms:W3CDTF">2025-09-12T05:46:35Z</dcterms:created>
  <dcterms:modified xsi:type="dcterms:W3CDTF">2025-10-17T12:32:47Z</dcterms:modified>
</cp:coreProperties>
</file>