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lr3book.mlr-org.com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</a:t>
            </a:r>
            <a:r>
              <a:rPr>
                <a:latin typeface="Courier"/>
              </a:rPr>
              <a:t>mlr3</a:t>
            </a:r>
            <a:r>
              <a:rPr/>
              <a:t> w/ ChatGPT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feat. </a:t>
            </a:r>
            <a:r>
              <a:rPr>
                <a:latin typeface="Courier"/>
              </a:rPr>
              <a:t>mlr3</a:t>
            </a:r>
            <a:br/>
            <a:br/>
            <a:r>
              <a:rPr/>
              <a:t>Yeonhoon Jang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mlr3</a:t>
            </a:r>
            <a:r>
              <a:rPr/>
              <a:t> vs </a:t>
            </a:r>
            <a:r>
              <a:rPr>
                <a:latin typeface="Courier"/>
              </a:rPr>
              <a:t>tidymodels</a:t>
            </a:r>
          </a:p>
        </p:txBody>
      </p:sp>
      <p:pic>
        <p:nvPicPr>
          <p:cNvPr descr="mlr3_tidy_desig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8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lr3_tidy_synta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8229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1. </a:t>
            </a:r>
            <a:r>
              <a:rPr>
                <a:latin typeface="Courier"/>
              </a:rPr>
              <a:t>R6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 Oriented Programming (OOP)</a:t>
            </a:r>
          </a:p>
          <a:p>
            <a:pPr lvl="0"/>
            <a:r>
              <a:rPr/>
              <a:t>Objects: </a:t>
            </a:r>
            <a:r>
              <a:rPr>
                <a:latin typeface="Courier"/>
              </a:rPr>
              <a:t>foo = bar$new()</a:t>
            </a:r>
          </a:p>
          <a:p>
            <a:pPr lvl="0"/>
            <a:r>
              <a:rPr/>
              <a:t>Methods: </a:t>
            </a:r>
            <a:r>
              <a:rPr>
                <a:latin typeface="Courier"/>
              </a:rPr>
              <a:t>$new()</a:t>
            </a:r>
          </a:p>
          <a:p>
            <a:pPr lvl="0"/>
            <a:r>
              <a:rPr/>
              <a:t>Fields: </a:t>
            </a:r>
            <a:r>
              <a:rPr>
                <a:latin typeface="Courier"/>
              </a:rPr>
              <a:t>$baz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task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TaskClassif$new(</a:t>
            </a:r>
            <a:r>
              <a:rPr>
                <a:solidFill>
                  <a:srgbClr val="4E9A06"/>
                </a:solidFill>
                <a:latin typeface="Courier"/>
              </a:rPr>
              <a:t>"xxx"</a:t>
            </a:r>
            <a:r>
              <a:rPr>
                <a:solidFill>
                  <a:srgbClr val="000000"/>
                </a:solidFill>
                <a:latin typeface="Courier"/>
              </a:rPr>
              <a:t>) </a:t>
            </a:r>
            <a:r>
              <a:rPr i="1">
                <a:solidFill>
                  <a:srgbClr val="8F5902"/>
                </a:solidFill>
                <a:latin typeface="Courier"/>
              </a:rPr>
              <a:t># Objects</a:t>
            </a:r>
            <a:br/>
            <a:r>
              <a:rPr>
                <a:solidFill>
                  <a:srgbClr val="000000"/>
                </a:solidFill>
                <a:latin typeface="Courier"/>
              </a:rPr>
              <a:t>task$new()  </a:t>
            </a:r>
            <a:r>
              <a:rPr i="1">
                <a:solidFill>
                  <a:srgbClr val="8F5902"/>
                </a:solidFill>
                <a:latin typeface="Courier"/>
              </a:rPr>
              <a:t># Methods</a:t>
            </a:r>
            <a:br/>
            <a:r>
              <a:rPr>
                <a:solidFill>
                  <a:srgbClr val="000000"/>
                </a:solidFill>
                <a:latin typeface="Courier"/>
              </a:rPr>
              <a:t>task$feature_names </a:t>
            </a:r>
            <a:r>
              <a:rPr i="1">
                <a:solidFill>
                  <a:srgbClr val="8F5902"/>
                </a:solidFill>
                <a:latin typeface="Courier"/>
              </a:rPr>
              <a:t># Fields</a:t>
            </a:r>
          </a:p>
          <a:p>
            <a:pPr lvl="0" indent="0" marL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2. </a:t>
            </a:r>
            <a:r>
              <a:rPr>
                <a:latin typeface="Courier"/>
              </a:rPr>
              <a:t>data.table</a:t>
            </a:r>
          </a:p>
        </p:txBody>
      </p:sp>
      <p:pic>
        <p:nvPicPr>
          <p:cNvPr descr="mlr3_data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7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DT[i &gt;= </a:t>
            </a:r>
            <a:r>
              <a:rPr>
                <a:solidFill>
                  <a:srgbClr val="0000CF"/>
                </a:solidFill>
                <a:latin typeface="Courier"/>
              </a:rPr>
              <a:t>10</a:t>
            </a:r>
            <a:r>
              <a:rPr>
                <a:solidFill>
                  <a:srgbClr val="000000"/>
                </a:solidFill>
                <a:latin typeface="Courier"/>
              </a:rPr>
              <a:t>] </a:t>
            </a:r>
            <a:r>
              <a:rPr i="1">
                <a:solidFill>
                  <a:srgbClr val="8F5902"/>
                </a:solidFill>
                <a:latin typeface="Courier"/>
              </a:rPr>
              <a:t># filter rows</a:t>
            </a:r>
            <a:br/>
            <a:r>
              <a:rPr>
                <a:solidFill>
                  <a:srgbClr val="000000"/>
                </a:solidFill>
                <a:latin typeface="Courier"/>
              </a:rPr>
              <a:t>DT[, .(X,Y)] </a:t>
            </a:r>
            <a:r>
              <a:rPr i="1">
                <a:solidFill>
                  <a:srgbClr val="8F5902"/>
                </a:solidFill>
                <a:latin typeface="Courier"/>
              </a:rPr>
              <a:t># select columns</a:t>
            </a:r>
            <a:br/>
            <a:r>
              <a:rPr>
                <a:solidFill>
                  <a:srgbClr val="000000"/>
                </a:solidFill>
                <a:latin typeface="Courier"/>
              </a:rPr>
              <a:t>DT[, mean(X), by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Y] </a:t>
            </a:r>
            <a:r>
              <a:rPr i="1">
                <a:solidFill>
                  <a:srgbClr val="8F5902"/>
                </a:solidFill>
                <a:latin typeface="Courier"/>
              </a:rPr>
              <a:t># aggregate by group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Utils 1.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Getting a specific object with `$get(key)`</a:t>
            </a:r>
            <a:br/>
            <a:r>
              <a:rPr>
                <a:solidFill>
                  <a:srgbClr val="000000"/>
                </a:solidFill>
                <a:latin typeface="Courier"/>
              </a:rPr>
              <a:t>mlr_learners$get(</a:t>
            </a:r>
            <a:r>
              <a:rPr>
                <a:solidFill>
                  <a:srgbClr val="4E9A06"/>
                </a:solidFill>
                <a:latin typeface="Courier"/>
              </a:rPr>
              <a:t>"regr.rpart"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&lt;LearnerRegrRpart:regr.rpart&gt;: Regression Tree
* Model: -
* Parameters: xval=0
* Packages: mlr3, rpart
* Predict Types:  [response]
* Feature Types: logical, integer, numeric, factor, ordered
* Properties: importance, missings, selected_features, weights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Utils 1.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Searching objects with $keys()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mlr_measures$keys() |&gt; head()</a:t>
            </a:r>
          </a:p>
          <a:p>
            <a:pPr lvl="0" indent="0">
              <a:buNone/>
            </a:pPr>
            <a:r>
              <a:rPr>
                <a:latin typeface="Courier"/>
              </a:rPr>
              <a:t>[1] "aic"            "bic"            "classif.acc"    "classif.auc"   
[5] "classif.bacc"   "classif.bbrier"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Utils 1.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OR with `as.data.table()`</a:t>
            </a:r>
            <a:br/>
            <a:r>
              <a:rPr>
                <a:solidFill>
                  <a:srgbClr val="000000"/>
                </a:solidFill>
                <a:latin typeface="Courier"/>
              </a:rPr>
              <a:t>as.data.table(mlr_learners) |&gt; head()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7
  key            label task_type feature_types packages properties predict_types
  &lt;chr&gt;          &lt;chr&gt; &lt;chr&gt;     &lt;list&gt;        &lt;list&gt;   &lt;list&gt;     &lt;list&gt;       
1 classif.cv_gl… &lt;NA&gt;  classif   &lt;chr [3]&gt;     &lt;chr&gt;    &lt;chr [4]&gt;  &lt;chr [2]&gt;    
2 classif.debug  Debu… classif   &lt;chr [6]&gt;     &lt;chr&gt;    &lt;chr [4]&gt;  &lt;chr [2]&gt;    
3 classif.featu… Feat… classif   &lt;chr [7]&gt;     &lt;chr&gt;    &lt;chr [6]&gt;  &lt;chr [2]&gt;    
4 classif.glmnet &lt;NA&gt;  classif   &lt;chr [3]&gt;     &lt;chr&gt;    &lt;chr [3]&gt;  &lt;chr [2]&gt;    
5 classif.kknn   &lt;NA&gt;  classif   &lt;chr [5]&gt;     &lt;chr&gt;    &lt;chr [2]&gt;  &lt;chr [2]&gt;    
6 classif.lda    &lt;NA&gt;  classif   &lt;chr [5]&gt;     &lt;chr&gt;    &lt;chr [3]&gt;  &lt;chr [2]&gt;    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Utils 2. Sugar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>
                    <a:latin typeface="Courier"/>
                  </a:rPr>
                  <a:t>R6</a:t>
                </a:r>
                <a:r>
                  <a:rPr/>
                  <a:t>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</a:t>
                </a:r>
                <a:r>
                  <a:rPr>
                    <a:latin typeface="Courier"/>
                  </a:rPr>
                  <a:t>S3</a:t>
                </a:r>
                <a:r>
                  <a:rPr/>
                  <a:t> type functions</a:t>
                </a:r>
              </a:p>
              <a:p>
                <a:pPr lvl="0" indent="0">
                  <a:buNone/>
                </a:pPr>
                <a:r>
                  <a:rPr i="1">
                    <a:solidFill>
                      <a:srgbClr val="8F5902"/>
                    </a:solidFill>
                    <a:latin typeface="Courier"/>
                  </a:rPr>
                  <a:t># No sugar</a:t>
                </a:r>
                <a:br/>
                <a:r>
                  <a:rPr>
                    <a:solidFill>
                      <a:srgbClr val="000000"/>
                    </a:solidFill>
                    <a:latin typeface="Courier"/>
                  </a:rPr>
                  <a:t>LearnerClassifLogReg$new()</a:t>
                </a:r>
                <a:br/>
                <a:br/>
                <a:r>
                  <a:rPr i="1">
                    <a:solidFill>
                      <a:srgbClr val="8F5902"/>
                    </a:solidFill>
                    <a:latin typeface="Courier"/>
                  </a:rPr>
                  <a:t># Sugar</a:t>
                </a:r>
                <a:br/>
                <a:r>
                  <a:rPr>
                    <a:solidFill>
                      <a:srgbClr val="000000"/>
                    </a:solidFill>
                    <a:latin typeface="Courier"/>
                  </a:rPr>
                  <a:t>lrn(</a:t>
                </a:r>
                <a:r>
                  <a:rPr>
                    <a:solidFill>
                      <a:srgbClr val="4E9A06"/>
                    </a:solidFill>
                    <a:latin typeface="Courier"/>
                  </a:rPr>
                  <a:t>"classif.log_reg"</a:t>
                </a:r>
                <a:r>
                  <a:rPr>
                    <a:solidFill>
                      <a:srgbClr val="000000"/>
                    </a:solidFill>
                    <a:latin typeface="Courier"/>
                  </a:rPr>
                  <a:t>)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Utils 3. </a:t>
            </a:r>
            <a:r>
              <a:rPr>
                <a:latin typeface="Courier"/>
              </a:rPr>
              <a:t>mlr3viz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ggplot2</a:t>
            </a:r>
            <a:r>
              <a:rPr/>
              <a:t>, </a:t>
            </a:r>
            <a:r>
              <a:rPr>
                <a:latin typeface="Courier"/>
              </a:rPr>
              <a:t>autoplot()</a:t>
            </a:r>
            <a:r>
              <a:rPr/>
              <a:t> visualization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autoplot(pred)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autoplot(pred, </a:t>
            </a:r>
            <a:r>
              <a:rPr>
                <a:solidFill>
                  <a:srgbClr val="C4A000"/>
                </a:solidFill>
                <a:latin typeface="Courier"/>
              </a:rPr>
              <a:t>type=</a:t>
            </a:r>
            <a:r>
              <a:rPr>
                <a:solidFill>
                  <a:srgbClr val="4E9A06"/>
                </a:solidFill>
                <a:latin typeface="Courier"/>
              </a:rPr>
              <a:t>"roc"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Introduction</a:t>
            </a:r>
          </a:p>
          <a:p>
            <a:pPr lvl="0"/>
            <a:r>
              <a:rPr/>
              <a:t>Design &amp; Syntax</a:t>
            </a:r>
          </a:p>
          <a:p>
            <a:pPr lvl="0"/>
            <a:r>
              <a:rPr/>
              <a:t>Basic modeling</a:t>
            </a:r>
          </a:p>
          <a:p>
            <a:pPr lvl="0"/>
            <a:r>
              <a:rPr/>
              <a:t>Resampling</a:t>
            </a:r>
          </a:p>
          <a:p>
            <a:pPr lvl="0"/>
            <a:r>
              <a:rPr/>
              <a:t>Benchmarking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modeling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Ask ChatGPT!</a:t>
            </a:r>
          </a:p>
        </p:txBody>
      </p:sp>
      <p:pic>
        <p:nvPicPr>
          <p:cNvPr descr="mlr3_tidy_titanic_basic_as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4038600" cy="55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mlr3_tidy_basic_mlr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9800" y="1193800"/>
            <a:ext cx="383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Objects with data and metadata</a:t>
            </a:r>
          </a:p>
          <a:p>
            <a:pPr lvl="0"/>
            <a:r>
              <a:rPr/>
              <a:t>Default datasets</a:t>
            </a:r>
          </a:p>
          <a:p>
            <a:pPr lvl="0"/>
            <a:r>
              <a:rPr/>
              <a:t>Dictionary: </a:t>
            </a:r>
            <a:r>
              <a:rPr>
                <a:latin typeface="Courier"/>
              </a:rPr>
              <a:t>mlr_tasks</a:t>
            </a:r>
          </a:p>
          <a:p>
            <a:pPr lvl="0"/>
            <a:r>
              <a:rPr/>
              <a:t>Sugar function: </a:t>
            </a:r>
            <a:r>
              <a:rPr>
                <a:latin typeface="Courier"/>
              </a:rPr>
              <a:t>tsk()</a:t>
            </a:r>
          </a:p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pre-defined tasks</a:t>
            </a:r>
            <a:br/>
            <a:r>
              <a:rPr>
                <a:solidFill>
                  <a:srgbClr val="000000"/>
                </a:solidFill>
                <a:latin typeface="Courier"/>
              </a:rPr>
              <a:t>tsk(</a:t>
            </a:r>
            <a:r>
              <a:rPr>
                <a:solidFill>
                  <a:srgbClr val="4E9A06"/>
                </a:solidFill>
                <a:latin typeface="Courier"/>
              </a:rPr>
              <a:t>"titanic"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&lt;TaskClassif:titanic&gt; (1309 x 11): Titanic
* Target: survived
* Properties: twoclass
* Features (10):
  - chr (3): cabin, name, ticket
  - dbl (2): age, fare
  - fct (2): embarked, sex
  - int (2): parch, sib_sp
  - ord (1): pclass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External data as </a:t>
            </a:r>
            <a:r>
              <a:rPr>
                <a:latin typeface="Courier"/>
              </a:rPr>
              <a:t>task</a:t>
            </a:r>
          </a:p>
          <a:p>
            <a:pPr lvl="0"/>
            <a:r>
              <a:rPr>
                <a:latin typeface="Courier"/>
              </a:rPr>
              <a:t>as_task_regr()</a:t>
            </a:r>
            <a:r>
              <a:rPr/>
              <a:t> : regression</a:t>
            </a:r>
          </a:p>
          <a:p>
            <a:pPr lvl="0"/>
            <a:r>
              <a:rPr>
                <a:latin typeface="Courier"/>
              </a:rPr>
              <a:t>as_task_classif()</a:t>
            </a:r>
            <a:r>
              <a:rPr/>
              <a:t>: classification</a:t>
            </a:r>
          </a:p>
          <a:p>
            <a:pPr lvl="0"/>
            <a:r>
              <a:rPr>
                <a:latin typeface="Courier"/>
              </a:rPr>
              <a:t>as_task_clust()</a:t>
            </a:r>
            <a:r>
              <a:rPr/>
              <a:t>: clustering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task_mtcars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as_task_regr(mtcars,</a:t>
            </a:r>
            <a:br/>
            <a:r>
              <a:rPr>
                <a:solidFill>
                  <a:srgbClr val="000000"/>
                </a:solidFill>
                <a:latin typeface="Courier"/>
              </a:rPr>
              <a:t>                           </a:t>
            </a:r>
            <a:r>
              <a:rPr>
                <a:solidFill>
                  <a:srgbClr val="C4A000"/>
                </a:solidFill>
                <a:latin typeface="Courier"/>
              </a:rPr>
              <a:t>target =</a:t>
            </a:r>
            <a:r>
              <a:rPr>
                <a:solidFill>
                  <a:srgbClr val="000000"/>
                </a:solidFill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"mpg"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task_mtcars</a:t>
            </a:r>
          </a:p>
          <a:p>
            <a:pPr lvl="0" indent="0">
              <a:buNone/>
            </a:pPr>
            <a:r>
              <a:rPr>
                <a:latin typeface="Courier"/>
              </a:rPr>
              <a:t>&lt;TaskRegr:mtcars&gt; (32 x 11)
* Target: mpg
* Properties: -
* Features (10):
  - dbl (10): am, carb, cyl, disp, drat, gear, hp, qsec, vs, wt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Learners</a:t>
            </a:r>
          </a:p>
        </p:txBody>
      </p:sp>
      <p:pic>
        <p:nvPicPr>
          <p:cNvPr descr="mlr3_learn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Learners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ML algorithms</a:t>
            </a:r>
          </a:p>
          <a:p>
            <a:pPr lvl="0"/>
            <a:r>
              <a:rPr/>
              <a:t>Dictionary: </a:t>
            </a:r>
            <a:r>
              <a:rPr>
                <a:latin typeface="Courier"/>
              </a:rPr>
              <a:t>mlr_learners</a:t>
            </a:r>
          </a:p>
          <a:p>
            <a:pPr lvl="0"/>
            <a:r>
              <a:rPr/>
              <a:t>Sugar function: </a:t>
            </a:r>
            <a:r>
              <a:rPr>
                <a:latin typeface="Courier"/>
              </a:rPr>
              <a:t>lrn()</a:t>
            </a:r>
          </a:p>
          <a:p>
            <a:pPr lvl="0"/>
            <a:r>
              <a:rPr/>
              <a:t>regression (</a:t>
            </a:r>
            <a:r>
              <a:rPr>
                <a:latin typeface="Courier"/>
              </a:rPr>
              <a:t>regr.~</a:t>
            </a:r>
            <a:r>
              <a:rPr/>
              <a:t>), classification(</a:t>
            </a:r>
            <a:r>
              <a:rPr>
                <a:latin typeface="Courier"/>
              </a:rPr>
              <a:t>classif.~</a:t>
            </a:r>
            <a:r>
              <a:rPr/>
              <a:t>), and clustering (</a:t>
            </a:r>
            <a:r>
              <a:rPr>
                <a:latin typeface="Courier"/>
              </a:rPr>
              <a:t>clust.~</a:t>
            </a:r>
            <a:r>
              <a:rPr/>
              <a:t>)</a:t>
            </a:r>
          </a:p>
          <a:p>
            <a:pPr lvl="0"/>
            <a:r>
              <a:rPr>
                <a:latin typeface="Courier"/>
              </a:rPr>
              <a:t>library(mlr3learners)</a:t>
            </a:r>
            <a:r>
              <a:rPr/>
              <a:t> + </a:t>
            </a:r>
            <a:r>
              <a:rPr>
                <a:latin typeface="Courier"/>
              </a:rPr>
              <a:t>library(mlr3extralearners)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Learners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$train()</a:t>
            </a:r>
            <a:r>
              <a:rPr/>
              <a:t>, </a:t>
            </a:r>
            <a:r>
              <a:rPr>
                <a:latin typeface="Courier"/>
              </a:rPr>
              <a:t>$predict()</a:t>
            </a:r>
          </a:p>
        </p:txBody>
      </p:sp>
      <p:pic>
        <p:nvPicPr>
          <p:cNvPr descr="mlr3_learner_train_te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84600" y="203200"/>
            <a:ext cx="4673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source: mlr3books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task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tsk(</a:t>
            </a:r>
            <a:r>
              <a:rPr>
                <a:solidFill>
                  <a:srgbClr val="4E9A06"/>
                </a:solidFill>
                <a:latin typeface="Courier"/>
              </a:rPr>
              <a:t>"german_credit"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0000"/>
                </a:solidFill>
                <a:latin typeface="Courier"/>
              </a:rPr>
              <a:t>learner_dt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lrn(</a:t>
            </a:r>
            <a:r>
              <a:rPr>
                <a:solidFill>
                  <a:srgbClr val="4E9A06"/>
                </a:solidFill>
                <a:latin typeface="Courier"/>
              </a:rPr>
              <a:t>"classif.rpart"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predict_type=</a:t>
            </a:r>
            <a:r>
              <a:rPr>
                <a:solidFill>
                  <a:srgbClr val="4E9A06"/>
                </a:solidFill>
                <a:latin typeface="Courier"/>
              </a:rPr>
              <a:t>"prob"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split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partition(task, </a:t>
            </a:r>
            <a:r>
              <a:rPr>
                <a:solidFill>
                  <a:srgbClr val="C4A000"/>
                </a:solidFill>
                <a:latin typeface="Courier"/>
              </a:rPr>
              <a:t>ratio=</a:t>
            </a:r>
            <a:r>
              <a:rPr>
                <a:solidFill>
                  <a:srgbClr val="000000"/>
                </a:solidFill>
                <a:latin typeface="Courier"/>
              </a:rPr>
              <a:t>.</a:t>
            </a:r>
            <a:r>
              <a:rPr>
                <a:solidFill>
                  <a:srgbClr val="0000CF"/>
                </a:solidFill>
                <a:latin typeface="Courier"/>
              </a:rPr>
              <a:t>3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0000"/>
                </a:solidFill>
                <a:latin typeface="Courier"/>
              </a:rPr>
              <a:t>learner_dt$train(task, </a:t>
            </a:r>
            <a:r>
              <a:rPr>
                <a:solidFill>
                  <a:srgbClr val="C4A000"/>
                </a:solidFill>
                <a:latin typeface="Courier"/>
              </a:rPr>
              <a:t>row_ids =</a:t>
            </a:r>
            <a:r>
              <a:rPr>
                <a:solidFill>
                  <a:srgbClr val="000000"/>
                </a:solidFill>
                <a:latin typeface="Courier"/>
              </a:rPr>
              <a:t> split$train)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prediction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learner_dt$predict(task, </a:t>
            </a:r>
            <a:r>
              <a:rPr>
                <a:solidFill>
                  <a:srgbClr val="C4A000"/>
                </a:solidFill>
                <a:latin typeface="Courier"/>
              </a:rPr>
              <a:t>row_ids =</a:t>
            </a:r>
            <a:r>
              <a:rPr>
                <a:solidFill>
                  <a:srgbClr val="000000"/>
                </a:solidFill>
                <a:latin typeface="Courier"/>
              </a:rPr>
              <a:t> split$test)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Learners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confusion matrix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prediction$confusion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truth
response good bad
    good  422 137
    bad    68  73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Learners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confusion matrix as a bar plot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autoplot(prediction)</a:t>
            </a:r>
          </a:p>
        </p:txBody>
      </p:sp>
      <p:pic>
        <p:nvPicPr>
          <p:cNvPr descr="index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33900" y="203200"/>
            <a:ext cx="3187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Hyperparameter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learner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lrn(</a:t>
            </a:r>
            <a:r>
              <a:rPr>
                <a:solidFill>
                  <a:srgbClr val="4E9A06"/>
                </a:solidFill>
                <a:latin typeface="Courier"/>
              </a:rPr>
              <a:t>"classif.rpart"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maxdepth =</a:t>
            </a:r>
            <a:r>
              <a:rPr>
                <a:solidFill>
                  <a:srgbClr val="000000"/>
                </a:solidFill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1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learner$param_set$set_values(</a:t>
            </a:r>
            <a:r>
              <a:rPr>
                <a:solidFill>
                  <a:srgbClr val="C4A000"/>
                </a:solidFill>
                <a:latin typeface="Courier"/>
              </a:rPr>
              <a:t>xval =</a:t>
            </a:r>
            <a:r>
              <a:rPr>
                <a:solidFill>
                  <a:srgbClr val="000000"/>
                </a:solidFill>
                <a:latin typeface="Courier"/>
              </a:rPr>
              <a:t> </a:t>
            </a:r>
            <a:r>
              <a:rPr>
                <a:solidFill>
                  <a:srgbClr val="0000CF"/>
                </a:solidFill>
                <a:latin typeface="Courier"/>
              </a:rPr>
              <a:t>2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maxdepth=</a:t>
            </a:r>
            <a:r>
              <a:rPr>
                <a:solidFill>
                  <a:srgbClr val="0000CF"/>
                </a:solidFill>
                <a:latin typeface="Courier"/>
              </a:rPr>
              <a:t>3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cp=</a:t>
            </a:r>
            <a:r>
              <a:rPr>
                <a:solidFill>
                  <a:srgbClr val="000000"/>
                </a:solidFill>
                <a:latin typeface="Courier"/>
              </a:rPr>
              <a:t>.</a:t>
            </a:r>
            <a:r>
              <a:rPr>
                <a:solidFill>
                  <a:srgbClr val="0000CF"/>
                </a:solidFill>
                <a:latin typeface="Courier"/>
              </a:rPr>
              <a:t>5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learner$param_set$values</a:t>
            </a:r>
          </a:p>
          <a:p>
            <a:pPr lvl="0" indent="0">
              <a:buNone/>
            </a:pPr>
            <a:r>
              <a:rPr>
                <a:latin typeface="Courier"/>
              </a:rPr>
              <a:t>$xval
[1] 2
$maxdepth
[1] 3
$cp
[1] 0.5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Hyperparameter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$param_set</a:t>
            </a:r>
            <a:r>
              <a:rPr/>
              <a:t> of learners</a:t>
            </a:r>
          </a:p>
          <a:p>
            <a:pPr lvl="0"/>
            <a:r>
              <a:rPr/>
              <a:t>setting class, lower, upper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as.data.table(learner$param_set) |&gt; head()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11
  id         class lower upper levels nlevels is_bounded special_vals default   
  &lt;chr&gt;      &lt;chr&gt; &lt;dbl&gt; &lt;dbl&gt; &lt;list&gt;   &lt;dbl&gt; &lt;lgl&gt;      &lt;list&gt;       &lt;list&gt;    
1 cp         Para…     0     1 &lt;NULL&gt;     Inf TRUE       &lt;list [0]&gt;   &lt;dbl [1]&gt; 
2 keep_model Para…    NA    NA &lt;lgl&gt;        2 TRUE       &lt;list [0]&gt;   &lt;lgl [1]&gt; 
3 maxcompete Para…     0   Inf &lt;NULL&gt;     Inf FALSE      &lt;list [0]&gt;   &lt;int [1]&gt; 
4 maxdepth   Para…     1    30 &lt;NULL&gt;      30 TRUE       &lt;list [0]&gt;   &lt;int [1]&gt; 
5 maxsurrog… Para…     0   Inf &lt;NULL&gt;     Inf FALSE      &lt;list [0]&gt;   &lt;int [1]&gt; 
6 minbucket  Para…     1   Inf &lt;NULL&gt;     Inf FALSE      &lt;list [0]&gt;   &lt;NoDefalt&gt;
# ℹ 2 more variables: storage_type &lt;chr&gt;, tags &lt;list&gt;</a:t>
            </a:r>
          </a:p>
          <a:p>
            <a:pPr lvl="0" indent="0" marL="0">
              <a:buNone/>
            </a:p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Parameter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>
                          <a:latin typeface="Courier"/>
                        </a:rPr>
                        <a:t>ParamDbl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Numeric parameters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>
                          <a:latin typeface="Courier"/>
                        </a:rPr>
                        <a:t>ParamInt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Integer parameters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>
                          <a:latin typeface="Courier"/>
                        </a:rPr>
                        <a:t>ParamFct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Categorical parameters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>
                          <a:latin typeface="Courier"/>
                        </a:rPr>
                        <a:t>ParamLgl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Logical / Boolean paramters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Evaluation of performances</a:t>
            </a:r>
          </a:p>
          <a:p>
            <a:pPr lvl="0"/>
            <a:r>
              <a:rPr/>
              <a:t>Dictionary: </a:t>
            </a:r>
            <a:r>
              <a:rPr>
                <a:latin typeface="Courier"/>
              </a:rPr>
              <a:t>mlr_measures</a:t>
            </a:r>
          </a:p>
          <a:p>
            <a:pPr lvl="0"/>
            <a:r>
              <a:rPr/>
              <a:t>Sugar function: </a:t>
            </a:r>
            <a:r>
              <a:rPr>
                <a:latin typeface="Courier"/>
              </a:rPr>
              <a:t>msr()</a:t>
            </a:r>
            <a:r>
              <a:rPr/>
              <a:t>, </a:t>
            </a:r>
            <a:r>
              <a:rPr>
                <a:latin typeface="Courier"/>
              </a:rPr>
              <a:t>msrs()</a:t>
            </a:r>
          </a:p>
          <a:p>
            <a:pPr lvl="0"/>
            <a:r>
              <a:rPr>
                <a:latin typeface="Courier"/>
              </a:rPr>
              <a:t>classif.~</a:t>
            </a:r>
            <a:r>
              <a:rPr/>
              <a:t>, </a:t>
            </a:r>
            <a:r>
              <a:rPr>
                <a:latin typeface="Courier"/>
              </a:rPr>
              <a:t>regr.~</a:t>
            </a:r>
          </a:p>
          <a:p>
            <a:pPr lvl="0"/>
            <a:r>
              <a:rPr>
                <a:latin typeface="Courier"/>
              </a:rPr>
              <a:t>$score()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6
  key            label           task_type packages predict_type task_properties
  &lt;chr&gt;          &lt;chr&gt;           &lt;chr&gt;     &lt;list&gt;   &lt;chr&gt;        &lt;list&gt;         
1 aic            Akaike Informa… &lt;NA&gt;      &lt;chr&gt;    &lt;NA&gt;         &lt;chr [0]&gt;      
2 bic            Bayesian Infor… &lt;NA&gt;      &lt;chr&gt;    &lt;NA&gt;         &lt;chr [0]&gt;      
3 classif.acc    Classification… classif   &lt;chr&gt;    response     &lt;chr [0]&gt;      
4 classif.auc    Area Under the… classif   &lt;chr&gt;    prob         &lt;chr [1]&gt;      
5 classif.bacc   Balanced Accur… classif   &lt;chr&gt;    response     &lt;chr [0]&gt;      
6 classif.bbrier Binary Brier S… classif   &lt;chr&gt;    prob         &lt;chr [1]&gt;      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msr()</a:t>
            </a:r>
            <a:r>
              <a:rPr/>
              <a:t>: a single performance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measure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msr(</a:t>
            </a:r>
            <a:r>
              <a:rPr>
                <a:solidFill>
                  <a:srgbClr val="4E9A06"/>
                </a:solidFill>
                <a:latin typeface="Courier"/>
              </a:rPr>
              <a:t>"classif.acc"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prediction$score(measure)</a:t>
            </a:r>
          </a:p>
          <a:p>
            <a:pPr lvl="0" indent="0">
              <a:buNone/>
            </a:pPr>
            <a:r>
              <a:rPr>
                <a:latin typeface="Courier"/>
              </a:rPr>
              <a:t>classif.acc 
  0.7071429 </a:t>
            </a:r>
          </a:p>
          <a:p>
            <a:pPr lvl="0" indent="0" marL="0">
              <a:buNone/>
            </a:pP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msrs()</a:t>
            </a:r>
            <a:r>
              <a:rPr/>
              <a:t>: multiple performances</a:t>
            </a:r>
          </a:p>
          <a:p>
            <a:pPr lvl="0" indent="0">
              <a:buNone/>
            </a:pPr>
            <a:r>
              <a:rPr i="1">
                <a:solidFill>
                  <a:srgbClr val="8F5902"/>
                </a:solidFill>
                <a:latin typeface="Courier"/>
              </a:rPr>
              <a:t># Multiple measurements</a:t>
            </a:r>
            <a:br/>
            <a:r>
              <a:rPr>
                <a:solidFill>
                  <a:srgbClr val="000000"/>
                </a:solidFill>
                <a:latin typeface="Courier"/>
              </a:rPr>
              <a:t>measures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msrs(c(</a:t>
            </a:r>
            <a:r>
              <a:rPr>
                <a:solidFill>
                  <a:srgbClr val="4E9A06"/>
                </a:solidFill>
                <a:latin typeface="Courier"/>
              </a:rPr>
              <a:t>"classif.acc"</a:t>
            </a:r>
            <a:r>
              <a:rPr>
                <a:solidFill>
                  <a:srgbClr val="000000"/>
                </a:solidFill>
                <a:latin typeface="Courier"/>
              </a:rPr>
              <a:t>,</a:t>
            </a:r>
            <a:r>
              <a:rPr>
                <a:solidFill>
                  <a:srgbClr val="4E9A06"/>
                </a:solidFill>
                <a:latin typeface="Courier"/>
              </a:rPr>
              <a:t>"classif.ppv"</a:t>
            </a:r>
            <a:r>
              <a:rPr>
                <a:solidFill>
                  <a:srgbClr val="000000"/>
                </a:solidFill>
                <a:latin typeface="Courier"/>
              </a:rPr>
              <a:t>,</a:t>
            </a:r>
            <a:r>
              <a:rPr>
                <a:solidFill>
                  <a:srgbClr val="4E9A06"/>
                </a:solidFill>
                <a:latin typeface="Courier"/>
              </a:rPr>
              <a:t>"classif.npv"</a:t>
            </a:r>
            <a:r>
              <a:rPr>
                <a:solidFill>
                  <a:srgbClr val="000000"/>
                </a:solidFill>
                <a:latin typeface="Courier"/>
              </a:rPr>
              <a:t>,</a:t>
            </a:r>
            <a:r>
              <a:rPr>
                <a:solidFill>
                  <a:srgbClr val="4E9A06"/>
                </a:solidFill>
                <a:latin typeface="Courier"/>
              </a:rPr>
              <a:t>"classif.auc"</a:t>
            </a:r>
            <a:r>
              <a:rPr>
                <a:solidFill>
                  <a:srgbClr val="000000"/>
                </a:solidFill>
                <a:latin typeface="Courier"/>
              </a:rPr>
              <a:t>))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prediction$score(measures)</a:t>
            </a:r>
          </a:p>
          <a:p>
            <a:pPr lvl="0" indent="0">
              <a:buNone/>
            </a:pPr>
            <a:r>
              <a:rPr>
                <a:latin typeface="Courier"/>
              </a:rPr>
              <a:t>classif.acc classif.ppv classif.npv classif.auc 
  0.7071429   0.7549195   0.5177305   0.6930175 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Resampling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Resampling</a:t>
            </a:r>
          </a:p>
        </p:txBody>
      </p:sp>
      <p:pic>
        <p:nvPicPr>
          <p:cNvPr descr="mlr3_resampl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" y="1193800"/>
            <a:ext cx="811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Split available data into multiple training and test sets for generalization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tidymodels</a:t>
            </a:r>
            <a:r>
              <a:rPr/>
              <a:t> vs </a:t>
            </a:r>
            <a:r>
              <a:rPr>
                <a:latin typeface="Courier"/>
              </a:rPr>
              <a:t>mlr3</a:t>
            </a:r>
          </a:p>
        </p:txBody>
      </p:sp>
      <p:pic>
        <p:nvPicPr>
          <p:cNvPr descr="mlr3_tidy_cv_as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67000"/>
            <a:ext cx="4038600" cy="44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mlr3_tidy_cv_tidymod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500" y="1193800"/>
            <a:ext cx="2806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Dictionary: </a:t>
            </a:r>
            <a:r>
              <a:rPr>
                <a:latin typeface="Courier"/>
              </a:rPr>
              <a:t>mlr_resamplings</a:t>
            </a:r>
          </a:p>
          <a:p>
            <a:pPr lvl="0"/>
            <a:r>
              <a:rPr/>
              <a:t>Sugar function: </a:t>
            </a:r>
            <a:r>
              <a:rPr>
                <a:latin typeface="Courier"/>
              </a:rPr>
              <a:t>rsmp()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9 × 4
  key         label                         params    iters
  &lt;chr&gt;       &lt;chr&gt;                         &lt;list&gt;    &lt;int&gt;
1 bootstrap   Bootstrap                     &lt;chr [2]&gt;    30
2 custom      Custom Splits                 &lt;chr [0]&gt;    NA
3 custom_cv   Custom Split Cross-Validation &lt;chr [0]&gt;    NA
4 cv          Cross-Validation              &lt;chr [1]&gt;    10
5 holdout     Holdout                       &lt;chr [1]&gt;     1
6 insample    Insample Resampling           &lt;chr [0]&gt;     1
7 loo         Leave-One-Out                 &lt;chr [0]&gt;    NA
8 repeated_cv Repeated Cross-Validation     &lt;chr [2]&gt;   100
9 subsampling Subsampling                   &lt;chr [2]&gt;    30</a:t>
            </a:r>
          </a:p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resample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rsmp(</a:t>
            </a:r>
            <a:r>
              <a:rPr>
                <a:solidFill>
                  <a:srgbClr val="4E9A06"/>
                </a:solidFill>
                <a:latin typeface="Courier"/>
              </a:rPr>
              <a:t>"cv"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folds=</a:t>
            </a:r>
            <a:r>
              <a:rPr>
                <a:solidFill>
                  <a:srgbClr val="0000CF"/>
                </a:solidFill>
                <a:latin typeface="Courier"/>
              </a:rPr>
              <a:t>10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Graduate School of Public Health, SNU (2019.03 ~ 2021.02)</a:t>
            </a:r>
          </a:p>
          <a:p>
            <a:pPr lvl="0"/>
            <a:r>
              <a:rPr/>
              <a:t>Seoul National University Bundang Hospital (2021.06 ~ )</a:t>
            </a:r>
          </a:p>
          <a:p>
            <a:pPr lvl="0"/>
            <a:r>
              <a:rPr/>
              <a:t>Data (NHIS, MIMIC-IV, Registry data, KNHNAES …)</a:t>
            </a:r>
          </a:p>
          <a:p>
            <a:pPr lvl="0"/>
            <a:r>
              <a:rPr/>
              <a:t>Comento (2022.07 ~ 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resample()</a:t>
            </a:r>
            <a:r>
              <a:rPr/>
              <a:t>: initiate resampling</a:t>
            </a:r>
          </a:p>
          <a:p>
            <a:pPr lvl="0"/>
            <a:r>
              <a:rPr>
                <a:latin typeface="Courier"/>
              </a:rPr>
              <a:t>$aggregate()</a:t>
            </a:r>
            <a:r>
              <a:rPr/>
              <a:t>: aggregate resampling performance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task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tsk(</a:t>
            </a:r>
            <a:r>
              <a:rPr>
                <a:solidFill>
                  <a:srgbClr val="4E9A06"/>
                </a:solidFill>
                <a:latin typeface="Courier"/>
              </a:rPr>
              <a:t>"german_credit"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learner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lrn(</a:t>
            </a:r>
            <a:r>
              <a:rPr>
                <a:solidFill>
                  <a:srgbClr val="4E9A06"/>
                </a:solidFill>
                <a:latin typeface="Courier"/>
              </a:rPr>
              <a:t>"classif.ranger"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predict_type=</a:t>
            </a:r>
            <a:r>
              <a:rPr>
                <a:solidFill>
                  <a:srgbClr val="4E9A06"/>
                </a:solidFill>
                <a:latin typeface="Courier"/>
              </a:rPr>
              <a:t>"prob"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resample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rsmp(</a:t>
            </a:r>
            <a:r>
              <a:rPr>
                <a:solidFill>
                  <a:srgbClr val="4E9A06"/>
                </a:solidFill>
                <a:latin typeface="Courier"/>
              </a:rPr>
              <a:t>"cv"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folds=</a:t>
            </a:r>
            <a:r>
              <a:rPr>
                <a:solidFill>
                  <a:srgbClr val="0000CF"/>
                </a:solidFill>
                <a:latin typeface="Courier"/>
              </a:rPr>
              <a:t>10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rr 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resample(task, learner, resample, </a:t>
            </a:r>
            <a:r>
              <a:rPr>
                <a:solidFill>
                  <a:srgbClr val="C4A000"/>
                </a:solidFill>
                <a:latin typeface="Courier"/>
              </a:rPr>
              <a:t>store_model=</a:t>
            </a:r>
            <a:r>
              <a:rPr>
                <a:solidFill>
                  <a:srgbClr val="000000"/>
                </a:solidFill>
                <a:latin typeface="Courier"/>
              </a:rPr>
              <a:t>T)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measures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msrs(c(</a:t>
            </a:r>
            <a:r>
              <a:rPr>
                <a:solidFill>
                  <a:srgbClr val="4E9A06"/>
                </a:solidFill>
                <a:latin typeface="Courier"/>
              </a:rPr>
              <a:t>"classif.acc"</a:t>
            </a:r>
            <a:r>
              <a:rPr>
                <a:solidFill>
                  <a:srgbClr val="000000"/>
                </a:solidFill>
                <a:latin typeface="Courier"/>
              </a:rPr>
              <a:t>,</a:t>
            </a:r>
            <a:r>
              <a:rPr>
                <a:solidFill>
                  <a:srgbClr val="4E9A06"/>
                </a:solidFill>
                <a:latin typeface="Courier"/>
              </a:rPr>
              <a:t>"classif.ppv"</a:t>
            </a:r>
            <a:r>
              <a:rPr>
                <a:solidFill>
                  <a:srgbClr val="000000"/>
                </a:solidFill>
                <a:latin typeface="Courier"/>
              </a:rPr>
              <a:t>,</a:t>
            </a:r>
            <a:r>
              <a:rPr>
                <a:solidFill>
                  <a:srgbClr val="4E9A06"/>
                </a:solidFill>
                <a:latin typeface="Courier"/>
              </a:rPr>
              <a:t>"classif.npv"</a:t>
            </a:r>
            <a:r>
              <a:rPr>
                <a:solidFill>
                  <a:srgbClr val="000000"/>
                </a:solidFill>
                <a:latin typeface="Courier"/>
              </a:rPr>
              <a:t>,</a:t>
            </a:r>
            <a:r>
              <a:rPr>
                <a:solidFill>
                  <a:srgbClr val="4E9A06"/>
                </a:solidFill>
                <a:latin typeface="Courier"/>
              </a:rPr>
              <a:t>"classif.auc"</a:t>
            </a:r>
            <a:r>
              <a:rPr>
                <a:solidFill>
                  <a:srgbClr val="000000"/>
                </a:solidFill>
                <a:latin typeface="Courier"/>
              </a:rPr>
              <a:t>))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rr$aggregate(measures)</a:t>
            </a:r>
          </a:p>
          <a:p>
            <a:pPr lvl="0" indent="0">
              <a:buNone/>
            </a:pPr>
            <a:r>
              <a:rPr>
                <a:latin typeface="Courier"/>
              </a:rPr>
              <a:t>classif.acc classif.ppv classif.npv classif.auc 
  0.7610000   0.7818277   0.6598222   0.7952059 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plotting resampling results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autoplot(rr, </a:t>
            </a:r>
            <a:r>
              <a:rPr>
                <a:solidFill>
                  <a:srgbClr val="C4A000"/>
                </a:solidFill>
                <a:latin typeface="Courier"/>
              </a:rPr>
              <a:t>type=</a:t>
            </a:r>
            <a:r>
              <a:rPr>
                <a:solidFill>
                  <a:srgbClr val="4E9A06"/>
                </a:solidFill>
                <a:latin typeface="Courier"/>
              </a:rPr>
              <a:t>"boxplot"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measure =</a:t>
            </a:r>
            <a:r>
              <a:rPr>
                <a:solidFill>
                  <a:srgbClr val="000000"/>
                </a:solidFill>
                <a:latin typeface="Courier"/>
              </a:rPr>
              <a:t> msr(</a:t>
            </a:r>
            <a:r>
              <a:rPr>
                <a:solidFill>
                  <a:srgbClr val="4E9A06"/>
                </a:solidFill>
                <a:latin typeface="Courier"/>
              </a:rPr>
              <a:t>"classif.acc"</a:t>
            </a:r>
            <a:r>
              <a:rPr>
                <a:solidFill>
                  <a:srgbClr val="000000"/>
                </a:solidFill>
                <a:latin typeface="Courier"/>
              </a:rPr>
              <a:t>))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autoplot(rr, </a:t>
            </a:r>
            <a:r>
              <a:rPr>
                <a:solidFill>
                  <a:srgbClr val="C4A000"/>
                </a:solidFill>
                <a:latin typeface="Courier"/>
              </a:rPr>
              <a:t>type=</a:t>
            </a:r>
            <a:r>
              <a:rPr>
                <a:solidFill>
                  <a:srgbClr val="4E9A06"/>
                </a:solidFill>
                <a:latin typeface="Courier"/>
              </a:rPr>
              <a:t>"histogram"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measure =</a:t>
            </a:r>
            <a:r>
              <a:rPr>
                <a:solidFill>
                  <a:srgbClr val="000000"/>
                </a:solidFill>
                <a:latin typeface="Courier"/>
              </a:rPr>
              <a:t> msr(</a:t>
            </a:r>
            <a:r>
              <a:rPr>
                <a:solidFill>
                  <a:srgbClr val="4E9A06"/>
                </a:solidFill>
                <a:latin typeface="Courier"/>
              </a:rPr>
              <a:t>"classif.acc"</a:t>
            </a:r>
            <a:r>
              <a:rPr>
                <a:solidFill>
                  <a:srgbClr val="000000"/>
                </a:solidFill>
                <a:latin typeface="Courier"/>
              </a:rPr>
              <a:t>))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Benchmarking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tidymodels</a:t>
            </a:r>
            <a:r>
              <a:rPr/>
              <a:t> vs </a:t>
            </a:r>
            <a:r>
              <a:rPr>
                <a:latin typeface="Courier"/>
              </a:rPr>
              <a:t>mlr3</a:t>
            </a:r>
          </a:p>
        </p:txBody>
      </p:sp>
      <p:pic>
        <p:nvPicPr>
          <p:cNvPr descr="mlr3_tidy_benchmark_as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4038600" cy="80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mlr3_tidy_benchmark_tidymodel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91200" y="1193800"/>
            <a:ext cx="176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Comparison of multiple learners on a single task (or multiple tasks).</a:t>
            </a:r>
          </a:p>
          <a:p>
            <a:pPr lvl="0"/>
            <a:r>
              <a:rPr>
                <a:latin typeface="Courier"/>
              </a:rPr>
              <a:t>benchmark_grid()</a:t>
            </a:r>
            <a:r>
              <a:rPr/>
              <a:t>: design a benchmarking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tasks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tsks(c(</a:t>
            </a:r>
            <a:r>
              <a:rPr>
                <a:solidFill>
                  <a:srgbClr val="4E9A06"/>
                </a:solidFill>
                <a:latin typeface="Courier"/>
              </a:rPr>
              <a:t>"german_credit"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4E9A06"/>
                </a:solidFill>
                <a:latin typeface="Courier"/>
              </a:rPr>
              <a:t>"sonar"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4E9A06"/>
                </a:solidFill>
                <a:latin typeface="Courier"/>
              </a:rPr>
              <a:t>"breast_cancer"</a:t>
            </a:r>
            <a:r>
              <a:rPr>
                <a:solidFill>
                  <a:srgbClr val="000000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0000"/>
                </a:solidFill>
                <a:latin typeface="Courier"/>
              </a:rPr>
              <a:t>learners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list(</a:t>
            </a:r>
            <a:br/>
            <a:r>
              <a:rPr>
                <a:solidFill>
                  <a:srgbClr val="000000"/>
                </a:solidFill>
                <a:latin typeface="Courier"/>
              </a:rPr>
              <a:t>  lrn(</a:t>
            </a:r>
            <a:r>
              <a:rPr>
                <a:solidFill>
                  <a:srgbClr val="4E9A06"/>
                </a:solidFill>
                <a:latin typeface="Courier"/>
              </a:rPr>
              <a:t>"classif.log_reg"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predict_type=</a:t>
            </a:r>
            <a:r>
              <a:rPr>
                <a:solidFill>
                  <a:srgbClr val="4E9A06"/>
                </a:solidFill>
                <a:latin typeface="Courier"/>
              </a:rPr>
              <a:t>"prob"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id=</a:t>
            </a:r>
            <a:r>
              <a:rPr>
                <a:solidFill>
                  <a:srgbClr val="4E9A06"/>
                </a:solidFill>
                <a:latin typeface="Courier"/>
              </a:rPr>
              <a:t>"LR"</a:t>
            </a:r>
            <a:r>
              <a:rPr>
                <a:solidFill>
                  <a:srgbClr val="000000"/>
                </a:solidFill>
                <a:latin typeface="Courier"/>
              </a:rPr>
              <a:t>),</a:t>
            </a:r>
            <a:br/>
            <a:r>
              <a:rPr>
                <a:solidFill>
                  <a:srgbClr val="000000"/>
                </a:solidFill>
                <a:latin typeface="Courier"/>
              </a:rPr>
              <a:t>  lrn(</a:t>
            </a:r>
            <a:r>
              <a:rPr>
                <a:solidFill>
                  <a:srgbClr val="4E9A06"/>
                </a:solidFill>
                <a:latin typeface="Courier"/>
              </a:rPr>
              <a:t>"classif.rpart"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predict_type=</a:t>
            </a:r>
            <a:r>
              <a:rPr>
                <a:solidFill>
                  <a:srgbClr val="4E9A06"/>
                </a:solidFill>
                <a:latin typeface="Courier"/>
              </a:rPr>
              <a:t>"prob"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id=</a:t>
            </a:r>
            <a:r>
              <a:rPr>
                <a:solidFill>
                  <a:srgbClr val="4E9A06"/>
                </a:solidFill>
                <a:latin typeface="Courier"/>
              </a:rPr>
              <a:t>"DT"</a:t>
            </a:r>
            <a:r>
              <a:rPr>
                <a:solidFill>
                  <a:srgbClr val="000000"/>
                </a:solidFill>
                <a:latin typeface="Courier"/>
              </a:rPr>
              <a:t>),</a:t>
            </a:r>
            <a:br/>
            <a:r>
              <a:rPr>
                <a:solidFill>
                  <a:srgbClr val="000000"/>
                </a:solidFill>
                <a:latin typeface="Courier"/>
              </a:rPr>
              <a:t>  lrn(</a:t>
            </a:r>
            <a:r>
              <a:rPr>
                <a:solidFill>
                  <a:srgbClr val="4E9A06"/>
                </a:solidFill>
                <a:latin typeface="Courier"/>
              </a:rPr>
              <a:t>"classif.ranger"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predict_type=</a:t>
            </a:r>
            <a:r>
              <a:rPr>
                <a:solidFill>
                  <a:srgbClr val="4E9A06"/>
                </a:solidFill>
                <a:latin typeface="Courier"/>
              </a:rPr>
              <a:t>"prob"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id=</a:t>
            </a:r>
            <a:r>
              <a:rPr>
                <a:solidFill>
                  <a:srgbClr val="4E9A06"/>
                </a:solidFill>
                <a:latin typeface="Courier"/>
              </a:rPr>
              <a:t>"RF"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0000"/>
                </a:solidFill>
                <a:latin typeface="Courier"/>
              </a:rPr>
              <a:t>rsmp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rsmp(</a:t>
            </a:r>
            <a:r>
              <a:rPr>
                <a:solidFill>
                  <a:srgbClr val="4E9A06"/>
                </a:solidFill>
                <a:latin typeface="Courier"/>
              </a:rPr>
              <a:t>"cv"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folds=</a:t>
            </a:r>
            <a:r>
              <a:rPr>
                <a:solidFill>
                  <a:srgbClr val="0000CF"/>
                </a:solidFill>
                <a:latin typeface="Courier"/>
              </a:rPr>
              <a:t>5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0000"/>
                </a:solidFill>
                <a:latin typeface="Courier"/>
              </a:rPr>
              <a:t>design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benchmark_grid(tasks, learners, rsmp)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benchmark()</a:t>
            </a:r>
            <a:r>
              <a:rPr/>
              <a:t>: execute benchmarking</a:t>
            </a:r>
          </a:p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bmr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benchmark(design)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measures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msrs(c(</a:t>
            </a:r>
            <a:r>
              <a:rPr>
                <a:solidFill>
                  <a:srgbClr val="4E9A06"/>
                </a:solidFill>
                <a:latin typeface="Courier"/>
              </a:rPr>
              <a:t>"classif.acc"</a:t>
            </a:r>
            <a:r>
              <a:rPr>
                <a:solidFill>
                  <a:srgbClr val="000000"/>
                </a:solidFill>
                <a:latin typeface="Courier"/>
              </a:rPr>
              <a:t>,</a:t>
            </a:r>
            <a:r>
              <a:rPr>
                <a:solidFill>
                  <a:srgbClr val="4E9A06"/>
                </a:solidFill>
                <a:latin typeface="Courier"/>
              </a:rPr>
              <a:t>"classif.ppv"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4E9A06"/>
                </a:solidFill>
                <a:latin typeface="Courier"/>
              </a:rPr>
              <a:t>"classif.npv"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4E9A06"/>
                </a:solidFill>
                <a:latin typeface="Courier"/>
              </a:rPr>
              <a:t>"classif.auc"</a:t>
            </a:r>
            <a:r>
              <a:rPr>
                <a:solidFill>
                  <a:srgbClr val="000000"/>
                </a:solidFill>
                <a:latin typeface="Courier"/>
              </a:rPr>
              <a:t>))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as.data.table(bmr$aggregate(measures))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9 × 10
     nr resample_result task_id       learner_id resampling_id iters classif.acc
  &lt;int&gt; &lt;list&gt;          &lt;chr&gt;         &lt;chr&gt;      &lt;chr&gt;         &lt;int&gt;       &lt;dbl&gt;
1     1 &lt;RsmplRsl&gt;      german_credit LR         cv                5       0.746
2     2 &lt;RsmplRsl&gt;      german_credit DT         cv                5       0.736
3     3 &lt;RsmplRsl&gt;      german_credit RF         cv                5       0.759
4     4 &lt;RsmplRsl&gt;      sonar         LR         cv                5       0.736
5     5 &lt;RsmplRsl&gt;      sonar         DT         cv                5       0.702
6     6 &lt;RsmplRsl&gt;      sonar         RF         cv                5       0.831
7     7 &lt;RsmplRsl&gt;      breast_cancer LR         cv                5       0.917
8     8 &lt;RsmplRsl&gt;      breast_cancer DT         cv                5       0.940
9     9 &lt;RsmplRsl&gt;      breast_cancer RF         cv                5       0.969
# ℹ 3 more variables: classif.ppv &lt;dbl&gt;, classif.npv &lt;dbl&gt;, classif.auc &lt;dbl&gt;</a:t>
            </a:r>
          </a:p>
          <a:p>
            <a:pPr lvl="0" indent="0" marL="0">
              <a:buNone/>
            </a:pP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Benchmarking result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task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tsk(</a:t>
            </a:r>
            <a:r>
              <a:rPr>
                <a:solidFill>
                  <a:srgbClr val="4E9A06"/>
                </a:solidFill>
                <a:latin typeface="Courier"/>
              </a:rPr>
              <a:t>"german_credit"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learners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list(</a:t>
            </a:r>
            <a:br/>
            <a:r>
              <a:rPr>
                <a:solidFill>
                  <a:srgbClr val="000000"/>
                </a:solidFill>
                <a:latin typeface="Courier"/>
              </a:rPr>
              <a:t>  lrn(</a:t>
            </a:r>
            <a:r>
              <a:rPr>
                <a:solidFill>
                  <a:srgbClr val="4E9A06"/>
                </a:solidFill>
                <a:latin typeface="Courier"/>
              </a:rPr>
              <a:t>"classif.log_reg"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predict_type=</a:t>
            </a:r>
            <a:r>
              <a:rPr>
                <a:solidFill>
                  <a:srgbClr val="4E9A06"/>
                </a:solidFill>
                <a:latin typeface="Courier"/>
              </a:rPr>
              <a:t>"prob"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id =</a:t>
            </a:r>
            <a:r>
              <a:rPr>
                <a:solidFill>
                  <a:srgbClr val="000000"/>
                </a:solidFill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"LR"</a:t>
            </a:r>
            <a:r>
              <a:rPr>
                <a:solidFill>
                  <a:srgbClr val="000000"/>
                </a:solidFill>
                <a:latin typeface="Courier"/>
              </a:rPr>
              <a:t>),</a:t>
            </a:r>
            <a:br/>
            <a:r>
              <a:rPr>
                <a:solidFill>
                  <a:srgbClr val="000000"/>
                </a:solidFill>
                <a:latin typeface="Courier"/>
              </a:rPr>
              <a:t>  lrn(</a:t>
            </a:r>
            <a:r>
              <a:rPr>
                <a:solidFill>
                  <a:srgbClr val="4E9A06"/>
                </a:solidFill>
                <a:latin typeface="Courier"/>
              </a:rPr>
              <a:t>"classif.rpart"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predict_type=</a:t>
            </a:r>
            <a:r>
              <a:rPr>
                <a:solidFill>
                  <a:srgbClr val="4E9A06"/>
                </a:solidFill>
                <a:latin typeface="Courier"/>
              </a:rPr>
              <a:t>"prob"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id =</a:t>
            </a:r>
            <a:r>
              <a:rPr>
                <a:solidFill>
                  <a:srgbClr val="000000"/>
                </a:solidFill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"DT"</a:t>
            </a:r>
            <a:r>
              <a:rPr>
                <a:solidFill>
                  <a:srgbClr val="000000"/>
                </a:solidFill>
                <a:latin typeface="Courier"/>
              </a:rPr>
              <a:t>),</a:t>
            </a:r>
            <a:br/>
            <a:r>
              <a:rPr>
                <a:solidFill>
                  <a:srgbClr val="000000"/>
                </a:solidFill>
                <a:latin typeface="Courier"/>
              </a:rPr>
              <a:t>  lrn(</a:t>
            </a:r>
            <a:r>
              <a:rPr>
                <a:solidFill>
                  <a:srgbClr val="4E9A06"/>
                </a:solidFill>
                <a:latin typeface="Courier"/>
              </a:rPr>
              <a:t>"classif.ranger"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predict_type=</a:t>
            </a:r>
            <a:r>
              <a:rPr>
                <a:solidFill>
                  <a:srgbClr val="4E9A06"/>
                </a:solidFill>
                <a:latin typeface="Courier"/>
              </a:rPr>
              <a:t>"prob"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id =</a:t>
            </a:r>
            <a:r>
              <a:rPr>
                <a:solidFill>
                  <a:srgbClr val="000000"/>
                </a:solidFill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"RF"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cv10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rsmp(</a:t>
            </a:r>
            <a:r>
              <a:rPr>
                <a:solidFill>
                  <a:srgbClr val="4E9A06"/>
                </a:solidFill>
                <a:latin typeface="Courier"/>
              </a:rPr>
              <a:t>"cv"</a:t>
            </a:r>
            <a:r>
              <a:rPr>
                <a:solidFill>
                  <a:srgbClr val="000000"/>
                </a:solidFill>
                <a:latin typeface="Courier"/>
              </a:rPr>
              <a:t>, </a:t>
            </a:r>
            <a:r>
              <a:rPr>
                <a:solidFill>
                  <a:srgbClr val="C4A000"/>
                </a:solidFill>
                <a:latin typeface="Courier"/>
              </a:rPr>
              <a:t>folds=</a:t>
            </a:r>
            <a:r>
              <a:rPr>
                <a:solidFill>
                  <a:srgbClr val="0000CF"/>
                </a:solidFill>
                <a:latin typeface="Courier"/>
              </a:rPr>
              <a:t>10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design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benchmark_grid(task, learners, cv10)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bmr </a:t>
            </a:r>
            <a:r>
              <a:rPr>
                <a:solidFill>
                  <a:srgbClr val="8F5902"/>
                </a:solidFill>
                <a:latin typeface="Courier"/>
              </a:rPr>
              <a:t>=</a:t>
            </a:r>
            <a:r>
              <a:rPr>
                <a:solidFill>
                  <a:srgbClr val="000000"/>
                </a:solidFill>
                <a:latin typeface="Courier"/>
              </a:rPr>
              <a:t> benchmark(design)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autoplot(bmr, </a:t>
            </a:r>
            <a:r>
              <a:rPr>
                <a:solidFill>
                  <a:srgbClr val="C4A000"/>
                </a:solidFill>
                <a:latin typeface="Courier"/>
              </a:rPr>
              <a:t>measure =</a:t>
            </a:r>
            <a:r>
              <a:rPr>
                <a:solidFill>
                  <a:srgbClr val="000000"/>
                </a:solidFill>
                <a:latin typeface="Courier"/>
              </a:rPr>
              <a:t>msr(</a:t>
            </a:r>
            <a:r>
              <a:rPr>
                <a:solidFill>
                  <a:srgbClr val="4E9A06"/>
                </a:solidFill>
                <a:latin typeface="Courier"/>
              </a:rPr>
              <a:t>"classif.auc"</a:t>
            </a:r>
            <a:r>
              <a:rPr>
                <a:solidFill>
                  <a:srgbClr val="000000"/>
                </a:solidFill>
                <a:latin typeface="Courier"/>
              </a:rPr>
              <a:t>))</a:t>
            </a:r>
          </a:p>
        </p:txBody>
      </p:sp>
      <p:pic>
        <p:nvPicPr>
          <p:cNvPr descr="index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Benchmarking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0000"/>
                </a:solidFill>
                <a:latin typeface="Courier"/>
              </a:rPr>
              <a:t>autoplot(bmr, </a:t>
            </a:r>
            <a:r>
              <a:rPr>
                <a:solidFill>
                  <a:srgbClr val="C4A000"/>
                </a:solidFill>
                <a:latin typeface="Courier"/>
              </a:rPr>
              <a:t>type =</a:t>
            </a:r>
            <a:r>
              <a:rPr>
                <a:solidFill>
                  <a:srgbClr val="000000"/>
                </a:solidFill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"roc"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  <a:br/>
            <a:r>
              <a:rPr>
                <a:solidFill>
                  <a:srgbClr val="000000"/>
                </a:solidFill>
                <a:latin typeface="Courier"/>
              </a:rPr>
              <a:t>autoplot(bmr, </a:t>
            </a:r>
            <a:r>
              <a:rPr>
                <a:solidFill>
                  <a:srgbClr val="C4A000"/>
                </a:solidFill>
                <a:latin typeface="Courier"/>
              </a:rPr>
              <a:t>type =</a:t>
            </a:r>
            <a:r>
              <a:rPr>
                <a:solidFill>
                  <a:srgbClr val="000000"/>
                </a:solidFill>
                <a:latin typeface="Courier"/>
              </a:rPr>
              <a:t> </a:t>
            </a:r>
            <a:r>
              <a:rPr>
                <a:solidFill>
                  <a:srgbClr val="4E9A06"/>
                </a:solidFill>
                <a:latin typeface="Courier"/>
              </a:rPr>
              <a:t>"prc"</a:t>
            </a:r>
            <a:r>
              <a:rPr>
                <a:solidFill>
                  <a:srgbClr val="000000"/>
                </a:solidFill>
                <a:latin typeface="Courier"/>
              </a:rPr>
              <a:t>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so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Hyperparameter tuning</a:t>
            </a:r>
          </a:p>
          <a:p>
            <a:pPr lvl="0"/>
            <a:r>
              <a:rPr/>
              <a:t>Feature selection</a:t>
            </a:r>
          </a:p>
          <a:p>
            <a:pPr lvl="0"/>
            <a:r>
              <a:rPr/>
              <a:t>ML pipelines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mlr3</a:t>
            </a:r>
          </a:p>
          <a:p>
            <a:pPr lvl="0"/>
            <a:r>
              <a:rPr>
                <a:latin typeface="Courier"/>
              </a:rPr>
              <a:t>R6</a:t>
            </a:r>
            <a:r>
              <a:rPr/>
              <a:t>, </a:t>
            </a:r>
            <a:r>
              <a:rPr>
                <a:latin typeface="Courier"/>
              </a:rPr>
              <a:t>data.table</a:t>
            </a:r>
            <a:r>
              <a:rPr/>
              <a:t> based ML framework</a:t>
            </a:r>
          </a:p>
          <a:p>
            <a:pPr lvl="0"/>
            <a:r>
              <a:rPr/>
              <a:t>Still in development</a:t>
            </a:r>
          </a:p>
          <a:p>
            <a:pPr lvl="0"/>
            <a:r>
              <a:rPr/>
              <a:t>A great textbook: </a:t>
            </a:r>
            <a:r>
              <a:rPr b="1">
                <a:hlinkClick r:id="rId2"/>
              </a:rPr>
              <a:t>mlr3book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ML in R</a:t>
            </a:r>
          </a:p>
        </p:txBody>
      </p:sp>
      <p:pic>
        <p:nvPicPr>
          <p:cNvPr descr="https://tidymodels.tidymodels.org/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github.com/mlr-org/mlr3/raw/main/man/figures/log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54200"/>
            <a:ext cx="4038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mlr3</a:t>
            </a:r>
            <a:r>
              <a:rPr/>
              <a:t>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mlr3</a:t>
            </a:r>
            <a:r>
              <a:rPr/>
              <a:t>: </a:t>
            </a:r>
            <a:r>
              <a:rPr b="1"/>
              <a:t>M</a:t>
            </a:r>
            <a:r>
              <a:rPr/>
              <a:t>achine </a:t>
            </a:r>
            <a:r>
              <a:rPr b="1"/>
              <a:t>L</a:t>
            </a:r>
            <a:r>
              <a:rPr/>
              <a:t>earning in </a:t>
            </a:r>
            <a:r>
              <a:rPr b="1"/>
              <a:t>R 3</a:t>
            </a:r>
          </a:p>
        </p:txBody>
      </p:sp>
      <p:pic>
        <p:nvPicPr>
          <p:cNvPr descr="mlr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12900"/>
            <a:ext cx="5105400" cy="157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mlr3</a:t>
            </a:r>
            <a:r>
              <a:rPr/>
              <a:t> &amp; </a:t>
            </a:r>
            <a:r>
              <a:rPr>
                <a:latin typeface="Courier"/>
              </a:rPr>
              <a:t>mlr3verse</a:t>
            </a:r>
          </a:p>
        </p:txBody>
      </p:sp>
      <p:pic>
        <p:nvPicPr>
          <p:cNvPr descr="mlr3_mlr3ver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source: https://mlr3.mlr-org.com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choose </a:t>
            </a:r>
            <a:r>
              <a:rPr>
                <a:latin typeface="Courier"/>
              </a:rPr>
              <a:t>mlr3</a:t>
            </a:r>
            <a:r>
              <a:rPr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National Health Insurance System Data (NHIS-HEALS, NHIS-NSC)</a:t>
                </a:r>
              </a:p>
              <a:p>
                <a:pPr lvl="0"/>
                <a:r>
                  <a:rPr>
                    <a:latin typeface="Courier"/>
                  </a:rPr>
                  <a:t>dplyr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</a:t>
                </a:r>
                <a:r>
                  <a:rPr>
                    <a:latin typeface="Courier"/>
                  </a:rPr>
                  <a:t>data.table</a:t>
                </a:r>
              </a:p>
              <a:p>
                <a:pPr lvl="0"/>
                <a:r>
                  <a:rPr>
                    <a:latin typeface="Courier"/>
                  </a:rPr>
                  <a:t>Python</a:t>
                </a:r>
                <a:r>
                  <a:rPr/>
                  <a:t> : </a:t>
                </a:r>
                <a:r>
                  <a:rPr>
                    <a:latin typeface="Courier"/>
                  </a:rPr>
                  <a:t>scikit-learn</a:t>
                </a:r>
                <a:r>
                  <a:rPr/>
                  <a:t> = </a:t>
                </a:r>
                <a:r>
                  <a:rPr>
                    <a:latin typeface="Courier"/>
                  </a:rPr>
                  <a:t>R</a:t>
                </a:r>
                <a:r>
                  <a:rPr/>
                  <a:t> : </a:t>
                </a:r>
                <a:r>
                  <a:rPr>
                    <a:latin typeface="Courier"/>
                  </a:rPr>
                  <a:t>??</a:t>
                </a:r>
              </a:p>
              <a:p>
                <a:pPr lvl="0"/>
                <a:r>
                  <a:rPr>
                    <a:latin typeface="Courier"/>
                  </a:rPr>
                  <a:t>mlr3</a:t>
                </a:r>
                <a:r>
                  <a:rPr/>
                  <a:t>: </a:t>
                </a:r>
                <a:r>
                  <a:rPr>
                    <a:latin typeface="Courier"/>
                  </a:rPr>
                  <a:t>data.table</a:t>
                </a:r>
                <a:r>
                  <a:rPr/>
                  <a:t> based package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Design &amp; Syntax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mlr3 w/ ChatGPT</dc:title>
  <dc:creator>Yeonhoon Jang</dc:creator>
  <cp:keywords/>
  <dcterms:created xsi:type="dcterms:W3CDTF">2023-06-01T00:35:34Z</dcterms:created>
  <dcterms:modified xsi:type="dcterms:W3CDTF">2023-06-01T00:35:34Z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auto-stretch">
    <vt:lpwstr>False</vt:lpwstr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code-copy">
    <vt:lpwstr>False</vt:lpwstr>
  </property>
  <property fmtid="{D5CDD505-2E9C-101B-9397-08002B2CF9AE}" pid="7" name="comments">
    <vt:lpwstr/>
  </property>
  <property fmtid="{D5CDD505-2E9C-101B-9397-08002B2CF9AE}" pid="8" name="editor">
    <vt:lpwstr>visual</vt:lpwstr>
  </property>
  <property fmtid="{D5CDD505-2E9C-101B-9397-08002B2CF9AE}" pid="9" name="fig-cap-location">
    <vt:lpwstr>bottom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scrollable">
    <vt:lpwstr>True</vt:lpwstr>
  </property>
  <property fmtid="{D5CDD505-2E9C-101B-9397-08002B2CF9AE}" pid="15" name="subtitle">
    <vt:lpwstr>feat. mlr3</vt:lpwstr>
  </property>
  <property fmtid="{D5CDD505-2E9C-101B-9397-08002B2CF9AE}" pid="16" name="title-block-banner">
    <vt:lpwstr>True</vt:lpwstr>
  </property>
  <property fmtid="{D5CDD505-2E9C-101B-9397-08002B2CF9AE}" pid="17" name="toc-title">
    <vt:lpwstr>Table of contents</vt:lpwstr>
  </property>
  <property fmtid="{D5CDD505-2E9C-101B-9397-08002B2CF9AE}" pid="18" name="transition">
    <vt:lpwstr>fade</vt:lpwstr>
  </property>
</Properties>
</file>