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0" r:id="rId1"/>
    <p:sldMasterId id="2147484521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0" themeSkinType="0" themeTransitionType="0" useThemeTransition="1" byMouseClick="1" attrType="0" dur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94293"/>
  </p:normalViewPr>
  <p:slideViewPr>
    <p:cSldViewPr snapToGrid="0">
      <p:cViewPr varScale="1">
        <p:scale>
          <a:sx n="68" d="100"/>
          <a:sy n="68" d="100"/>
        </p:scale>
        <p:origin x="1074" y="6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E359E31-A8C5-482E-9DAA-3163B726044C}" type="datetime1">
              <a:rPr lang="zh-CN" altLang="en-US"/>
              <a:pPr lvl="0">
                <a:defRPr lang="ko-KR" altLang="en-US"/>
              </a:pPr>
              <a:t>2018/2/19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zh-CN" altLang="en-US"/>
              <a:t>编辑母版文本样式</a:t>
            </a:r>
          </a:p>
          <a:p>
            <a:pPr lvl="1">
              <a:defRPr lang="ko-KR" altLang="en-US"/>
            </a:pPr>
            <a:r>
              <a:rPr lang="zh-CN" altLang="en-US"/>
              <a:t>第二级</a:t>
            </a:r>
          </a:p>
          <a:p>
            <a:pPr lvl="2">
              <a:defRPr lang="ko-KR" altLang="en-US"/>
            </a:pPr>
            <a:r>
              <a:rPr lang="zh-CN" altLang="en-US"/>
              <a:t>第三级</a:t>
            </a:r>
          </a:p>
          <a:p>
            <a:pPr lvl="3">
              <a:defRPr lang="ko-KR" altLang="en-US"/>
            </a:pPr>
            <a:r>
              <a:rPr lang="zh-CN" altLang="en-US"/>
              <a:t>第四级</a:t>
            </a:r>
          </a:p>
          <a:p>
            <a:pPr lvl="4">
              <a:defRPr lang="ko-KR" altLang="en-US"/>
            </a:pPr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4E47FFE-EA70-476D-BB15-0B3EEBA4DF3B}" type="slidenum">
              <a:rPr lang="zh-CN" altLang="en-US"/>
              <a:pPr lvl="0">
                <a:defRPr lang="ko-KR" altLang="en-US"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备注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74E47FFE-EA70-476D-BB15-0B3EEBA4DF3B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15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16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17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18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19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20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21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22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23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24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4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25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26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27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29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30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31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32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33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35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36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5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37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39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40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42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6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8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9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11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12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발표 시간이 부족하니까 이 페이지는 1,2번 제목만 읽어도 될거같음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85814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74D1495A-DD81-44F4-9F54-1F39867BF2D9}" type="slidenum">
              <a:rPr lang="en-US" sz="1200" b="0" i="0" u="none" kern="1200" spc="0">
                <a:solidFill>
                  <a:prstClr val="black"/>
                </a:solidFill>
                <a:uLnTx/>
                <a:uFillTx/>
                <a:latin typeface="Calibri"/>
                <a:ea typeface="+mn-ea"/>
                <a:cs typeface="+mn-cs"/>
              </a:rPr>
              <a:pPr marL="0" lvl="0" indent="0" algn="r" defTabSz="85814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14</a:t>
            </a:fld>
            <a:endParaRPr lang="en-US" sz="1200" b="0" i="0" u="none" kern="1200" spc="0">
              <a:solidFill>
                <a:prstClr val="black"/>
              </a:solidFill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85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01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03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aleway" panose="020B0003030101060003" pitchFamily="34" charset="0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82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tstore.unity3d.com/kr/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dur.tistory.com/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 lang="ko-KR" altLang="en-US"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2233584" y="1719850"/>
            <a:ext cx="7724832" cy="5737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32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종합설계Ⅰ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3676650" y="2576050"/>
            <a:ext cx="4838700" cy="25573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ko-KR" sz="54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VR</a:t>
            </a:r>
            <a:r>
              <a:rPr lang="ko-KR" altLang="en-US" sz="54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을 이용한 운전 면허 시험</a:t>
            </a:r>
          </a:p>
          <a:p>
            <a:pPr marL="0" lvl="0" indent="0" algn="ctr" defTabSz="45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54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시뮬레이션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3227070" y="5753932"/>
            <a:ext cx="5737860" cy="9021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lang="ko-KR"/>
            </a:pPr>
            <a:r>
              <a:rPr lang="en-US" altLang="ko-KR" b="0" spc="-150">
                <a:ln w="9525">
                  <a:solidFill>
                    <a:schemeClr val="tx1">
                      <a:alpha val="10000"/>
                    </a:schemeClr>
                  </a:solidFill>
                </a:ln>
                <a:latin typeface="맑은 고딕"/>
                <a:ea typeface="맑은 고딕"/>
                <a:cs typeface="맑은 고딕"/>
              </a:rPr>
              <a:t>2014156033 </a:t>
            </a:r>
            <a:r>
              <a:rPr lang="ko-KR" altLang="en-US" b="0" spc="-150">
                <a:ln w="9525">
                  <a:solidFill>
                    <a:schemeClr val="tx1">
                      <a:alpha val="10000"/>
                    </a:schemeClr>
                  </a:solidFill>
                </a:ln>
                <a:latin typeface="맑은 고딕"/>
                <a:ea typeface="맑은 고딕"/>
                <a:cs typeface="맑은 고딕"/>
              </a:rPr>
              <a:t>유희영</a:t>
            </a:r>
          </a:p>
          <a:p>
            <a:pPr algn="r">
              <a:defRPr lang="ko-KR"/>
            </a:pPr>
            <a:r>
              <a:rPr lang="en-US" altLang="ko-KR" b="0" spc="-150">
                <a:ln w="9525">
                  <a:solidFill>
                    <a:schemeClr val="tx1">
                      <a:alpha val="10000"/>
                    </a:schemeClr>
                  </a:solidFill>
                </a:ln>
                <a:latin typeface="맑은 고딕"/>
                <a:ea typeface="맑은 고딕"/>
                <a:cs typeface="맑은 고딕"/>
              </a:rPr>
              <a:t>2015154003</a:t>
            </a:r>
            <a:r>
              <a:rPr lang="ko-KR" altLang="en-US" b="0" spc="-150">
                <a:ln w="9525">
                  <a:solidFill>
                    <a:schemeClr val="tx1">
                      <a:alpha val="10000"/>
                    </a:schemeClr>
                  </a:solidFill>
                </a:ln>
                <a:latin typeface="맑은 고딕"/>
                <a:ea typeface="맑은 고딕"/>
                <a:cs typeface="맑은 고딕"/>
              </a:rPr>
              <a:t> 김연희</a:t>
            </a:r>
          </a:p>
          <a:p>
            <a:pPr algn="r">
              <a:defRPr lang="ko-KR"/>
            </a:pPr>
            <a:r>
              <a:rPr lang="en-US" altLang="ko-KR" b="0" spc="-150">
                <a:ln w="9525">
                  <a:solidFill>
                    <a:schemeClr val="tx1">
                      <a:alpha val="10000"/>
                    </a:schemeClr>
                  </a:solidFill>
                </a:ln>
                <a:latin typeface="맑은 고딕"/>
                <a:ea typeface="맑은 고딕"/>
                <a:cs typeface="맑은 고딕"/>
              </a:rPr>
              <a:t>2015154011</a:t>
            </a:r>
            <a:r>
              <a:rPr lang="ko-KR" altLang="en-US" b="0" spc="-150">
                <a:ln w="9525">
                  <a:solidFill>
                    <a:schemeClr val="tx1">
                      <a:alpha val="10000"/>
                    </a:schemeClr>
                  </a:solidFill>
                </a:ln>
                <a:latin typeface="맑은 고딕"/>
                <a:ea typeface="맑은 고딕"/>
                <a:cs typeface="맑은 고딕"/>
              </a:rPr>
              <a:t> 류도희</a:t>
            </a:r>
          </a:p>
        </p:txBody>
      </p:sp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 lang="ko-KR" altLang="en-US"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13728"/>
            <a:ext cx="4689296" cy="752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4291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44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시스템 구성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1" y="2457548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8000"/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2498709" y="2311466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1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WWW.HOMEPPT.COM/moban/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行业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WWW.HOMEPPT.COM/hangye/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节日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WWW.HOMEPPT.COM/jieri/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素材下载：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WWW.HOMEPPT.COM/sucai/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背景图片：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WWW.HOMEPPT.COM/beijing/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图表下载：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WWW.HOMEPPT.COM/tubiao/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优秀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WWW.HOMEPPT.COM/xiazai/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WWW.HOMEPPT.COM/powerpoint/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Word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WWW.HOMEPPT.COM/word/              Excel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WWW.HOMEPPT.COM/excel/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资料下载：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WWW.HOMEPPT.COM/ziliao/     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课件下载：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WWW.HOMEPPT.COM/kejian/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范文下载：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WWW.HOMEPPT.COM/fanwen/        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试卷下载：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WWW.HOMEPPT.COM/shiti/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教案下载：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WWW.HOMEPPT.COM/jiaoan/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论坛：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www.homeppt.cn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 </a:t>
            </a:r>
            <a:endParaRPr lang="zh-CN" altLang="en-US" sz="100" b="0" i="0" u="none" kern="0" spc="0">
              <a:solidFill>
                <a:schemeClr val="bg1">
                  <a:lumMod val="95000"/>
                </a:schemeClr>
              </a:solidFill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3. 시스템 구성: 하드웨어 구조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11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11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3255280" y="2125134"/>
            <a:ext cx="2748048" cy="10835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84463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ko-KR" sz="1600" b="0" i="0" u="none">
                <a:solidFill>
                  <a:srgbClr val="000000"/>
                </a:solidFill>
                <a:latin typeface="맑은 고딕"/>
                <a:ea typeface="맑은 고딕"/>
              </a:rPr>
              <a:t>사용자의 조작 정보를 받아</a:t>
            </a:r>
          </a:p>
          <a:p>
            <a:pPr marL="0" lvl="0" indent="0" algn="l" defTabSz="84463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ko-KR" sz="1600" b="0" i="0" u="none">
                <a:solidFill>
                  <a:srgbClr val="000000"/>
                </a:solidFill>
                <a:latin typeface="맑은 고딕"/>
                <a:ea typeface="맑은 고딕"/>
              </a:rPr>
              <a:t>응용프로그램으로 전달</a:t>
            </a:r>
          </a:p>
        </p:txBody>
      </p:sp>
      <p:pic>
        <p:nvPicPr>
          <p:cNvPr id="65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9506" y="1904715"/>
            <a:ext cx="1347739" cy="1156643"/>
          </a:xfrm>
          <a:prstGeom prst="rect">
            <a:avLst/>
          </a:prstGeom>
        </p:spPr>
      </p:pic>
      <p:pic>
        <p:nvPicPr>
          <p:cNvPr id="6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6448" y="2691242"/>
            <a:ext cx="1003192" cy="833007"/>
          </a:xfrm>
          <a:prstGeom prst="rect">
            <a:avLst/>
          </a:prstGeom>
        </p:spPr>
      </p:pic>
      <p:pic>
        <p:nvPicPr>
          <p:cNvPr id="67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95484" y="4110940"/>
            <a:ext cx="1707011" cy="1535452"/>
          </a:xfrm>
          <a:prstGeom prst="rect">
            <a:avLst/>
          </a:prstGeom>
        </p:spPr>
      </p:pic>
      <p:pic>
        <p:nvPicPr>
          <p:cNvPr id="68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53008" y="3000406"/>
            <a:ext cx="1675444" cy="1385144"/>
          </a:xfrm>
          <a:prstGeom prst="rect">
            <a:avLst/>
          </a:prstGeom>
        </p:spPr>
      </p:pic>
      <p:cxnSp>
        <p:nvCxnSpPr>
          <p:cNvPr id="70" name="직선 화살표 연결선 69"/>
          <p:cNvCxnSpPr/>
          <p:nvPr/>
        </p:nvCxnSpPr>
        <p:spPr>
          <a:xfrm rot="16200000" flipH="1">
            <a:off x="2775156" y="2346398"/>
            <a:ext cx="1209941" cy="1145762"/>
          </a:xfrm>
          <a:prstGeom prst="straightConnector1">
            <a:avLst/>
          </a:prstGeom>
          <a:ln w="38100">
            <a:solidFill>
              <a:schemeClr val="accent2">
                <a:shade val="20000"/>
              </a:schemeClr>
            </a:solidFill>
            <a:prstDash val="sysDash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2" name="직선 화살표 연결선 71"/>
          <p:cNvCxnSpPr/>
          <p:nvPr/>
        </p:nvCxnSpPr>
        <p:spPr>
          <a:xfrm rot="5400000">
            <a:off x="2816745" y="3932397"/>
            <a:ext cx="1294039" cy="1114558"/>
          </a:xfrm>
          <a:prstGeom prst="straightConnector1">
            <a:avLst/>
          </a:prstGeom>
          <a:ln w="38100">
            <a:solidFill>
              <a:schemeClr val="accent2">
                <a:shade val="20000"/>
              </a:schemeClr>
            </a:solidFill>
            <a:prstDash val="sysDash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3" name="Text Placeholder 32"/>
          <p:cNvSpPr txBox="1"/>
          <p:nvPr/>
        </p:nvSpPr>
        <p:spPr>
          <a:xfrm>
            <a:off x="3470273" y="4631570"/>
            <a:ext cx="2530477" cy="74341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l" defTabSz="84463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600" b="0" i="0" u="none">
                <a:solidFill>
                  <a:srgbClr val="000000"/>
                </a:solidFill>
                <a:latin typeface="맑은 고딕"/>
                <a:ea typeface="맑은 고딕"/>
              </a:rPr>
              <a:t>PC</a:t>
            </a:r>
            <a:r>
              <a:rPr lang="ko-KR" altLang="en-US" sz="1600" b="0" i="0" u="none">
                <a:solidFill>
                  <a:srgbClr val="000000"/>
                </a:solidFill>
                <a:latin typeface="맑은 고딕"/>
                <a:ea typeface="맑은 고딕"/>
              </a:rPr>
              <a:t>에서 모바일로</a:t>
            </a:r>
            <a:r>
              <a:rPr lang="en-US" altLang="ko-KR" sz="1600" b="0" i="0" u="non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0" i="0" u="none">
                <a:solidFill>
                  <a:srgbClr val="000000"/>
                </a:solidFill>
                <a:latin typeface="맑은 고딕"/>
                <a:ea typeface="맑은 고딕"/>
              </a:rPr>
              <a:t>스트리밍</a:t>
            </a:r>
          </a:p>
        </p:txBody>
      </p:sp>
      <p:cxnSp>
        <p:nvCxnSpPr>
          <p:cNvPr id="74" name="직선 연결선 73"/>
          <p:cNvCxnSpPr/>
          <p:nvPr/>
        </p:nvCxnSpPr>
        <p:spPr>
          <a:xfrm rot="5400000">
            <a:off x="3784155" y="3544653"/>
            <a:ext cx="5837464" cy="40837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5" name="도형 74"/>
          <p:cNvSpPr/>
          <p:nvPr/>
        </p:nvSpPr>
        <p:spPr>
          <a:xfrm>
            <a:off x="5580290" y="2523444"/>
            <a:ext cx="2217964" cy="1177018"/>
          </a:xfrm>
          <a:prstGeom prst="swooshArrow">
            <a:avLst>
              <a:gd name="adj1" fmla="val 25000"/>
              <a:gd name="adj2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76" name="그룹 245"/>
          <p:cNvGrpSpPr/>
          <p:nvPr/>
        </p:nvGrpSpPr>
        <p:grpSpPr>
          <a:xfrm>
            <a:off x="7941604" y="1829838"/>
            <a:ext cx="3573526" cy="3098096"/>
            <a:chOff x="9641170" y="3139667"/>
            <a:chExt cx="2321669" cy="1642131"/>
          </a:xfrm>
        </p:grpSpPr>
        <p:grpSp>
          <p:nvGrpSpPr>
            <p:cNvPr id="77" name="그룹 246"/>
            <p:cNvGrpSpPr/>
            <p:nvPr/>
          </p:nvGrpSpPr>
          <p:grpSpPr>
            <a:xfrm>
              <a:off x="9641170" y="3139667"/>
              <a:ext cx="2321669" cy="1446829"/>
              <a:chOff x="1727200" y="2232429"/>
              <a:chExt cx="6868159" cy="4280132"/>
            </a:xfrm>
          </p:grpSpPr>
          <p:sp>
            <p:nvSpPr>
              <p:cNvPr id="78" name="사각형: 둥근 모서리 249"/>
              <p:cNvSpPr/>
              <p:nvPr/>
            </p:nvSpPr>
            <p:spPr>
              <a:xfrm>
                <a:off x="1727200" y="2232429"/>
                <a:ext cx="6868159" cy="4280132"/>
              </a:xfrm>
              <a:prstGeom prst="roundRect">
                <a:avLst>
                  <a:gd name="adj" fmla="val 4696"/>
                </a:avLst>
              </a:prstGeom>
              <a:solidFill>
                <a:srgbClr val="2C3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latinLnBrk="0">
                  <a:defRPr lang="ko-KR" altLang="en-US"/>
                </a:pPr>
                <a:endParaRPr lang="ko-KR" altLang="en-US">
                  <a:solidFill>
                    <a:srgbClr val="2C3E50"/>
                  </a:solidFill>
                  <a:latin typeface="나눔바른고딕"/>
                  <a:ea typeface="나눔바른고딕"/>
                  <a:cs typeface="+mj-cs"/>
                </a:endParaRPr>
              </a:p>
            </p:txBody>
          </p:sp>
          <p:sp>
            <p:nvSpPr>
              <p:cNvPr id="79" name="직사각형 250"/>
              <p:cNvSpPr/>
              <p:nvPr/>
            </p:nvSpPr>
            <p:spPr>
              <a:xfrm>
                <a:off x="1932412" y="2435632"/>
                <a:ext cx="6447736" cy="38737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80" name="직사각형 247"/>
            <p:cNvSpPr/>
            <p:nvPr/>
          </p:nvSpPr>
          <p:spPr>
            <a:xfrm>
              <a:off x="10221461" y="4678595"/>
              <a:ext cx="1274918" cy="103204"/>
            </a:xfrm>
            <a:prstGeom prst="rect">
              <a:avLst/>
            </a:prstGeom>
            <a:solidFill>
              <a:srgbClr val="2C3E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latinLnBrk="0">
                <a:defRPr lang="ko-KR" altLang="en-US"/>
              </a:pPr>
              <a:endParaRPr lang="ko-KR" altLang="en-US">
                <a:solidFill>
                  <a:srgbClr val="2C3E50"/>
                </a:solidFill>
                <a:latin typeface="나눔바른고딕"/>
                <a:ea typeface="나눔바른고딕"/>
                <a:cs typeface="+mj-cs"/>
              </a:endParaRPr>
            </a:p>
          </p:txBody>
        </p:sp>
        <p:sp>
          <p:nvSpPr>
            <p:cNvPr id="81" name="직사각형 248"/>
            <p:cNvSpPr/>
            <p:nvPr/>
          </p:nvSpPr>
          <p:spPr>
            <a:xfrm>
              <a:off x="10784311" y="4580318"/>
              <a:ext cx="172884" cy="103204"/>
            </a:xfrm>
            <a:prstGeom prst="rect">
              <a:avLst/>
            </a:prstGeom>
            <a:solidFill>
              <a:srgbClr val="2C3E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latinLnBrk="0">
                <a:defRPr lang="ko-KR" altLang="en-US"/>
              </a:pPr>
              <a:endParaRPr lang="ko-KR" altLang="en-US">
                <a:solidFill>
                  <a:srgbClr val="2C3E50"/>
                </a:solidFill>
                <a:latin typeface="나눔바른고딕"/>
                <a:ea typeface="나눔바른고딕"/>
                <a:cs typeface="+mj-cs"/>
              </a:endParaRPr>
            </a:p>
          </p:txBody>
        </p:sp>
      </p:grpSp>
      <p:sp>
        <p:nvSpPr>
          <p:cNvPr id="84" name="Text Placeholder 32"/>
          <p:cNvSpPr txBox="1"/>
          <p:nvPr/>
        </p:nvSpPr>
        <p:spPr>
          <a:xfrm>
            <a:off x="8417831" y="5113263"/>
            <a:ext cx="2748048" cy="108359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818236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600" b="0" i="0" u="none">
                <a:solidFill>
                  <a:srgbClr val="000000"/>
                </a:solidFill>
                <a:latin typeface="맑은 고딕"/>
                <a:ea typeface="맑은 고딕"/>
              </a:rPr>
              <a:t>실제 </a:t>
            </a:r>
            <a:r>
              <a:rPr lang="en-US" altLang="ko-KR" sz="1600" b="0" i="0" u="none">
                <a:solidFill>
                  <a:srgbClr val="000000"/>
                </a:solidFill>
                <a:latin typeface="맑은 고딕"/>
                <a:ea typeface="맑은 고딕"/>
              </a:rPr>
              <a:t>pc</a:t>
            </a:r>
            <a:r>
              <a:rPr lang="ko-KR" altLang="en-US" sz="1600" b="0" i="0" u="none">
                <a:solidFill>
                  <a:srgbClr val="000000"/>
                </a:solidFill>
                <a:latin typeface="맑은 고딕"/>
                <a:ea typeface="맑은 고딕"/>
              </a:rPr>
              <a:t>에서 보이는 화면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36378" y="1968409"/>
            <a:ext cx="3385457" cy="2483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직사각형 134"/>
          <p:cNvSpPr/>
          <p:nvPr/>
        </p:nvSpPr>
        <p:spPr>
          <a:xfrm>
            <a:off x="1027339" y="1325336"/>
            <a:ext cx="10259786" cy="53203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사각형: 둥근 모서리 64"/>
          <p:cNvSpPr/>
          <p:nvPr/>
        </p:nvSpPr>
        <p:spPr>
          <a:xfrm>
            <a:off x="1419081" y="1758465"/>
            <a:ext cx="2939143" cy="46808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3. 시스템 구성: 소프트웨어 구조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12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12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1405475" y="2438822"/>
            <a:ext cx="2952749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9" name="Text Placeholder 32"/>
          <p:cNvSpPr txBox="1"/>
          <p:nvPr/>
        </p:nvSpPr>
        <p:spPr>
          <a:xfrm>
            <a:off x="1997384" y="1789759"/>
            <a:ext cx="1781942" cy="9797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4049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운전 모듈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972443" y="2648674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6" name="Text Placeholder 32"/>
          <p:cNvSpPr txBox="1"/>
          <p:nvPr/>
        </p:nvSpPr>
        <p:spPr>
          <a:xfrm>
            <a:off x="2013714" y="2649734"/>
            <a:ext cx="1700299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4049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기어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964871" y="3340975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2" name="Text Placeholder 32"/>
          <p:cNvSpPr txBox="1"/>
          <p:nvPr/>
        </p:nvSpPr>
        <p:spPr>
          <a:xfrm>
            <a:off x="2006142" y="3342036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핸들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1978478" y="4033879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4" name="Text Placeholder 32"/>
          <p:cNvSpPr txBox="1"/>
          <p:nvPr/>
        </p:nvSpPr>
        <p:spPr>
          <a:xfrm>
            <a:off x="2019749" y="4034940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방향</a:t>
            </a:r>
            <a:r>
              <a:rPr lang="en-US" altLang="ko-KR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</a:t>
            </a: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지시등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978478" y="4727843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6" name="Text Placeholder 32"/>
          <p:cNvSpPr txBox="1"/>
          <p:nvPr/>
        </p:nvSpPr>
        <p:spPr>
          <a:xfrm>
            <a:off x="2019749" y="4728904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액셀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978479" y="5425892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8" name="Text Placeholder 32"/>
          <p:cNvSpPr txBox="1"/>
          <p:nvPr/>
        </p:nvSpPr>
        <p:spPr>
          <a:xfrm>
            <a:off x="2019750" y="5426953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브레이크</a:t>
            </a:r>
          </a:p>
        </p:txBody>
      </p:sp>
      <p:sp>
        <p:nvSpPr>
          <p:cNvPr id="91" name="사각형: 둥근 모서리 90"/>
          <p:cNvSpPr/>
          <p:nvPr/>
        </p:nvSpPr>
        <p:spPr>
          <a:xfrm>
            <a:off x="4638531" y="1767990"/>
            <a:ext cx="2939143" cy="46808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4624925" y="2448347"/>
            <a:ext cx="2952749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3" name="Text Placeholder 32"/>
          <p:cNvSpPr txBox="1"/>
          <p:nvPr/>
        </p:nvSpPr>
        <p:spPr>
          <a:xfrm>
            <a:off x="5216834" y="1799284"/>
            <a:ext cx="1781942" cy="9797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점수 모듈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205500" y="2767056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5" name="Text Placeholder 32"/>
          <p:cNvSpPr txBox="1"/>
          <p:nvPr/>
        </p:nvSpPr>
        <p:spPr>
          <a:xfrm>
            <a:off x="5246771" y="2768117"/>
            <a:ext cx="1700299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신호 감지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225142" y="3635190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7" name="Text Placeholder 32"/>
          <p:cNvSpPr txBox="1"/>
          <p:nvPr/>
        </p:nvSpPr>
        <p:spPr>
          <a:xfrm>
            <a:off x="5266413" y="3636250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속도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225142" y="4478833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9" name="Text Placeholder 32"/>
          <p:cNvSpPr txBox="1"/>
          <p:nvPr/>
        </p:nvSpPr>
        <p:spPr>
          <a:xfrm>
            <a:off x="5266413" y="4479894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차선 변경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225142" y="5295261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1" name="Text Placeholder 32"/>
          <p:cNvSpPr txBox="1"/>
          <p:nvPr/>
        </p:nvSpPr>
        <p:spPr>
          <a:xfrm>
            <a:off x="5266413" y="5296321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경로 이탈</a:t>
            </a:r>
          </a:p>
        </p:txBody>
      </p:sp>
      <p:sp>
        <p:nvSpPr>
          <p:cNvPr id="104" name="사각형: 둥근 모서리 103"/>
          <p:cNvSpPr/>
          <p:nvPr/>
        </p:nvSpPr>
        <p:spPr>
          <a:xfrm>
            <a:off x="7848455" y="1773433"/>
            <a:ext cx="2925536" cy="216353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7834849" y="2453790"/>
            <a:ext cx="2952750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6" name="Text Placeholder 32"/>
          <p:cNvSpPr txBox="1"/>
          <p:nvPr/>
        </p:nvSpPr>
        <p:spPr>
          <a:xfrm>
            <a:off x="8426759" y="1804727"/>
            <a:ext cx="1773692" cy="767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교통 모듈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8454119" y="3213612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5" name="Text Placeholder 32"/>
          <p:cNvSpPr txBox="1"/>
          <p:nvPr/>
        </p:nvSpPr>
        <p:spPr>
          <a:xfrm>
            <a:off x="8495390" y="3214673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차선 구분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8455479" y="2564008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7" name="Text Placeholder 32"/>
          <p:cNvSpPr txBox="1"/>
          <p:nvPr/>
        </p:nvSpPr>
        <p:spPr>
          <a:xfrm>
            <a:off x="8496750" y="2565068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61154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신호 바꾸기</a:t>
            </a:r>
          </a:p>
        </p:txBody>
      </p:sp>
      <p:sp>
        <p:nvSpPr>
          <p:cNvPr id="128" name="사각형: 둥근 모서리 127"/>
          <p:cNvSpPr/>
          <p:nvPr/>
        </p:nvSpPr>
        <p:spPr>
          <a:xfrm>
            <a:off x="7878391" y="4198226"/>
            <a:ext cx="2925536" cy="216353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 flipV="1">
            <a:off x="7864785" y="4878583"/>
            <a:ext cx="2952750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0" name="Text Placeholder 32"/>
          <p:cNvSpPr txBox="1"/>
          <p:nvPr/>
        </p:nvSpPr>
        <p:spPr>
          <a:xfrm>
            <a:off x="8456695" y="4229520"/>
            <a:ext cx="1773692" cy="767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미니맵 모듈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484055" y="5638406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2" name="Text Placeholder 32"/>
          <p:cNvSpPr txBox="1"/>
          <p:nvPr/>
        </p:nvSpPr>
        <p:spPr>
          <a:xfrm>
            <a:off x="8525326" y="5639466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61154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디스플레이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8485415" y="4988801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4" name="Text Placeholder 32"/>
          <p:cNvSpPr txBox="1"/>
          <p:nvPr/>
        </p:nvSpPr>
        <p:spPr>
          <a:xfrm>
            <a:off x="8526686" y="4989862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46743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화살표</a:t>
            </a:r>
          </a:p>
        </p:txBody>
      </p:sp>
      <p:sp>
        <p:nvSpPr>
          <p:cNvPr id="137" name="Text Placeholder 32"/>
          <p:cNvSpPr txBox="1"/>
          <p:nvPr/>
        </p:nvSpPr>
        <p:spPr>
          <a:xfrm>
            <a:off x="4742386" y="989238"/>
            <a:ext cx="2475906" cy="593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marL="0" lvl="0" indent="0" algn="ctr" defTabSz="557925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en-US" altLang="ko-KR" sz="19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WINDOW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13728"/>
            <a:ext cx="4689296" cy="752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4291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44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상세 모듈 설계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1" y="2457548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8000"/>
                <a:t>4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2498709" y="2311466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1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WWW.HOMEPPT.COM/moban/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行业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WWW.HOMEPPT.COM/hangye/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节日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WWW.HOMEPPT.COM/jieri/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素材下载：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WWW.HOMEPPT.COM/sucai/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背景图片：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WWW.HOMEPPT.COM/beijing/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图表下载：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WWW.HOMEPPT.COM/tubiao/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优秀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WWW.HOMEPPT.COM/xiazai/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WWW.HOMEPPT.COM/powerpoint/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Word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WWW.HOMEPPT.COM/word/              Excel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WWW.HOMEPPT.COM/excel/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资料下载：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WWW.HOMEPPT.COM/ziliao/     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课件下载：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WWW.HOMEPPT.COM/kejian/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范文下载：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WWW.HOMEPPT.COM/fanwen/        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试卷下载：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WWW.HOMEPPT.COM/shiti/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教案下载：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WWW.HOMEPPT.COM/jiaoan/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论坛：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www.homeppt.cn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 </a:t>
            </a:r>
            <a:endParaRPr lang="zh-CN" altLang="en-US" sz="100" b="0" i="0" u="none" kern="0" spc="0">
              <a:solidFill>
                <a:schemeClr val="bg1">
                  <a:lumMod val="95000"/>
                </a:schemeClr>
              </a:solidFill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운전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14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14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기어 조작 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전진, 후진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기어 위치에 따른 조작</a:t>
            </a:r>
          </a:p>
        </p:txBody>
      </p:sp>
      <p:sp>
        <p:nvSpPr>
          <p:cNvPr id="65" name="사각형: 둥근 모서리 64"/>
          <p:cNvSpPr/>
          <p:nvPr/>
        </p:nvSpPr>
        <p:spPr>
          <a:xfrm>
            <a:off x="810842" y="1274989"/>
            <a:ext cx="2939143" cy="46808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797236" y="1955347"/>
            <a:ext cx="2952749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7" name="Text Placeholder 32"/>
          <p:cNvSpPr txBox="1"/>
          <p:nvPr/>
        </p:nvSpPr>
        <p:spPr>
          <a:xfrm>
            <a:off x="1389145" y="1306283"/>
            <a:ext cx="1781942" cy="9797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운전 모듈</a:t>
            </a:r>
          </a:p>
        </p:txBody>
      </p:sp>
      <p:sp>
        <p:nvSpPr>
          <p:cNvPr id="69" name="Text Placeholder 32"/>
          <p:cNvSpPr txBox="1"/>
          <p:nvPr/>
        </p:nvSpPr>
        <p:spPr>
          <a:xfrm>
            <a:off x="1378260" y="2147209"/>
            <a:ext cx="1727513" cy="57669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기어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356632" y="2857500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1" name="Text Placeholder 32"/>
          <p:cNvSpPr txBox="1"/>
          <p:nvPr/>
        </p:nvSpPr>
        <p:spPr>
          <a:xfrm>
            <a:off x="1397903" y="2858561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핸들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370239" y="3550404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3" name="Text Placeholder 32"/>
          <p:cNvSpPr txBox="1"/>
          <p:nvPr/>
        </p:nvSpPr>
        <p:spPr>
          <a:xfrm>
            <a:off x="1411510" y="3551465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방향</a:t>
            </a:r>
            <a:r>
              <a:rPr lang="en-US" altLang="ko-KR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</a:t>
            </a: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지시등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370239" y="4244368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5" name="Text Placeholder 32"/>
          <p:cNvSpPr txBox="1"/>
          <p:nvPr/>
        </p:nvSpPr>
        <p:spPr>
          <a:xfrm>
            <a:off x="1411510" y="4245428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액셀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370239" y="4942416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7" name="Text Placeholder 32"/>
          <p:cNvSpPr txBox="1"/>
          <p:nvPr/>
        </p:nvSpPr>
        <p:spPr>
          <a:xfrm>
            <a:off x="1411510" y="494347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브레이크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운전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15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15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핸들 조작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바퀴 방향 회전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핸들 각도에 따른 동작</a:t>
            </a:r>
          </a:p>
        </p:txBody>
      </p:sp>
      <p:sp>
        <p:nvSpPr>
          <p:cNvPr id="65" name="사각형: 둥근 모서리 64"/>
          <p:cNvSpPr/>
          <p:nvPr/>
        </p:nvSpPr>
        <p:spPr>
          <a:xfrm>
            <a:off x="810842" y="1274989"/>
            <a:ext cx="2939143" cy="46808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797236" y="1955347"/>
            <a:ext cx="2952749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7" name="Text Placeholder 32"/>
          <p:cNvSpPr txBox="1"/>
          <p:nvPr/>
        </p:nvSpPr>
        <p:spPr>
          <a:xfrm>
            <a:off x="1389145" y="1306283"/>
            <a:ext cx="1781942" cy="9797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운전 모듈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64204" y="2165199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9" name="Text Placeholder 32"/>
          <p:cNvSpPr txBox="1"/>
          <p:nvPr/>
        </p:nvSpPr>
        <p:spPr>
          <a:xfrm>
            <a:off x="1405474" y="2166259"/>
            <a:ext cx="1700299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기어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356632" y="2857500"/>
            <a:ext cx="1741715" cy="57149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1" name="Text Placeholder 32"/>
          <p:cNvSpPr txBox="1"/>
          <p:nvPr/>
        </p:nvSpPr>
        <p:spPr>
          <a:xfrm>
            <a:off x="1397903" y="2858561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핸들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370239" y="3550404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3" name="Text Placeholder 32"/>
          <p:cNvSpPr txBox="1"/>
          <p:nvPr/>
        </p:nvSpPr>
        <p:spPr>
          <a:xfrm>
            <a:off x="1411510" y="3551465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방향</a:t>
            </a:r>
            <a:r>
              <a:rPr lang="en-US" altLang="ko-KR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</a:t>
            </a: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지시등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370239" y="4244368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5" name="Text Placeholder 32"/>
          <p:cNvSpPr txBox="1"/>
          <p:nvPr/>
        </p:nvSpPr>
        <p:spPr>
          <a:xfrm>
            <a:off x="1411510" y="4245428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액셀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370239" y="4942416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7" name="Text Placeholder 32"/>
          <p:cNvSpPr txBox="1"/>
          <p:nvPr/>
        </p:nvSpPr>
        <p:spPr>
          <a:xfrm>
            <a:off x="1411510" y="494347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브레이크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운전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16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16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197586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L1, R1 조작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방향지시등 점등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운전자에게 방향에 따른 화살표 출력</a:t>
            </a:r>
          </a:p>
        </p:txBody>
      </p:sp>
      <p:sp>
        <p:nvSpPr>
          <p:cNvPr id="65" name="사각형: 둥근 모서리 64"/>
          <p:cNvSpPr/>
          <p:nvPr/>
        </p:nvSpPr>
        <p:spPr>
          <a:xfrm>
            <a:off x="810842" y="1274989"/>
            <a:ext cx="2939143" cy="46808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797236" y="1955347"/>
            <a:ext cx="2952749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7" name="Text Placeholder 32"/>
          <p:cNvSpPr txBox="1"/>
          <p:nvPr/>
        </p:nvSpPr>
        <p:spPr>
          <a:xfrm>
            <a:off x="1389145" y="1306283"/>
            <a:ext cx="1781942" cy="9797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운전 모듈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64204" y="2165199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0" name="직사각형 69"/>
          <p:cNvSpPr/>
          <p:nvPr/>
        </p:nvSpPr>
        <p:spPr>
          <a:xfrm>
            <a:off x="1356632" y="2857500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9" name="Text Placeholder 32"/>
          <p:cNvSpPr txBox="1"/>
          <p:nvPr/>
        </p:nvSpPr>
        <p:spPr>
          <a:xfrm>
            <a:off x="1405474" y="2166259"/>
            <a:ext cx="1700299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기어</a:t>
            </a:r>
          </a:p>
        </p:txBody>
      </p:sp>
      <p:sp>
        <p:nvSpPr>
          <p:cNvPr id="71" name="Text Placeholder 32"/>
          <p:cNvSpPr txBox="1"/>
          <p:nvPr/>
        </p:nvSpPr>
        <p:spPr>
          <a:xfrm>
            <a:off x="1397903" y="2858561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핸들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370239" y="3550404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3" name="Text Placeholder 32"/>
          <p:cNvSpPr txBox="1"/>
          <p:nvPr/>
        </p:nvSpPr>
        <p:spPr>
          <a:xfrm>
            <a:off x="1370689" y="3532415"/>
            <a:ext cx="1754728" cy="603913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방향</a:t>
            </a:r>
            <a:r>
              <a:rPr lang="en-US" altLang="ko-KR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</a:t>
            </a: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지시등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370239" y="4244368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5" name="Text Placeholder 32"/>
          <p:cNvSpPr txBox="1"/>
          <p:nvPr/>
        </p:nvSpPr>
        <p:spPr>
          <a:xfrm>
            <a:off x="1411510" y="4245428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액셀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370239" y="4942416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7" name="Text Placeholder 32"/>
          <p:cNvSpPr txBox="1"/>
          <p:nvPr/>
        </p:nvSpPr>
        <p:spPr>
          <a:xfrm>
            <a:off x="1411510" y="494347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브레이크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운전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17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17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오른쪽 페달 조작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가속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차를 양의 </a:t>
            </a:r>
            <a:r>
              <a:rPr lang="en-US" altLang="ko-KR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y</a:t>
            </a: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축으로 이동</a:t>
            </a:r>
          </a:p>
        </p:txBody>
      </p:sp>
      <p:sp>
        <p:nvSpPr>
          <p:cNvPr id="65" name="사각형: 둥근 모서리 64"/>
          <p:cNvSpPr/>
          <p:nvPr/>
        </p:nvSpPr>
        <p:spPr>
          <a:xfrm>
            <a:off x="810842" y="1274989"/>
            <a:ext cx="2939143" cy="46808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797236" y="1955347"/>
            <a:ext cx="2952749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7" name="Text Placeholder 32"/>
          <p:cNvSpPr txBox="1"/>
          <p:nvPr/>
        </p:nvSpPr>
        <p:spPr>
          <a:xfrm>
            <a:off x="1389145" y="1306283"/>
            <a:ext cx="1781942" cy="9797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운전 모듈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64204" y="2165199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56632" y="2857500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9" name="Text Placeholder 32"/>
          <p:cNvSpPr txBox="1"/>
          <p:nvPr/>
        </p:nvSpPr>
        <p:spPr>
          <a:xfrm>
            <a:off x="1405474" y="2166259"/>
            <a:ext cx="1700299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기어</a:t>
            </a:r>
          </a:p>
        </p:txBody>
      </p:sp>
      <p:sp>
        <p:nvSpPr>
          <p:cNvPr id="71" name="Text Placeholder 32"/>
          <p:cNvSpPr txBox="1"/>
          <p:nvPr/>
        </p:nvSpPr>
        <p:spPr>
          <a:xfrm>
            <a:off x="1397903" y="2858561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핸들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370239" y="3550404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3" name="Text Placeholder 32"/>
          <p:cNvSpPr txBox="1"/>
          <p:nvPr/>
        </p:nvSpPr>
        <p:spPr>
          <a:xfrm>
            <a:off x="1411510" y="3551465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방향</a:t>
            </a:r>
            <a:r>
              <a:rPr lang="en-US" altLang="ko-KR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</a:t>
            </a: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지시등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370239" y="4244368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5" name="Text Placeholder 32"/>
          <p:cNvSpPr txBox="1"/>
          <p:nvPr/>
        </p:nvSpPr>
        <p:spPr>
          <a:xfrm>
            <a:off x="1372049" y="4218214"/>
            <a:ext cx="1741121" cy="590306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액셀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370239" y="4942416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7" name="Text Placeholder 32"/>
          <p:cNvSpPr txBox="1"/>
          <p:nvPr/>
        </p:nvSpPr>
        <p:spPr>
          <a:xfrm>
            <a:off x="1411510" y="494347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브레이크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운전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18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18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왼쪽 페달 조작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감속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차를 음의</a:t>
            </a:r>
            <a:r>
              <a:rPr lang="en-US" altLang="ko-KR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y</a:t>
            </a: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축으로 이동</a:t>
            </a:r>
          </a:p>
        </p:txBody>
      </p:sp>
      <p:sp>
        <p:nvSpPr>
          <p:cNvPr id="65" name="사각형: 둥근 모서리 64"/>
          <p:cNvSpPr/>
          <p:nvPr/>
        </p:nvSpPr>
        <p:spPr>
          <a:xfrm>
            <a:off x="810842" y="1274989"/>
            <a:ext cx="2939143" cy="46808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797236" y="1955347"/>
            <a:ext cx="2952749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7" name="Text Placeholder 32"/>
          <p:cNvSpPr txBox="1"/>
          <p:nvPr/>
        </p:nvSpPr>
        <p:spPr>
          <a:xfrm>
            <a:off x="1389145" y="1306283"/>
            <a:ext cx="1781942" cy="9797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운전 모듈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64204" y="2165199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56632" y="2857500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9" name="Text Placeholder 32"/>
          <p:cNvSpPr txBox="1"/>
          <p:nvPr/>
        </p:nvSpPr>
        <p:spPr>
          <a:xfrm>
            <a:off x="1405474" y="2166259"/>
            <a:ext cx="1700299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2360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기어</a:t>
            </a:r>
          </a:p>
        </p:txBody>
      </p:sp>
      <p:sp>
        <p:nvSpPr>
          <p:cNvPr id="71" name="Text Placeholder 32"/>
          <p:cNvSpPr txBox="1"/>
          <p:nvPr/>
        </p:nvSpPr>
        <p:spPr>
          <a:xfrm>
            <a:off x="1397903" y="2858561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핸들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370239" y="3550404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3" name="Text Placeholder 32"/>
          <p:cNvSpPr txBox="1"/>
          <p:nvPr/>
        </p:nvSpPr>
        <p:spPr>
          <a:xfrm>
            <a:off x="1411510" y="3551465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방향</a:t>
            </a:r>
            <a:r>
              <a:rPr lang="en-US" altLang="ko-KR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</a:t>
            </a: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지시등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370239" y="4244368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5" name="Text Placeholder 32"/>
          <p:cNvSpPr txBox="1"/>
          <p:nvPr/>
        </p:nvSpPr>
        <p:spPr>
          <a:xfrm>
            <a:off x="1411510" y="4245428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액셀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370239" y="4942416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7" name="Text Placeholder 32"/>
          <p:cNvSpPr txBox="1"/>
          <p:nvPr/>
        </p:nvSpPr>
        <p:spPr>
          <a:xfrm>
            <a:off x="1370689" y="4943477"/>
            <a:ext cx="1754728" cy="563092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브레이크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점수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19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19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신호 감지 영역에 차의 침범 여부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신호 위반 감지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실격</a:t>
            </a:r>
          </a:p>
        </p:txBody>
      </p:sp>
      <p:sp>
        <p:nvSpPr>
          <p:cNvPr id="80" name="사각형: 둥근 모서리 79"/>
          <p:cNvSpPr/>
          <p:nvPr/>
        </p:nvSpPr>
        <p:spPr>
          <a:xfrm>
            <a:off x="823088" y="1283275"/>
            <a:ext cx="2939143" cy="46808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V="1">
            <a:off x="809482" y="1963633"/>
            <a:ext cx="2952749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2" name="Text Placeholder 32"/>
          <p:cNvSpPr txBox="1"/>
          <p:nvPr/>
        </p:nvSpPr>
        <p:spPr>
          <a:xfrm>
            <a:off x="1401391" y="1314569"/>
            <a:ext cx="1781942" cy="9797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점수 모듈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1390057" y="2282342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4" name="Text Placeholder 32"/>
          <p:cNvSpPr txBox="1"/>
          <p:nvPr/>
        </p:nvSpPr>
        <p:spPr>
          <a:xfrm>
            <a:off x="1390507" y="2283402"/>
            <a:ext cx="1741120" cy="57669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신호 감지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9699" y="3150475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6" name="Text Placeholder 32"/>
          <p:cNvSpPr txBox="1"/>
          <p:nvPr/>
        </p:nvSpPr>
        <p:spPr>
          <a:xfrm>
            <a:off x="1450970" y="3151536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속도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409699" y="3994119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8" name="Text Placeholder 32"/>
          <p:cNvSpPr txBox="1"/>
          <p:nvPr/>
        </p:nvSpPr>
        <p:spPr>
          <a:xfrm>
            <a:off x="1450970" y="3995179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차선 변경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1409699" y="4810546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0" name="Text Placeholder 32"/>
          <p:cNvSpPr txBox="1"/>
          <p:nvPr/>
        </p:nvSpPr>
        <p:spPr>
          <a:xfrm>
            <a:off x="1450970" y="481160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경로 이탈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69328" y="1679576"/>
            <a:ext cx="3061161" cy="751139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zh-CN" sz="3200"/>
                  <a:t>1</a:t>
                </a:r>
                <a:endParaRPr lang="zh-CN" altLang="en-US" sz="320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660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966470"/>
              <a:ext cx="2256815" cy="3925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442913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r>
                <a:rPr lang="ko-KR" altLang="en-US" sz="2000" b="0" i="0" u="none" kern="1200" spc="0"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맑은 고딕"/>
                  <a:ea typeface="맑은 고딕"/>
                  <a:cs typeface="맑은 고딕"/>
                  <a:sym typeface="+mn-lt"/>
                </a:rPr>
                <a:t>종합설계 개요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488036" y="1630590"/>
            <a:ext cx="3428556" cy="737532"/>
            <a:chOff x="4123410" y="1826618"/>
            <a:chExt cx="3368661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8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/>
                  <a:t>5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660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7" y="1941010"/>
              <a:ext cx="2564314" cy="4001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442913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r>
                <a:rPr lang="ko-KR" altLang="en-US" sz="2000" b="0" i="0" u="none" kern="1200" spc="0"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맑은 고딕"/>
                  <a:ea typeface="맑은 고딕"/>
                  <a:cs typeface="맑은 고딕"/>
                  <a:sym typeface="+mn-lt"/>
                </a:rPr>
                <a:t>사용자 인터페이스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89736" y="2677861"/>
            <a:ext cx="3074768" cy="751139"/>
            <a:chOff x="4123409" y="1826618"/>
            <a:chExt cx="3074768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09" y="1826618"/>
              <a:ext cx="738875" cy="751139"/>
              <a:chOff x="2498709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1" y="2457549"/>
                <a:ext cx="1456676" cy="14566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/>
                  <a:t>2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09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660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41362" y="2020898"/>
              <a:ext cx="2256815" cy="3943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442913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r>
                <a:rPr lang="ko-KR" altLang="en-US" sz="2000" b="0" i="0" u="none" kern="1200" spc="0"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맑은 고딕"/>
                  <a:ea typeface="맑은 고딕"/>
                  <a:cs typeface="맑은 고딕"/>
                  <a:sym typeface="+mn-lt"/>
                </a:rPr>
                <a:t>시스템 시나리오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486673" y="2677861"/>
            <a:ext cx="3033948" cy="751139"/>
            <a:chOff x="4123410" y="1826618"/>
            <a:chExt cx="3033948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1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1" y="2457549"/>
                <a:ext cx="1456676" cy="14566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/>
                  <a:t>6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1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66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00542" y="1980076"/>
              <a:ext cx="2256816" cy="395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442913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r>
                <a:rPr lang="ko-KR" altLang="en-US" sz="2000" b="0" i="0" u="none" kern="1200" spc="0"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맑은 고딕"/>
                  <a:ea typeface="맑은 고딕"/>
                  <a:cs typeface="맑은 고딕"/>
                  <a:sym typeface="+mn-lt"/>
                </a:rPr>
                <a:t>개발 환경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zh-CN" sz="3600">
                <a:solidFill>
                  <a:schemeClr val="accent1"/>
                </a:solidFill>
              </a:rPr>
              <a:t>CONTENT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grpSp>
        <p:nvGrpSpPr>
          <p:cNvPr id="49" name="组合 28"/>
          <p:cNvGrpSpPr/>
          <p:nvPr/>
        </p:nvGrpSpPr>
        <p:grpSpPr>
          <a:xfrm>
            <a:off x="6492116" y="3703852"/>
            <a:ext cx="3619053" cy="751138"/>
            <a:chOff x="4123410" y="1826618"/>
            <a:chExt cx="3619053" cy="751138"/>
          </a:xfrm>
        </p:grpSpPr>
        <p:grpSp>
          <p:nvGrpSpPr>
            <p:cNvPr id="50" name="组合 29"/>
            <p:cNvGrpSpPr/>
            <p:nvPr/>
          </p:nvGrpSpPr>
          <p:grpSpPr>
            <a:xfrm>
              <a:off x="4123410" y="1826618"/>
              <a:ext cx="738875" cy="751138"/>
              <a:chOff x="2498711" y="2311468"/>
              <a:chExt cx="1748840" cy="1777865"/>
            </a:xfrm>
          </p:grpSpPr>
          <p:sp>
            <p:nvSpPr>
              <p:cNvPr id="51" name="椭圆 33"/>
              <p:cNvSpPr/>
              <p:nvPr/>
            </p:nvSpPr>
            <p:spPr>
              <a:xfrm>
                <a:off x="2644792" y="2457550"/>
                <a:ext cx="1456676" cy="14566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/>
                  <a:t>7</a:t>
                </a:r>
              </a:p>
            </p:txBody>
          </p:sp>
          <p:sp>
            <p:nvSpPr>
              <p:cNvPr id="52" name="椭圆 34"/>
              <p:cNvSpPr/>
              <p:nvPr/>
            </p:nvSpPr>
            <p:spPr>
              <a:xfrm>
                <a:off x="2498711" y="2311468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6600"/>
              </a:p>
            </p:txBody>
          </p:sp>
          <p:sp>
            <p:nvSpPr>
              <p:cNvPr id="53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4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55" name="文本框 8"/>
            <p:cNvSpPr txBox="1"/>
            <p:nvPr/>
          </p:nvSpPr>
          <p:spPr>
            <a:xfrm>
              <a:off x="4914147" y="1980076"/>
              <a:ext cx="2828316" cy="391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defTabSz="435938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r>
                <a:rPr lang="ko-KR" altLang="en-US" sz="2000" b="0" i="0" u="none" kern="1200" spc="0"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맑은 고딕"/>
                  <a:ea typeface="맑은 고딕"/>
                  <a:cs typeface="맑은 고딕"/>
                  <a:sym typeface="+mn-lt"/>
                </a:rPr>
                <a:t>수행일정 및 업무분담</a:t>
              </a:r>
            </a:p>
          </p:txBody>
        </p:sp>
        <p:cxnSp>
          <p:nvCxnSpPr>
            <p:cNvPr id="57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28"/>
          <p:cNvGrpSpPr/>
          <p:nvPr/>
        </p:nvGrpSpPr>
        <p:grpSpPr>
          <a:xfrm>
            <a:off x="2577342" y="4746159"/>
            <a:ext cx="3192085" cy="751138"/>
            <a:chOff x="4123410" y="1826618"/>
            <a:chExt cx="3192085" cy="751138"/>
          </a:xfrm>
        </p:grpSpPr>
        <p:grpSp>
          <p:nvGrpSpPr>
            <p:cNvPr id="59" name="组合 29"/>
            <p:cNvGrpSpPr/>
            <p:nvPr/>
          </p:nvGrpSpPr>
          <p:grpSpPr>
            <a:xfrm>
              <a:off x="4123410" y="1826618"/>
              <a:ext cx="738875" cy="751138"/>
              <a:chOff x="2498711" y="2311468"/>
              <a:chExt cx="1748840" cy="1777865"/>
            </a:xfrm>
          </p:grpSpPr>
          <p:sp>
            <p:nvSpPr>
              <p:cNvPr id="60" name="椭圆 33"/>
              <p:cNvSpPr/>
              <p:nvPr/>
            </p:nvSpPr>
            <p:spPr>
              <a:xfrm>
                <a:off x="2644792" y="2457550"/>
                <a:ext cx="1456676" cy="14566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/>
                  <a:t>4</a:t>
                </a:r>
              </a:p>
            </p:txBody>
          </p:sp>
          <p:sp>
            <p:nvSpPr>
              <p:cNvPr id="61" name="椭圆 34"/>
              <p:cNvSpPr/>
              <p:nvPr/>
            </p:nvSpPr>
            <p:spPr>
              <a:xfrm>
                <a:off x="2498711" y="2311468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6600"/>
              </a:p>
            </p:txBody>
          </p:sp>
          <p:sp>
            <p:nvSpPr>
              <p:cNvPr id="62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63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4" name="文本框 8"/>
            <p:cNvSpPr txBox="1"/>
            <p:nvPr/>
          </p:nvSpPr>
          <p:spPr>
            <a:xfrm>
              <a:off x="4914145" y="1952862"/>
              <a:ext cx="2401350" cy="395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defTabSz="429072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r>
                <a:rPr lang="ko-KR" altLang="en-US" sz="2000" b="0" i="0" u="none" kern="1200" spc="0"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맑은 고딕"/>
                  <a:ea typeface="맑은 고딕"/>
                  <a:cs typeface="맑은 고딕"/>
                  <a:sym typeface="+mn-lt"/>
                </a:rPr>
                <a:t>상세 모듈 설계</a:t>
              </a:r>
            </a:p>
          </p:txBody>
        </p:sp>
        <p:cxnSp>
          <p:nvCxnSpPr>
            <p:cNvPr id="66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19"/>
          <p:cNvGrpSpPr/>
          <p:nvPr/>
        </p:nvGrpSpPr>
        <p:grpSpPr>
          <a:xfrm>
            <a:off x="2581573" y="3748755"/>
            <a:ext cx="3033945" cy="751139"/>
            <a:chOff x="4123410" y="1826618"/>
            <a:chExt cx="3033945" cy="751139"/>
          </a:xfrm>
        </p:grpSpPr>
        <p:grpSp>
          <p:nvGrpSpPr>
            <p:cNvPr id="68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69" name="椭圆 24"/>
              <p:cNvSpPr/>
              <p:nvPr/>
            </p:nvSpPr>
            <p:spPr>
              <a:xfrm>
                <a:off x="2644792" y="2457549"/>
                <a:ext cx="1456676" cy="14566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/>
                  <a:t>3</a:t>
                </a:r>
              </a:p>
            </p:txBody>
          </p:sp>
          <p:sp>
            <p:nvSpPr>
              <p:cNvPr id="70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6600"/>
              </a:p>
            </p:txBody>
          </p:sp>
          <p:sp>
            <p:nvSpPr>
              <p:cNvPr id="71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72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73" name="文本框 8"/>
            <p:cNvSpPr txBox="1"/>
            <p:nvPr/>
          </p:nvSpPr>
          <p:spPr>
            <a:xfrm>
              <a:off x="4927754" y="1980077"/>
              <a:ext cx="2229601" cy="3957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defTabSz="435938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r>
                <a:rPr lang="ko-KR" altLang="en-US" sz="2000" b="0" i="0" u="none" kern="1200" spc="0"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맑은 고딕"/>
                  <a:ea typeface="맑은 고딕"/>
                  <a:cs typeface="맑은 고딕"/>
                  <a:sym typeface="+mn-lt"/>
                </a:rPr>
                <a:t>시스템 구성</a:t>
              </a:r>
            </a:p>
          </p:txBody>
        </p:sp>
        <p:cxnSp>
          <p:nvCxnSpPr>
            <p:cNvPr id="75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28"/>
          <p:cNvGrpSpPr/>
          <p:nvPr/>
        </p:nvGrpSpPr>
        <p:grpSpPr>
          <a:xfrm>
            <a:off x="6494837" y="4759766"/>
            <a:ext cx="3551019" cy="751139"/>
            <a:chOff x="4123410" y="1826618"/>
            <a:chExt cx="3551019" cy="751139"/>
          </a:xfrm>
        </p:grpSpPr>
        <p:grpSp>
          <p:nvGrpSpPr>
            <p:cNvPr id="77" name="组合 29"/>
            <p:cNvGrpSpPr/>
            <p:nvPr/>
          </p:nvGrpSpPr>
          <p:grpSpPr>
            <a:xfrm>
              <a:off x="4123410" y="1826618"/>
              <a:ext cx="738875" cy="751139"/>
              <a:chOff x="2498711" y="2311467"/>
              <a:chExt cx="1748840" cy="1777866"/>
            </a:xfrm>
          </p:grpSpPr>
          <p:sp>
            <p:nvSpPr>
              <p:cNvPr id="78" name="椭圆 33"/>
              <p:cNvSpPr/>
              <p:nvPr/>
            </p:nvSpPr>
            <p:spPr>
              <a:xfrm>
                <a:off x="2644792" y="2457550"/>
                <a:ext cx="1456676" cy="14566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/>
                  <a:t>8</a:t>
                </a:r>
              </a:p>
            </p:txBody>
          </p:sp>
          <p:sp>
            <p:nvSpPr>
              <p:cNvPr id="79" name="椭圆 34"/>
              <p:cNvSpPr/>
              <p:nvPr/>
            </p:nvSpPr>
            <p:spPr>
              <a:xfrm>
                <a:off x="2498711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6600"/>
              </a:p>
            </p:txBody>
          </p:sp>
          <p:sp>
            <p:nvSpPr>
              <p:cNvPr id="80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1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914148" y="1980077"/>
              <a:ext cx="2760281" cy="395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defTabSz="429072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r>
                <a:rPr lang="ko-KR" altLang="en-US" sz="2000" b="0" i="0" u="none" kern="1200" spc="0"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맑은 고딕"/>
                  <a:ea typeface="맑은 고딕"/>
                  <a:cs typeface="맑은 고딕"/>
                  <a:sym typeface="+mn-lt"/>
                </a:rPr>
                <a:t>필요기술 및 참고문헌</a:t>
              </a:r>
            </a:p>
          </p:txBody>
        </p:sp>
        <p:cxnSp>
          <p:nvCxnSpPr>
            <p:cNvPr id="84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점수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20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20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과속 여부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과속 감지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점수 차감</a:t>
            </a:r>
          </a:p>
        </p:txBody>
      </p:sp>
      <p:sp>
        <p:nvSpPr>
          <p:cNvPr id="80" name="사각형: 둥근 모서리 79"/>
          <p:cNvSpPr/>
          <p:nvPr/>
        </p:nvSpPr>
        <p:spPr>
          <a:xfrm>
            <a:off x="823088" y="1283275"/>
            <a:ext cx="2939143" cy="46808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V="1">
            <a:off x="809482" y="1963633"/>
            <a:ext cx="2952749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2" name="Text Placeholder 32"/>
          <p:cNvSpPr txBox="1"/>
          <p:nvPr/>
        </p:nvSpPr>
        <p:spPr>
          <a:xfrm>
            <a:off x="1401391" y="1314569"/>
            <a:ext cx="1781942" cy="9797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점수 모듈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1390057" y="2282342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4" name="Text Placeholder 32"/>
          <p:cNvSpPr txBox="1"/>
          <p:nvPr/>
        </p:nvSpPr>
        <p:spPr>
          <a:xfrm>
            <a:off x="1431328" y="2283402"/>
            <a:ext cx="1700299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신호 감지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9699" y="3150475"/>
            <a:ext cx="1741715" cy="57149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6" name="Text Placeholder 32"/>
          <p:cNvSpPr txBox="1"/>
          <p:nvPr/>
        </p:nvSpPr>
        <p:spPr>
          <a:xfrm>
            <a:off x="1450970" y="3151536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속도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409699" y="3994119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8" name="Text Placeholder 32"/>
          <p:cNvSpPr txBox="1"/>
          <p:nvPr/>
        </p:nvSpPr>
        <p:spPr>
          <a:xfrm>
            <a:off x="1450970" y="3995179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차선 변경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1409699" y="4810546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0" name="Text Placeholder 32"/>
          <p:cNvSpPr txBox="1"/>
          <p:nvPr/>
        </p:nvSpPr>
        <p:spPr>
          <a:xfrm>
            <a:off x="1450970" y="481160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경로 이탈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점수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21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21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차선 변경시 방향 지시등의 점등 여부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방향지시등의 점등 감지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점수 차감</a:t>
            </a:r>
          </a:p>
        </p:txBody>
      </p:sp>
      <p:sp>
        <p:nvSpPr>
          <p:cNvPr id="80" name="사각형: 둥근 모서리 79"/>
          <p:cNvSpPr/>
          <p:nvPr/>
        </p:nvSpPr>
        <p:spPr>
          <a:xfrm>
            <a:off x="823088" y="1283275"/>
            <a:ext cx="2939143" cy="46808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V="1">
            <a:off x="809482" y="1963633"/>
            <a:ext cx="2952749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2" name="Text Placeholder 32"/>
          <p:cNvSpPr txBox="1"/>
          <p:nvPr/>
        </p:nvSpPr>
        <p:spPr>
          <a:xfrm>
            <a:off x="1401391" y="1314569"/>
            <a:ext cx="1781942" cy="9797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점수 모듈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1390057" y="2282342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4" name="Text Placeholder 32"/>
          <p:cNvSpPr txBox="1"/>
          <p:nvPr/>
        </p:nvSpPr>
        <p:spPr>
          <a:xfrm>
            <a:off x="1431328" y="2283402"/>
            <a:ext cx="1700299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신호 감지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9699" y="3150475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6" name="Text Placeholder 32"/>
          <p:cNvSpPr txBox="1"/>
          <p:nvPr/>
        </p:nvSpPr>
        <p:spPr>
          <a:xfrm>
            <a:off x="1450970" y="3151536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속도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409699" y="3994119"/>
            <a:ext cx="1741715" cy="57149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8" name="Text Placeholder 32"/>
          <p:cNvSpPr txBox="1"/>
          <p:nvPr/>
        </p:nvSpPr>
        <p:spPr>
          <a:xfrm>
            <a:off x="1450970" y="3995179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차선 변경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1409699" y="4810546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0" name="Text Placeholder 32"/>
          <p:cNvSpPr txBox="1"/>
          <p:nvPr/>
        </p:nvSpPr>
        <p:spPr>
          <a:xfrm>
            <a:off x="1450970" y="481160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경로 이탈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점수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22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22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경로 이탈 여부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경로 이탈 감지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실격</a:t>
            </a:r>
          </a:p>
        </p:txBody>
      </p:sp>
      <p:sp>
        <p:nvSpPr>
          <p:cNvPr id="80" name="사각형: 둥근 모서리 79"/>
          <p:cNvSpPr/>
          <p:nvPr/>
        </p:nvSpPr>
        <p:spPr>
          <a:xfrm>
            <a:off x="823088" y="1283275"/>
            <a:ext cx="2939143" cy="468085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V="1">
            <a:off x="809482" y="1963633"/>
            <a:ext cx="2952749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2" name="Text Placeholder 32"/>
          <p:cNvSpPr txBox="1"/>
          <p:nvPr/>
        </p:nvSpPr>
        <p:spPr>
          <a:xfrm>
            <a:off x="1401391" y="1314569"/>
            <a:ext cx="1781942" cy="9797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점수 모듈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1390057" y="2282342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4" name="Text Placeholder 32"/>
          <p:cNvSpPr txBox="1"/>
          <p:nvPr/>
        </p:nvSpPr>
        <p:spPr>
          <a:xfrm>
            <a:off x="1431328" y="2283402"/>
            <a:ext cx="1700299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072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신호 감지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09699" y="3150475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6" name="Text Placeholder 32"/>
          <p:cNvSpPr txBox="1"/>
          <p:nvPr/>
        </p:nvSpPr>
        <p:spPr>
          <a:xfrm>
            <a:off x="1450970" y="3151536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속도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409699" y="3994119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8" name="Text Placeholder 32"/>
          <p:cNvSpPr txBox="1"/>
          <p:nvPr/>
        </p:nvSpPr>
        <p:spPr>
          <a:xfrm>
            <a:off x="1450970" y="3995179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차선 변경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1409699" y="4810546"/>
            <a:ext cx="1741715" cy="57149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0" name="Text Placeholder 32"/>
          <p:cNvSpPr txBox="1"/>
          <p:nvPr/>
        </p:nvSpPr>
        <p:spPr>
          <a:xfrm>
            <a:off x="1450970" y="481160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경로 이탈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교통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23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23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일정 시간 경과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차의 흐름을 통제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신호의 변화</a:t>
            </a:r>
          </a:p>
        </p:txBody>
      </p:sp>
      <p:sp>
        <p:nvSpPr>
          <p:cNvPr id="91" name="사각형: 둥근 모서리 90"/>
          <p:cNvSpPr/>
          <p:nvPr/>
        </p:nvSpPr>
        <p:spPr>
          <a:xfrm>
            <a:off x="851663" y="2630317"/>
            <a:ext cx="2925536" cy="216353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838057" y="3310674"/>
            <a:ext cx="2952750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3" name="Text Placeholder 32"/>
          <p:cNvSpPr txBox="1"/>
          <p:nvPr/>
        </p:nvSpPr>
        <p:spPr>
          <a:xfrm>
            <a:off x="1429967" y="2661611"/>
            <a:ext cx="1773692" cy="767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교통 모듈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457327" y="4070496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5" name="Text Placeholder 32"/>
          <p:cNvSpPr txBox="1"/>
          <p:nvPr/>
        </p:nvSpPr>
        <p:spPr>
          <a:xfrm>
            <a:off x="1498598" y="407155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61154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차선 구분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458687" y="3420892"/>
            <a:ext cx="1741715" cy="57149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97" name="Text Placeholder 32"/>
          <p:cNvSpPr txBox="1"/>
          <p:nvPr/>
        </p:nvSpPr>
        <p:spPr>
          <a:xfrm>
            <a:off x="1499958" y="3421952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46743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신호 바꾸기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교통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24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24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차선의 변경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현재 차선을 운전자에게 알림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현재 차선</a:t>
            </a:r>
          </a:p>
        </p:txBody>
      </p:sp>
      <p:sp>
        <p:nvSpPr>
          <p:cNvPr id="91" name="사각형: 둥근 모서리 90"/>
          <p:cNvSpPr/>
          <p:nvPr/>
        </p:nvSpPr>
        <p:spPr>
          <a:xfrm>
            <a:off x="851663" y="2630317"/>
            <a:ext cx="2925536" cy="216353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838057" y="3310674"/>
            <a:ext cx="2952750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3" name="Text Placeholder 32"/>
          <p:cNvSpPr txBox="1"/>
          <p:nvPr/>
        </p:nvSpPr>
        <p:spPr>
          <a:xfrm>
            <a:off x="1429967" y="2661611"/>
            <a:ext cx="1773692" cy="767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9138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교통 모듈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457327" y="4070496"/>
            <a:ext cx="1741715" cy="57149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5" name="Text Placeholder 32"/>
          <p:cNvSpPr txBox="1"/>
          <p:nvPr/>
        </p:nvSpPr>
        <p:spPr>
          <a:xfrm>
            <a:off x="1498598" y="407155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61154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차선 구분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458687" y="3420892"/>
            <a:ext cx="1741715" cy="571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97" name="Text Placeholder 32"/>
          <p:cNvSpPr txBox="1"/>
          <p:nvPr/>
        </p:nvSpPr>
        <p:spPr>
          <a:xfrm>
            <a:off x="1499958" y="3421952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46743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신호 바꾸기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미니맵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25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25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차 위치 변경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차 위치 표시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차의 위치</a:t>
            </a:r>
          </a:p>
        </p:txBody>
      </p:sp>
      <p:sp>
        <p:nvSpPr>
          <p:cNvPr id="98" name="사각형: 둥근 모서리 97"/>
          <p:cNvSpPr/>
          <p:nvPr/>
        </p:nvSpPr>
        <p:spPr>
          <a:xfrm>
            <a:off x="857104" y="2630317"/>
            <a:ext cx="2925536" cy="216353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843498" y="3310674"/>
            <a:ext cx="2952750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0" name="Text Placeholder 32"/>
          <p:cNvSpPr txBox="1"/>
          <p:nvPr/>
        </p:nvSpPr>
        <p:spPr>
          <a:xfrm>
            <a:off x="1435408" y="2661611"/>
            <a:ext cx="1773692" cy="767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미니맵 모듈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462768" y="4070497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2" name="Text Placeholder 32"/>
          <p:cNvSpPr txBox="1"/>
          <p:nvPr/>
        </p:nvSpPr>
        <p:spPr>
          <a:xfrm>
            <a:off x="1504039" y="407155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46743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디스플레이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464128" y="3420892"/>
            <a:ext cx="1741715" cy="57149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4" name="Text Placeholder 32"/>
          <p:cNvSpPr txBox="1"/>
          <p:nvPr/>
        </p:nvSpPr>
        <p:spPr>
          <a:xfrm>
            <a:off x="1505399" y="3421953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3278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화살표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미니맵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26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26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4603747" y="1070649"/>
            <a:ext cx="7034298" cy="47167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입력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카메라의 시야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기능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운전자에게 현재 위치 표시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1000" b="1" i="0" u="none" kern="1200" spc="0">
              <a:solidFill>
                <a:schemeClr val="accent2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출력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: 운전자의 위치에서 일정 범위의 거리 표시</a:t>
            </a:r>
          </a:p>
        </p:txBody>
      </p:sp>
      <p:sp>
        <p:nvSpPr>
          <p:cNvPr id="98" name="사각형: 둥근 모서리 97"/>
          <p:cNvSpPr/>
          <p:nvPr/>
        </p:nvSpPr>
        <p:spPr>
          <a:xfrm>
            <a:off x="857104" y="2630317"/>
            <a:ext cx="2925536" cy="216353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843498" y="3310674"/>
            <a:ext cx="2952750" cy="13607"/>
          </a:xfrm>
          <a:prstGeom prst="line">
            <a:avLst/>
          </a:prstGeom>
          <a:ln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0" name="Text Placeholder 32"/>
          <p:cNvSpPr txBox="1"/>
          <p:nvPr/>
        </p:nvSpPr>
        <p:spPr>
          <a:xfrm>
            <a:off x="1435408" y="2661611"/>
            <a:ext cx="1773692" cy="7673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7603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미니맵 모듈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462768" y="4070497"/>
            <a:ext cx="1741715" cy="57149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2" name="Text Placeholder 32"/>
          <p:cNvSpPr txBox="1"/>
          <p:nvPr/>
        </p:nvSpPr>
        <p:spPr>
          <a:xfrm>
            <a:off x="1504039" y="4071557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46743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디스플레이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464128" y="3420892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4" name="Text Placeholder 32"/>
          <p:cNvSpPr txBox="1"/>
          <p:nvPr/>
        </p:nvSpPr>
        <p:spPr>
          <a:xfrm>
            <a:off x="1505399" y="3421953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3278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화살표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4. 상세 모듈 설계: 전체 흐름도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27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27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0305" y="851807"/>
            <a:ext cx="6755674" cy="6006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13728"/>
            <a:ext cx="4907009" cy="7514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4291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4400" b="1" i="0" u="none" kern="1200" spc="0" dirty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사용자 인터페이스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1" y="2457548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8000"/>
                <a:t>5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2498709" y="2311466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1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WWW.HOMEPPT.COM/moban/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行业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WWW.HOMEPPT.COM/hangye/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节日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WWW.HOMEPPT.COM/jieri/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素材下载：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WWW.HOMEPPT.COM/sucai/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背景图片：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WWW.HOMEPPT.COM/beijing/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图表下载：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WWW.HOMEPPT.COM/tubiao/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优秀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WWW.HOMEPPT.COM/xiazai/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WWW.HOMEPPT.COM/powerpoint/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Word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WWW.HOMEPPT.COM/word/              Excel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WWW.HOMEPPT.COM/excel/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资料下载：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WWW.HOMEPPT.COM/ziliao/     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课件下载：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WWW.HOMEPPT.COM/kejian/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范文下载：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WWW.HOMEPPT.COM/fanwen/        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试卷下载：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WWW.HOMEPPT.COM/shiti/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教案下载：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WWW.HOMEPPT.COM/jiaoan/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论坛：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www.homeppt.cn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 </a:t>
            </a:r>
            <a:endParaRPr lang="zh-CN" altLang="en-US" sz="100" b="0" i="0" u="none" kern="0" spc="0">
              <a:solidFill>
                <a:schemeClr val="bg1">
                  <a:lumMod val="95000"/>
                </a:schemeClr>
              </a:solidFill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5. 사용자 인터페이스: 코스 선택</a:t>
            </a:r>
            <a:endParaRPr lang="en-US" altLang="ko-KR" sz="3000" b="1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29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29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09625" y="1598839"/>
            <a:ext cx="5252357" cy="41229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579913" y="2604463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7" name="Text Placeholder 32"/>
          <p:cNvSpPr txBox="1"/>
          <p:nvPr/>
        </p:nvSpPr>
        <p:spPr>
          <a:xfrm>
            <a:off x="2621184" y="2605524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12654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en-US" altLang="ko-KR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A </a:t>
            </a: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코스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567667" y="4087642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9" name="Text Placeholder 32"/>
          <p:cNvSpPr txBox="1"/>
          <p:nvPr/>
        </p:nvSpPr>
        <p:spPr>
          <a:xfrm>
            <a:off x="2608938" y="4088703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412654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en-US" altLang="ko-KR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B </a:t>
            </a: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코스</a:t>
            </a:r>
          </a:p>
        </p:txBody>
      </p:sp>
      <p:sp>
        <p:nvSpPr>
          <p:cNvPr id="70" name="Text Placeholder 32"/>
          <p:cNvSpPr txBox="1"/>
          <p:nvPr/>
        </p:nvSpPr>
        <p:spPr>
          <a:xfrm>
            <a:off x="6524921" y="2689899"/>
            <a:ext cx="5673586" cy="1827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defTabSz="62349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</a:t>
            </a: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사용자가 핸들에 있는 버튼으로 </a:t>
            </a:r>
          </a:p>
          <a:p>
            <a:pPr marL="0" lvl="0" indent="0" defTabSz="62349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  주행 코스 선택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71727" y="2900121"/>
            <a:ext cx="4689296" cy="7555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4291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44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종합설계 개요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en-US" altLang="zh-CN" sz="8000"/>
                <a:t>1</a:t>
              </a:r>
              <a:endParaRPr lang="zh-CN" altLang="en-US" sz="800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1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WWW.HOMEPPT.COM/moban/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行业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WWW.HOMEPPT.COM/hangye/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节日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WWW.HOMEPPT.COM/jieri/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素材下载：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WWW.HOMEPPT.COM/sucai/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背景图片：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WWW.HOMEPPT.COM/beijing/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图表下载：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WWW.HOMEPPT.COM/tubiao/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优秀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WWW.HOMEPPT.COM/xiazai/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WWW.HOMEPPT.COM/powerpoint/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Word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WWW.HOMEPPT.COM/word/              Excel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WWW.HOMEPPT.COM/excel/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资料下载：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WWW.HOMEPPT.COM/ziliao/     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课件下载：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WWW.HOMEPPT.COM/kejian/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范文下载：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WWW.HOMEPPT.COM/fanwen/        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试卷下载：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WWW.HOMEPPT.COM/shiti/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教案下载：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WWW.HOMEPPT.COM/jiaoan/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论坛：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www.homeppt.cn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 </a:t>
            </a:r>
            <a:endParaRPr lang="zh-CN" altLang="en-US" sz="100" b="0" i="0" u="none" kern="0" spc="0">
              <a:solidFill>
                <a:schemeClr val="bg1">
                  <a:lumMod val="95000"/>
                </a:schemeClr>
              </a:solidFill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0" y="1558018"/>
            <a:ext cx="5920501" cy="4095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5. 사용자 인터페이스: 코스 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30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30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188" y="1567852"/>
            <a:ext cx="5820046" cy="4069315"/>
          </a:xfrm>
          <a:prstGeom prst="rect">
            <a:avLst/>
          </a:prstGeom>
        </p:spPr>
      </p:pic>
      <p:sp>
        <p:nvSpPr>
          <p:cNvPr id="74" name="Text Placeholder 32"/>
          <p:cNvSpPr txBox="1"/>
          <p:nvPr/>
        </p:nvSpPr>
        <p:spPr>
          <a:xfrm>
            <a:off x="637110" y="5468477"/>
            <a:ext cx="4670359" cy="9400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85137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▲ </a:t>
            </a:r>
            <a:r>
              <a:rPr lang="en-US" altLang="ko-KR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A</a:t>
            </a: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코스 맵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013820" y="1563701"/>
            <a:ext cx="6173005" cy="4095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6" name="Text Placeholder 32"/>
          <p:cNvSpPr txBox="1"/>
          <p:nvPr/>
        </p:nvSpPr>
        <p:spPr>
          <a:xfrm>
            <a:off x="6575478" y="5463490"/>
            <a:ext cx="4869545" cy="9400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6685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▲ </a:t>
            </a:r>
            <a:r>
              <a:rPr lang="en-US" altLang="ko-KR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B</a:t>
            </a: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코스 맵</a:t>
            </a: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47288" y="1601833"/>
            <a:ext cx="6111780" cy="4024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5. 사용자 인터페이스: 주행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31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31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6914" y="1398269"/>
            <a:ext cx="9318171" cy="3503567"/>
          </a:xfrm>
          <a:prstGeom prst="rect">
            <a:avLst/>
          </a:prstGeom>
        </p:spPr>
      </p:pic>
      <p:sp>
        <p:nvSpPr>
          <p:cNvPr id="68" name="Text Placeholder 32"/>
          <p:cNvSpPr txBox="1"/>
          <p:nvPr/>
        </p:nvSpPr>
        <p:spPr>
          <a:xfrm>
            <a:off x="4338254" y="5754228"/>
            <a:ext cx="2016966" cy="9400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6685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핸들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 rot="16200000" flipV="1">
            <a:off x="4748886" y="5333993"/>
            <a:ext cx="1211036" cy="14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5400000" flipH="1" flipV="1">
            <a:off x="9688282" y="5293181"/>
            <a:ext cx="952499" cy="13602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32"/>
          <p:cNvSpPr txBox="1"/>
          <p:nvPr/>
        </p:nvSpPr>
        <p:spPr>
          <a:xfrm>
            <a:off x="9144000" y="5539235"/>
            <a:ext cx="2016966" cy="9400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491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미니맵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 rot="5400000">
            <a:off x="6902228" y="1983236"/>
            <a:ext cx="3184071" cy="1299492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Placeholder 32"/>
          <p:cNvSpPr txBox="1"/>
          <p:nvPr/>
        </p:nvSpPr>
        <p:spPr>
          <a:xfrm>
            <a:off x="8135517" y="327700"/>
            <a:ext cx="2016966" cy="9400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491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점수 화면</a:t>
            </a:r>
          </a:p>
        </p:txBody>
      </p:sp>
      <p:sp>
        <p:nvSpPr>
          <p:cNvPr id="74" name="이등변 삼각형 73"/>
          <p:cNvSpPr/>
          <p:nvPr/>
        </p:nvSpPr>
        <p:spPr>
          <a:xfrm>
            <a:off x="1653267" y="5612946"/>
            <a:ext cx="326571" cy="23132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이등변 삼각형 77"/>
          <p:cNvSpPr/>
          <p:nvPr/>
        </p:nvSpPr>
        <p:spPr>
          <a:xfrm>
            <a:off x="1805667" y="5765346"/>
            <a:ext cx="326571" cy="23132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ㅜ</a:t>
            </a:r>
          </a:p>
        </p:txBody>
      </p:sp>
      <p:sp>
        <p:nvSpPr>
          <p:cNvPr id="79" name="Text Placeholder 32"/>
          <p:cNvSpPr txBox="1"/>
          <p:nvPr/>
        </p:nvSpPr>
        <p:spPr>
          <a:xfrm>
            <a:off x="5248573" y="4164914"/>
            <a:ext cx="751501" cy="47742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491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100" b="1" i="0" u="none" kern="1200" spc="0">
                <a:solidFill>
                  <a:schemeClr val="bg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◀   ▶</a:t>
            </a:r>
          </a:p>
        </p:txBody>
      </p:sp>
      <p:cxnSp>
        <p:nvCxnSpPr>
          <p:cNvPr id="80" name="직선 화살표 연결선 79"/>
          <p:cNvCxnSpPr>
            <a:endCxn id="79" idx="0"/>
          </p:cNvCxnSpPr>
          <p:nvPr/>
        </p:nvCxnSpPr>
        <p:spPr>
          <a:xfrm rot="5400000">
            <a:off x="4420643" y="2489556"/>
            <a:ext cx="2879038" cy="471676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Placeholder 32"/>
          <p:cNvSpPr txBox="1"/>
          <p:nvPr/>
        </p:nvSpPr>
        <p:spPr>
          <a:xfrm>
            <a:off x="5320688" y="531806"/>
            <a:ext cx="2221073" cy="9400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491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방향 지시등</a:t>
            </a:r>
          </a:p>
        </p:txBody>
      </p:sp>
      <p:cxnSp>
        <p:nvCxnSpPr>
          <p:cNvPr id="82" name="직선 화살표 연결선 81"/>
          <p:cNvCxnSpPr/>
          <p:nvPr/>
        </p:nvCxnSpPr>
        <p:spPr>
          <a:xfrm rot="5400000" flipH="1" flipV="1">
            <a:off x="1925410" y="3775982"/>
            <a:ext cx="1632858" cy="1224642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32"/>
          <p:cNvSpPr txBox="1"/>
          <p:nvPr/>
        </p:nvSpPr>
        <p:spPr>
          <a:xfrm>
            <a:off x="734785" y="5022164"/>
            <a:ext cx="2411573" cy="9400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491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사이드미러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5. 사용자 인터페이스: 핸들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32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32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68463" y="1387383"/>
            <a:ext cx="6545580" cy="470916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399902"/>
            <a:ext cx="5687785" cy="4700451"/>
          </a:xfrm>
          <a:prstGeom prst="rect">
            <a:avLst/>
          </a:prstGeom>
        </p:spPr>
      </p:pic>
      <p:sp>
        <p:nvSpPr>
          <p:cNvPr id="67" name="도형 66"/>
          <p:cNvSpPr/>
          <p:nvPr/>
        </p:nvSpPr>
        <p:spPr>
          <a:xfrm rot="226475">
            <a:off x="3532183" y="1222005"/>
            <a:ext cx="2691862" cy="1822632"/>
          </a:xfrm>
          <a:prstGeom prst="swooshArrow">
            <a:avLst>
              <a:gd name="adj1" fmla="val 25000"/>
              <a:gd name="adj2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5. 사용자 인터페이스: 점수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33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33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59947" y="1612446"/>
            <a:ext cx="5606143" cy="39188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Text Placeholder 32"/>
          <p:cNvSpPr txBox="1"/>
          <p:nvPr/>
        </p:nvSpPr>
        <p:spPr>
          <a:xfrm>
            <a:off x="1497025" y="2455846"/>
            <a:ext cx="4122724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39975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en-US" altLang="ko-KR" sz="30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YOUR SCORE IS</a:t>
            </a:r>
          </a:p>
        </p:txBody>
      </p:sp>
      <p:sp>
        <p:nvSpPr>
          <p:cNvPr id="70" name="Text Placeholder 32"/>
          <p:cNvSpPr txBox="1"/>
          <p:nvPr/>
        </p:nvSpPr>
        <p:spPr>
          <a:xfrm>
            <a:off x="1497025" y="3208686"/>
            <a:ext cx="4122724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387265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예시) 89</a:t>
            </a:r>
          </a:p>
        </p:txBody>
      </p:sp>
      <p:sp>
        <p:nvSpPr>
          <p:cNvPr id="71" name="Text Placeholder 32"/>
          <p:cNvSpPr txBox="1"/>
          <p:nvPr/>
        </p:nvSpPr>
        <p:spPr>
          <a:xfrm>
            <a:off x="1497026" y="3429000"/>
            <a:ext cx="4122724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387265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예시) </a:t>
            </a:r>
            <a:r>
              <a:rPr lang="en-US" altLang="ko-KR" sz="30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PASS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409699" y="4683634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3" name="Text Placeholder 32"/>
          <p:cNvSpPr txBox="1"/>
          <p:nvPr/>
        </p:nvSpPr>
        <p:spPr>
          <a:xfrm>
            <a:off x="1450970" y="4684695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39975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코스 선택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78035" y="4678192"/>
            <a:ext cx="1741715" cy="5714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5" name="Text Placeholder 32"/>
          <p:cNvSpPr txBox="1"/>
          <p:nvPr/>
        </p:nvSpPr>
        <p:spPr>
          <a:xfrm>
            <a:off x="3919306" y="4679253"/>
            <a:ext cx="1713906" cy="4406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39975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주행 종료</a:t>
            </a:r>
          </a:p>
        </p:txBody>
      </p:sp>
      <p:sp>
        <p:nvSpPr>
          <p:cNvPr id="76" name="Text Placeholder 32"/>
          <p:cNvSpPr txBox="1"/>
          <p:nvPr/>
        </p:nvSpPr>
        <p:spPr>
          <a:xfrm>
            <a:off x="6450377" y="2268078"/>
            <a:ext cx="5932123" cy="286181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defTabSz="60401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</a:t>
            </a: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주행의 결과 화면</a:t>
            </a:r>
          </a:p>
          <a:p>
            <a:pPr marL="0" lvl="0" indent="0" defTabSz="60401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1. </a:t>
            </a:r>
            <a:r>
              <a:rPr lang="ko-KR" altLang="en-US" sz="2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점수와 그에 따른 합격과 불합격을 표시</a:t>
            </a:r>
          </a:p>
          <a:p>
            <a:pPr marL="0" lvl="0" indent="0" defTabSz="60401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    (70점 이상 시 합격)</a:t>
            </a:r>
          </a:p>
          <a:p>
            <a:pPr marL="0" lvl="0" indent="0" defTabSz="60401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0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2. 코스 선택과 주행 종료 선택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13728"/>
            <a:ext cx="4907009" cy="7514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4291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44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개발 환경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1" y="2457548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8000"/>
                <a:t>6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2498709" y="2311466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1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WWW.HOMEPPT.COM/moban/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行业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WWW.HOMEPPT.COM/hangye/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节日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WWW.HOMEPPT.COM/jieri/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素材下载：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WWW.HOMEPPT.COM/sucai/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背景图片：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WWW.HOMEPPT.COM/beijing/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图表下载：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WWW.HOMEPPT.COM/tubiao/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优秀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WWW.HOMEPPT.COM/xiazai/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WWW.HOMEPPT.COM/powerpoint/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Word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WWW.HOMEPPT.COM/word/              Excel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WWW.HOMEPPT.COM/excel/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资料下载：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WWW.HOMEPPT.COM/ziliao/     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课件下载：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WWW.HOMEPPT.COM/kejian/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范文下载：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WWW.HOMEPPT.COM/fanwen/        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试卷下载：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WWW.HOMEPPT.COM/shiti/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教案下载：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WWW.HOMEPPT.COM/jiaoan/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论坛：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www.homeppt.cn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 </a:t>
            </a:r>
            <a:endParaRPr lang="zh-CN" altLang="en-US" sz="100" b="0" i="0" u="none" kern="0" spc="0">
              <a:solidFill>
                <a:schemeClr val="bg1">
                  <a:lumMod val="95000"/>
                </a:schemeClr>
              </a:solidFill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6. 개발 환경: 개발 환경 및 방법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5250" y="327460"/>
            <a:ext cx="431078" cy="389083"/>
          </a:xfrm>
        </p:spPr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35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035410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35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5" name="Text Placeholder 32"/>
          <p:cNvSpPr txBox="1"/>
          <p:nvPr/>
        </p:nvSpPr>
        <p:spPr>
          <a:xfrm>
            <a:off x="394847" y="1047750"/>
            <a:ext cx="4122724" cy="7399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defTabSz="375163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</a:t>
            </a:r>
            <a:r>
              <a:rPr lang="en-US" altLang="ko-KR" sz="30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H/W</a:t>
            </a: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3817"/>
              </p:ext>
            </p:extLst>
          </p:nvPr>
        </p:nvGraphicFramePr>
        <p:xfrm>
          <a:off x="895349" y="1805214"/>
          <a:ext cx="5023791" cy="248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5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b="0" dirty="0"/>
                        <a:t>Board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b="0" dirty="0"/>
                        <a:t>SAMSUNG ELECTRONICS CO.LTD.NT500R5K-X52M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Intel Core i5-5200U 2.2GHz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err="1"/>
                        <a:t>지포스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840M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4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8.00GB Single=Channel DDR3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128GB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Window 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34593"/>
              </p:ext>
            </p:extLst>
          </p:nvPr>
        </p:nvGraphicFramePr>
        <p:xfrm>
          <a:off x="895347" y="4683665"/>
          <a:ext cx="6841883" cy="1107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err="1"/>
                        <a:t>레이싱휠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경문엔터테인먼트 </a:t>
                      </a:r>
                      <a:r>
                        <a:rPr lang="ko-KR" altLang="en-US" dirty="0" err="1"/>
                        <a:t>리얼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드리프트</a:t>
                      </a:r>
                      <a:r>
                        <a:rPr lang="ko-KR" altLang="en-US" dirty="0"/>
                        <a:t> 레이싱 핸들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폰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삼성전자 </a:t>
                      </a:r>
                      <a:r>
                        <a:rPr lang="ko-KR" altLang="en-US" dirty="0" err="1"/>
                        <a:t>갤럭시노트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NEW BOBO VR Z4 </a:t>
                      </a:r>
                      <a:r>
                        <a:rPr lang="ko-KR" altLang="en-US" dirty="0" err="1"/>
                        <a:t>소택마경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" name="Text Placeholder 32"/>
          <p:cNvSpPr txBox="1"/>
          <p:nvPr/>
        </p:nvSpPr>
        <p:spPr>
          <a:xfrm>
            <a:off x="6096000" y="1023256"/>
            <a:ext cx="4122724" cy="7399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defTabSz="3634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개발 도구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00825"/>
              </p:ext>
            </p:extLst>
          </p:nvPr>
        </p:nvGraphicFramePr>
        <p:xfrm>
          <a:off x="6600825" y="1793406"/>
          <a:ext cx="5023791" cy="12141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509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언어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C#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Windows 8, Windows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개발환경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/>
                        <a:t>UNITY 2017.3.0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6. 개발 환경: </a:t>
            </a:r>
            <a:r>
              <a:rPr lang="en-US" altLang="ko-KR" sz="3000" b="1">
                <a:latin typeface="맑은 고딕"/>
                <a:ea typeface="맑은 고딕"/>
                <a:cs typeface="맑은 고딕"/>
                <a:sym typeface="+mn-lt"/>
              </a:rPr>
              <a:t>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36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36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5" name="Text Placeholder 32"/>
          <p:cNvSpPr txBox="1"/>
          <p:nvPr/>
        </p:nvSpPr>
        <p:spPr>
          <a:xfrm>
            <a:off x="707811" y="1061357"/>
            <a:ext cx="4122724" cy="7399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defTabSz="3634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저장소</a:t>
            </a:r>
          </a:p>
          <a:p>
            <a:pPr marL="0" lvl="0" indent="0" defTabSz="3634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en-US" altLang="ko-KR" sz="30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</a:t>
            </a: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내일확인하고 적기</a:t>
            </a:r>
            <a:endParaRPr lang="ko-KR" altLang="en-US" sz="3000" b="1" i="0" u="none" kern="1200" spc="0">
              <a:solidFill>
                <a:schemeClr val="tx1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3634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3000" b="1" i="0" u="none" kern="1200" spc="0">
              <a:solidFill>
                <a:schemeClr val="tx1"/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6" name="Text Placeholder 32"/>
          <p:cNvSpPr txBox="1"/>
          <p:nvPr/>
        </p:nvSpPr>
        <p:spPr>
          <a:xfrm>
            <a:off x="675154" y="3059008"/>
            <a:ext cx="4122724" cy="7399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defTabSz="35208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30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구성원</a:t>
            </a:r>
          </a:p>
          <a:p>
            <a:pPr marL="0" lvl="0" indent="0" defTabSz="35208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팀장: 김연희</a:t>
            </a:r>
            <a:r>
              <a:rPr lang="en-US" altLang="ko-KR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		YeonhuiKim</a:t>
            </a:r>
          </a:p>
          <a:p>
            <a:pPr marL="0" lvl="0" indent="0" defTabSz="35208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팀원: 유희영		loey6161</a:t>
            </a:r>
          </a:p>
          <a:p>
            <a:pPr marL="0" lvl="0" indent="0" defTabSz="35208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팀원: 류도희		</a:t>
            </a:r>
            <a:r>
              <a:rPr lang="en-US" altLang="ko-KR" sz="25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burngburng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115785"/>
            <a:ext cx="5769120" cy="4966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11493" y="3922123"/>
            <a:ext cx="2423160" cy="260604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3295" y="2152648"/>
            <a:ext cx="2872740" cy="3695700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6. 개발 환경: 데모 환경 설계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37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37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8433" y="2057400"/>
            <a:ext cx="1278527" cy="997432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>
          <a:xfrm flipV="1">
            <a:off x="2129518" y="2034267"/>
            <a:ext cx="2816679" cy="653142"/>
          </a:xfrm>
          <a:prstGeom prst="line">
            <a:avLst/>
          </a:prstGeom>
          <a:ln w="57150">
            <a:solidFill>
              <a:schemeClr val="accent2">
                <a:shade val="20000"/>
              </a:schemeClr>
            </a:solidFill>
            <a:prstDash val="sysDot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2496912" y="3735160"/>
            <a:ext cx="2612571" cy="20410"/>
          </a:xfrm>
          <a:prstGeom prst="line">
            <a:avLst/>
          </a:prstGeom>
          <a:ln w="57150">
            <a:solidFill>
              <a:schemeClr val="accent2">
                <a:shade val="20000"/>
              </a:schemeClr>
            </a:solidFill>
            <a:prstDash val="sysDot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837089" y="5608863"/>
            <a:ext cx="2299608" cy="4083"/>
          </a:xfrm>
          <a:prstGeom prst="line">
            <a:avLst/>
          </a:prstGeom>
          <a:ln w="57150">
            <a:solidFill>
              <a:schemeClr val="accent2">
                <a:shade val="20000"/>
              </a:schemeClr>
            </a:solidFill>
            <a:prstDash val="sysDot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40086" y="2711631"/>
            <a:ext cx="2574472" cy="208788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039541" y="5101589"/>
            <a:ext cx="2575560" cy="122682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034097" y="938892"/>
            <a:ext cx="2586445" cy="1542795"/>
          </a:xfrm>
          <a:prstGeom prst="rect">
            <a:avLst/>
          </a:prstGeom>
        </p:spPr>
      </p:pic>
      <p:grpSp>
        <p:nvGrpSpPr>
          <p:cNvPr id="83" name="그룹 245"/>
          <p:cNvGrpSpPr/>
          <p:nvPr/>
        </p:nvGrpSpPr>
        <p:grpSpPr>
          <a:xfrm>
            <a:off x="9139032" y="779937"/>
            <a:ext cx="2906776" cy="2458562"/>
            <a:chOff x="9641170" y="3139667"/>
            <a:chExt cx="2321669" cy="1642132"/>
          </a:xfrm>
        </p:grpSpPr>
        <p:grpSp>
          <p:nvGrpSpPr>
            <p:cNvPr id="84" name="그룹 246"/>
            <p:cNvGrpSpPr/>
            <p:nvPr/>
          </p:nvGrpSpPr>
          <p:grpSpPr>
            <a:xfrm>
              <a:off x="9641170" y="3139667"/>
              <a:ext cx="2321669" cy="1446828"/>
              <a:chOff x="1727200" y="2232429"/>
              <a:chExt cx="6868159" cy="4280132"/>
            </a:xfrm>
          </p:grpSpPr>
          <p:sp>
            <p:nvSpPr>
              <p:cNvPr id="85" name="사각형: 둥근 모서리 249"/>
              <p:cNvSpPr/>
              <p:nvPr/>
            </p:nvSpPr>
            <p:spPr>
              <a:xfrm>
                <a:off x="1727200" y="2232429"/>
                <a:ext cx="6868159" cy="4280132"/>
              </a:xfrm>
              <a:prstGeom prst="roundRect">
                <a:avLst>
                  <a:gd name="adj" fmla="val 4696"/>
                </a:avLst>
              </a:prstGeom>
              <a:solidFill>
                <a:srgbClr val="2C3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latinLnBrk="0">
                  <a:defRPr lang="ko-KR" altLang="en-US"/>
                </a:pPr>
                <a:endParaRPr lang="ko-KR" altLang="en-US">
                  <a:solidFill>
                    <a:srgbClr val="2C3E50"/>
                  </a:solidFill>
                  <a:latin typeface="나눔바른고딕"/>
                  <a:ea typeface="나눔바른고딕"/>
                  <a:cs typeface="+mj-cs"/>
                </a:endParaRPr>
              </a:p>
            </p:txBody>
          </p:sp>
          <p:sp>
            <p:nvSpPr>
              <p:cNvPr id="86" name="직사각형 250"/>
              <p:cNvSpPr/>
              <p:nvPr/>
            </p:nvSpPr>
            <p:spPr>
              <a:xfrm>
                <a:off x="1932412" y="2435632"/>
                <a:ext cx="6447736" cy="38737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87" name="직사각형 247"/>
            <p:cNvSpPr/>
            <p:nvPr/>
          </p:nvSpPr>
          <p:spPr>
            <a:xfrm>
              <a:off x="10221461" y="4678595"/>
              <a:ext cx="1274918" cy="103204"/>
            </a:xfrm>
            <a:prstGeom prst="rect">
              <a:avLst/>
            </a:prstGeom>
            <a:solidFill>
              <a:srgbClr val="2C3E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latinLnBrk="0">
                <a:defRPr lang="ko-KR" altLang="en-US"/>
              </a:pPr>
              <a:endParaRPr lang="ko-KR" altLang="en-US">
                <a:solidFill>
                  <a:srgbClr val="2C3E50"/>
                </a:solidFill>
                <a:latin typeface="나눔바른고딕"/>
                <a:ea typeface="나눔바른고딕"/>
                <a:cs typeface="+mj-cs"/>
              </a:endParaRPr>
            </a:p>
          </p:txBody>
        </p:sp>
        <p:sp>
          <p:nvSpPr>
            <p:cNvPr id="88" name="직사각형 248"/>
            <p:cNvSpPr/>
            <p:nvPr/>
          </p:nvSpPr>
          <p:spPr>
            <a:xfrm>
              <a:off x="10784311" y="4580318"/>
              <a:ext cx="172884" cy="103204"/>
            </a:xfrm>
            <a:prstGeom prst="rect">
              <a:avLst/>
            </a:prstGeom>
            <a:solidFill>
              <a:srgbClr val="2C3E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latinLnBrk="0">
                <a:defRPr lang="ko-KR" altLang="en-US"/>
              </a:pPr>
              <a:endParaRPr lang="ko-KR" altLang="en-US">
                <a:solidFill>
                  <a:srgbClr val="2C3E50"/>
                </a:solidFill>
                <a:latin typeface="나눔바른고딕"/>
                <a:ea typeface="나눔바른고딕"/>
                <a:cs typeface="+mj-cs"/>
              </a:endParaRPr>
            </a:p>
          </p:txBody>
        </p:sp>
      </p:grpSp>
      <p:cxnSp>
        <p:nvCxnSpPr>
          <p:cNvPr id="91" name="직선 연결선 90"/>
          <p:cNvCxnSpPr>
            <a:stCxn id="82" idx="3"/>
          </p:cNvCxnSpPr>
          <p:nvPr/>
        </p:nvCxnSpPr>
        <p:spPr>
          <a:xfrm>
            <a:off x="7620541" y="1710290"/>
            <a:ext cx="1597225" cy="164874"/>
          </a:xfrm>
          <a:prstGeom prst="line">
            <a:avLst/>
          </a:prstGeom>
          <a:ln w="57150">
            <a:solidFill>
              <a:schemeClr val="accent2">
                <a:shade val="20000"/>
              </a:schemeClr>
            </a:solidFill>
            <a:prstDash val="sysDot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096000" y="2347232"/>
            <a:ext cx="3898448" cy="1959428"/>
          </a:xfrm>
          <a:prstGeom prst="line">
            <a:avLst/>
          </a:prstGeom>
          <a:ln w="57150">
            <a:solidFill>
              <a:schemeClr val="accent2">
                <a:shade val="20000"/>
              </a:schemeClr>
            </a:solidFill>
            <a:prstDash val="sysDot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9" name="직사각형 98"/>
          <p:cNvSpPr/>
          <p:nvPr/>
        </p:nvSpPr>
        <p:spPr>
          <a:xfrm>
            <a:off x="9210678" y="857250"/>
            <a:ext cx="2748643" cy="20002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0020298" y="1268240"/>
            <a:ext cx="1119029" cy="380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1" name="Text Placeholder 32"/>
          <p:cNvSpPr txBox="1"/>
          <p:nvPr/>
        </p:nvSpPr>
        <p:spPr>
          <a:xfrm>
            <a:off x="10061569" y="1198463"/>
            <a:ext cx="1101162" cy="2937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39975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en-US" altLang="ko-KR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A </a:t>
            </a: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코스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0013495" y="2030245"/>
            <a:ext cx="1119029" cy="380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3" name="Text Placeholder 32"/>
          <p:cNvSpPr txBox="1"/>
          <p:nvPr/>
        </p:nvSpPr>
        <p:spPr>
          <a:xfrm>
            <a:off x="10034354" y="1957746"/>
            <a:ext cx="1101162" cy="2937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39975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en-US" altLang="ko-KR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B </a:t>
            </a:r>
            <a:r>
              <a:rPr lang="ko-KR" altLang="en-US" sz="1900" b="1" i="0" u="none" kern="1200" spc="0">
                <a:solidFill>
                  <a:schemeClr val="tx1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코스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13728"/>
            <a:ext cx="6213295" cy="7514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4291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44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수행일정 및 업무분담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1" y="2457548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8000"/>
                <a:t>7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2498709" y="2311466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1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WWW.HOMEPPT.COM/moban/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行业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WWW.HOMEPPT.COM/hangye/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节日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WWW.HOMEPPT.COM/jieri/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素材下载：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WWW.HOMEPPT.COM/sucai/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背景图片：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WWW.HOMEPPT.COM/beijing/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图表下载：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WWW.HOMEPPT.COM/tubiao/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优秀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WWW.HOMEPPT.COM/xiazai/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WWW.HOMEPPT.COM/powerpoint/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Word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WWW.HOMEPPT.COM/word/              Excel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WWW.HOMEPPT.COM/excel/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资料下载：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WWW.HOMEPPT.COM/ziliao/     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课件下载：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WWW.HOMEPPT.COM/kejian/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范文下载：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WWW.HOMEPPT.COM/fanwen/        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试卷下载：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WWW.HOMEPPT.COM/shiti/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教案下载：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WWW.HOMEPPT.COM/jiaoan/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论坛：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www.homeppt.cn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 </a:t>
            </a:r>
            <a:endParaRPr lang="zh-CN" altLang="en-US" sz="100" b="0" i="0" u="none" kern="0" spc="0">
              <a:solidFill>
                <a:schemeClr val="bg1">
                  <a:lumMod val="95000"/>
                </a:schemeClr>
              </a:solidFill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7. 수행일정 및 업무분담: 수행일정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39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39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graphicFrame>
        <p:nvGraphicFramePr>
          <p:cNvPr id="65" name="표 5"/>
          <p:cNvGraphicFramePr>
            <a:graphicFrameLocks noGrp="1"/>
          </p:cNvGraphicFramePr>
          <p:nvPr/>
        </p:nvGraphicFramePr>
        <p:xfrm>
          <a:off x="217704" y="1216478"/>
          <a:ext cx="11794689" cy="5379930"/>
        </p:xfrm>
        <a:graphic>
          <a:graphicData uri="http://schemas.openxmlformats.org/drawingml/2006/table">
            <a:tbl>
              <a:tblPr/>
              <a:tblGrid>
                <a:gridCol w="219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258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계획 사항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500" b="1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500" b="1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500" b="1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500" b="1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500" b="1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500" b="1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500" b="1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500" b="1">
                          <a:solidFill>
                            <a:srgbClr val="000000"/>
                          </a:solidFill>
                          <a:latin typeface="맑은 고딕"/>
                        </a:rPr>
                        <a:t>7-9</a:t>
                      </a: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1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자료수집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latin typeface="맑은 고딕"/>
                        </a:rPr>
                        <a:t>- VR 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관련 개발 사례 조사</a:t>
                      </a:r>
                      <a:endParaRPr lang="ko-KR" altLang="en-US" sz="1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 anchor="ctr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en-US" sz="15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26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요구사항 정의 및 분석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요구사항 정의 및 분석</a:t>
                      </a:r>
                    </a:p>
                    <a:p>
                      <a:pPr algn="l"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요구사항 명세화</a:t>
                      </a:r>
                      <a:endParaRPr lang="ko-KR" altLang="en-US" sz="1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 anchor="ctr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790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 설계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500" dirty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전체 시스템 설계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algn="l">
                        <a:defRPr lang="ko-KR" altLang="en-US"/>
                      </a:pP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 인터페이스 설계</a:t>
                      </a:r>
                    </a:p>
                    <a:p>
                      <a:pPr algn="l">
                        <a:defRPr lang="ko-KR" altLang="en-US"/>
                      </a:pP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배경설계</a:t>
                      </a:r>
                    </a:p>
                    <a:p>
                      <a:pPr algn="l">
                        <a:defRPr lang="ko-KR" altLang="en-US"/>
                      </a:pP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점수설계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 anchor="ctr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chemeClr val="accent1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4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구현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</a:t>
                      </a:r>
                      <a:endParaRPr lang="ko-KR" altLang="en-US" sz="1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18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통합 및 테스트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 기능별 테스트</a:t>
                      </a:r>
                    </a:p>
                    <a:p>
                      <a:pPr algn="l"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테스트 된 시스템 기능들을 점진적으로 통합하여 테스트</a:t>
                      </a:r>
                      <a:endParaRPr lang="ko-KR" altLang="en-US" sz="1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4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유지보수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 통합 테스팅 과정에서 생기는 문제점 보완</a:t>
                      </a:r>
                      <a:endParaRPr lang="ko-KR" altLang="en-US" sz="1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 anchor="ctr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78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21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최종 검토 및 발표</a:t>
                      </a: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졸업작품 보고서</a:t>
                      </a:r>
                      <a:r>
                        <a:rPr lang="en-US" altLang="ko-KR" sz="150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 사용 매뉴얼 작성</a:t>
                      </a:r>
                    </a:p>
                    <a:p>
                      <a:pPr algn="l"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 최종점검</a:t>
                      </a:r>
                    </a:p>
                    <a:p>
                      <a:pPr algn="l"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발표</a:t>
                      </a:r>
                      <a:endParaRPr lang="ko-KR" altLang="en-US" sz="1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 anchor="ctr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78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endParaRPr lang="ko-KR" altLang="en-US" sz="1500" b="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382" marR="85382" marT="42691" marB="42691">
                    <a:lnL w="1778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78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1. 종합설계 개요: 지적 사항과 답변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4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4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6" name="Text Placeholder 32"/>
          <p:cNvSpPr txBox="1"/>
          <p:nvPr/>
        </p:nvSpPr>
        <p:spPr>
          <a:xfrm>
            <a:off x="1693485" y="1767103"/>
            <a:ext cx="7864334" cy="14782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64369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- 에셋 스토어(</a:t>
            </a:r>
            <a:r>
              <a:rPr lang="ko-KR" altLang="ko-KR" sz="1600" b="0" i="0" u="sng" kern="1200" spc="0">
                <a:solidFill>
                  <a:srgbClr val="0000FF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  <a:hlinkClick r:id="rId3"/>
              </a:rPr>
              <a:t>https://www.assetstore.unity3d.com/kr/</a:t>
            </a:r>
            <a:r>
              <a:rPr lang="ko-KR" altLang="ko-KR" sz="1600" b="0" i="0" u="sng" kern="1200" spc="0">
                <a:uLnTx/>
                <a:uFillTx/>
                <a:latin typeface="맑은 고딕"/>
                <a:ea typeface="맑은 고딕"/>
                <a:cs typeface="맑은 고딕"/>
                <a:sym typeface="+mn-lt"/>
                <a:hlinkClick r:id="rId3"/>
              </a:rPr>
              <a:t>)</a:t>
            </a:r>
            <a:r>
              <a:rPr lang="ko-KR" altLang="en-US" sz="1600" b="0" i="0" kern="1200" spc="0"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에서 그래픽 자산을 가져와 응용하여서 구상한 코스를 구현</a:t>
            </a:r>
          </a:p>
        </p:txBody>
      </p:sp>
      <p:sp>
        <p:nvSpPr>
          <p:cNvPr id="35" name="Text Placeholder 33"/>
          <p:cNvSpPr txBox="1"/>
          <p:nvPr/>
        </p:nvSpPr>
        <p:spPr>
          <a:xfrm>
            <a:off x="1614776" y="1370286"/>
            <a:ext cx="6948895" cy="33460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 lang="ko-KR" altLang="en-US"/>
            </a:pPr>
            <a:r>
              <a:rPr lang="ko-KR" altLang="en-US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1. 주행 </a:t>
            </a:r>
            <a:r>
              <a:rPr lang="en-US" altLang="ko-KR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Map</a:t>
            </a:r>
            <a:r>
              <a:rPr lang="ko-KR" altLang="en-US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 디자인 구현을 구체적으로 진행 할 것</a:t>
            </a:r>
          </a:p>
        </p:txBody>
      </p:sp>
      <p:sp>
        <p:nvSpPr>
          <p:cNvPr id="64" name="Text Placeholder 32"/>
          <p:cNvSpPr txBox="1"/>
          <p:nvPr/>
        </p:nvSpPr>
        <p:spPr>
          <a:xfrm>
            <a:off x="1766658" y="4196143"/>
            <a:ext cx="7973191" cy="17231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64369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- 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Rigidbody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→오브젝트에 중력, 질량, 저항 등을 적용</a:t>
            </a:r>
          </a:p>
          <a:p>
            <a:pPr marL="0" lvl="0" indent="0" defTabSz="664369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- 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Colider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→ 차가 오브젝트와 충돌할 수 있도록 적용</a:t>
            </a:r>
          </a:p>
          <a:p>
            <a:pPr marL="0" lvl="0" indent="0" defTabSz="664369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- 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Wheel Colider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→ 바퀴의 마찰, 저항을 설정</a:t>
            </a:r>
          </a:p>
          <a:p>
            <a:pPr marL="0" lvl="0" indent="0" defTabSz="664369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- 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RacingWheel class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→ 조이스틱을 시스템에 연동후 사용자의 조작대로 움직임 적용</a:t>
            </a:r>
          </a:p>
        </p:txBody>
      </p:sp>
      <p:sp>
        <p:nvSpPr>
          <p:cNvPr id="37" name="Text Placeholder 33"/>
          <p:cNvSpPr txBox="1"/>
          <p:nvPr/>
        </p:nvSpPr>
        <p:spPr>
          <a:xfrm>
            <a:off x="1618552" y="3811075"/>
            <a:ext cx="6951229" cy="25296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 lang="ko-KR" altLang="en-US"/>
            </a:pPr>
            <a:r>
              <a:rPr lang="ko-KR" altLang="en-US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2. 구현을 방법에 관한 구체적인 기술 조사가 필요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7. 수행일정 및 업무분담: 업무분담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40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40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13728"/>
            <a:ext cx="6213295" cy="7514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4291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44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필요기술 및 참고문헌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1" y="2457548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8000"/>
                <a:t>8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2498709" y="2311466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1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WWW.HOMEPPT.COM/moban/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行业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WWW.HOMEPPT.COM/hangye/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节日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WWW.HOMEPPT.COM/jieri/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素材下载：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WWW.HOMEPPT.COM/sucai/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背景图片：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WWW.HOMEPPT.COM/beijing/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图表下载：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WWW.HOMEPPT.COM/tubiao/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优秀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WWW.HOMEPPT.COM/xiazai/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WWW.HOMEPPT.COM/powerpoint/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Word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WWW.HOMEPPT.COM/word/              Excel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WWW.HOMEPPT.COM/excel/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资料下载：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WWW.HOMEPPT.COM/ziliao/     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课件下载：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WWW.HOMEPPT.COM/kejian/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范文下载：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WWW.HOMEPPT.COM/fanwen/        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试卷下载：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WWW.HOMEPPT.COM/shiti/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教案下载：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WWW.HOMEPPT.COM/jiaoan/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论坛：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www.homeppt.cn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 </a:t>
            </a:r>
            <a:endParaRPr lang="zh-CN" altLang="en-US" sz="100" b="0" i="0" u="none" kern="0" spc="0">
              <a:solidFill>
                <a:schemeClr val="bg1">
                  <a:lumMod val="95000"/>
                </a:schemeClr>
              </a:solidFill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8. 필요기술 및 참고문헌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42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42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65" name="文本框 8"/>
          <p:cNvSpPr txBox="1"/>
          <p:nvPr/>
        </p:nvSpPr>
        <p:spPr>
          <a:xfrm>
            <a:off x="761725" y="1430548"/>
            <a:ext cx="10581188" cy="4968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422314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30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유니티 미니맵</a:t>
            </a:r>
          </a:p>
          <a:p>
            <a:pPr marL="0" lvl="0" indent="0" defTabSz="40911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5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  <a:hlinkClick r:id="rId3"/>
              </a:rPr>
              <a:t>http://ddur.tistory.com/8</a:t>
            </a:r>
            <a:endParaRPr lang="ko-KR" altLang="en-US" sz="2500" b="1" i="0" u="none" kern="1200" spc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422314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endParaRPr lang="ko-KR" altLang="en-US" sz="2500" b="1" i="0" u="none" kern="1200" spc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40911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0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유니티 구체적인 기술</a:t>
            </a:r>
          </a:p>
          <a:p>
            <a:pPr marL="0" lvl="0" indent="0" defTabSz="40911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5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https://baek2sm.blog.me/220881575839</a:t>
            </a:r>
          </a:p>
          <a:p>
            <a:pPr marL="0" lvl="0" indent="0" defTabSz="40911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endParaRPr lang="ko-KR" altLang="en-US" sz="2500" b="1" i="0" u="none" kern="1200" spc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40911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0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유니티와 </a:t>
            </a:r>
            <a:r>
              <a:rPr lang="en-US" altLang="ko-KR" sz="30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VR</a:t>
            </a:r>
            <a:r>
              <a:rPr lang="ko-KR" altLang="en-US" sz="30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기기 연동</a:t>
            </a:r>
          </a:p>
          <a:p>
            <a:pPr marL="0" lvl="0" indent="0" defTabSz="40911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5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https://blog.naver.com/kin412/220502323956</a:t>
            </a:r>
          </a:p>
          <a:p>
            <a:pPr marL="0" lvl="0" indent="0" defTabSz="40911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endParaRPr lang="ko-KR" altLang="en-US" sz="2500" b="1" i="0" u="none" kern="1200" spc="0"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맑은 고딕"/>
              <a:ea typeface="맑은 고딕"/>
              <a:cs typeface="맑은 고딕"/>
              <a:sym typeface="+mn-lt"/>
            </a:endParaRPr>
          </a:p>
          <a:p>
            <a:pPr marL="0" lvl="0" indent="0" defTabSz="40911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0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▶ 에셋 스토어</a:t>
            </a:r>
          </a:p>
          <a:p>
            <a:pPr marL="0" lvl="0" indent="0" defTabSz="409117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25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https://assetstore.unity.com/packages/tools/physics/car-script-basic-61615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defTabSz="90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FCEE2C88-6C8F-484D-AF69-578F576B1F44}" type="slidenum">
              <a:rPr lang="en-US" sz="1000" b="0" i="0" u="none" kern="1200" spc="0">
                <a:solidFill>
                  <a:prstClr val="white">
                    <a:lumMod val="50000"/>
                  </a:prstClr>
                </a:solidFill>
                <a:uLnTx/>
                <a:uFillTx/>
                <a:latin typeface="Lato"/>
                <a:ea typeface="微软雅黑"/>
                <a:cs typeface="+mn-cs"/>
              </a:rPr>
              <a:pPr marL="0" lvl="0" indent="0" algn="ctr" defTabSz="9000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43</a:t>
            </a:fld>
            <a:endParaRPr lang="en-US" sz="1000" b="0" i="0" u="none" kern="1200" spc="0">
              <a:solidFill>
                <a:prstClr val="white">
                  <a:lumMod val="50000"/>
                </a:prstClr>
              </a:solidFill>
              <a:uLnTx/>
              <a:uFillTx/>
              <a:latin typeface="Lato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 lang="ko-KR" altLang="en-US"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 lang="ko-KR" altLang="en-US"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 lang="ko-KR" altLang="en-US"/>
            </a:pPr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5845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>
              <a:defRPr lang="ko-KR" altLang="en-US"/>
            </a:pPr>
            <a:r>
              <a:rPr lang="zh-CN" altLang="en-US" sz="180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>
              <a:defRPr lang="ko-KR" altLang="en-US"/>
            </a:pPr>
            <a:r>
              <a:rPr lang="en-US" altLang="zh-CN" sz="240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880610" y="2669605"/>
            <a:ext cx="237363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defRPr lang="ko-KR" altLang="en-US"/>
            </a:pPr>
            <a:r>
              <a:rPr lang="en-US" altLang="ko-KR" sz="6600">
                <a:solidFill>
                  <a:srgbClr val="F23B48"/>
                </a:solidFill>
                <a:cs typeface="+mn-ea"/>
                <a:sym typeface="+mn-lt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1. 종합설계 개요: 개발 목표 및 배경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5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5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6" name="Text Placeholder 32"/>
          <p:cNvSpPr txBox="1"/>
          <p:nvPr/>
        </p:nvSpPr>
        <p:spPr>
          <a:xfrm>
            <a:off x="1655385" y="2122249"/>
            <a:ext cx="7864334" cy="14782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0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- 운전 면허 학원의 비싼 비용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0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- 학원에 등록하게 되어도 제한된 실습 횟수</a:t>
            </a:r>
          </a:p>
        </p:txBody>
      </p:sp>
      <p:sp>
        <p:nvSpPr>
          <p:cNvPr id="35" name="Text Placeholder 33"/>
          <p:cNvSpPr txBox="1"/>
          <p:nvPr/>
        </p:nvSpPr>
        <p:spPr>
          <a:xfrm>
            <a:off x="1633826" y="1725432"/>
            <a:ext cx="6948895" cy="33460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 lang="ko-KR" altLang="en-US"/>
            </a:pPr>
            <a:r>
              <a:rPr lang="ko-KR" altLang="en-US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1. 개발 배경</a:t>
            </a:r>
          </a:p>
        </p:txBody>
      </p:sp>
      <p:sp>
        <p:nvSpPr>
          <p:cNvPr id="64" name="Text Placeholder 32"/>
          <p:cNvSpPr txBox="1"/>
          <p:nvPr/>
        </p:nvSpPr>
        <p:spPr>
          <a:xfrm>
            <a:off x="1728558" y="4551289"/>
            <a:ext cx="7973191" cy="17231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0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- 안전한 훈련 환경의 제공</a:t>
            </a:r>
          </a:p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20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- 실제 운전 환경에 보다 쉬운 적응</a:t>
            </a:r>
          </a:p>
        </p:txBody>
      </p:sp>
      <p:sp>
        <p:nvSpPr>
          <p:cNvPr id="37" name="Text Placeholder 33"/>
          <p:cNvSpPr txBox="1"/>
          <p:nvPr/>
        </p:nvSpPr>
        <p:spPr>
          <a:xfrm>
            <a:off x="1713802" y="4166221"/>
            <a:ext cx="6951229" cy="25296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 lang="ko-KR" altLang="en-US"/>
            </a:pPr>
            <a:r>
              <a:rPr lang="ko-KR" altLang="en-US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2. 개발 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1. 종합설계 개요: 관련 연구 및 사례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6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6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6" name="Text Placeholder 32"/>
          <p:cNvSpPr txBox="1"/>
          <p:nvPr/>
        </p:nvSpPr>
        <p:spPr>
          <a:xfrm>
            <a:off x="1693485" y="2141298"/>
            <a:ext cx="7864334" cy="14782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- 가상현실 기기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VR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과 4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D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시뮬레이터를 통해 긴급제동 시스템(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AEB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)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,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차선이탈 경보 시스템(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LDWS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)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, 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차선유지 지원 시스템(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LKAS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) 등 자율주행 신기술들 개발</a:t>
            </a:r>
          </a:p>
        </p:txBody>
      </p:sp>
      <p:sp>
        <p:nvSpPr>
          <p:cNvPr id="35" name="Text Placeholder 33"/>
          <p:cNvSpPr txBox="1"/>
          <p:nvPr/>
        </p:nvSpPr>
        <p:spPr>
          <a:xfrm>
            <a:off x="1614776" y="1744481"/>
            <a:ext cx="6948895" cy="33460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 lang="ko-KR" altLang="en-US"/>
            </a:pPr>
            <a:r>
              <a:rPr lang="ko-KR" altLang="en-US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1. 기아자동차 자율주행 </a:t>
            </a:r>
            <a:r>
              <a:rPr lang="en-US" altLang="ko-KR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VR</a:t>
            </a:r>
            <a:r>
              <a:rPr lang="ko-KR" altLang="en-US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 시뮬레이터</a:t>
            </a:r>
          </a:p>
        </p:txBody>
      </p:sp>
      <p:sp>
        <p:nvSpPr>
          <p:cNvPr id="64" name="Text Placeholder 32"/>
          <p:cNvSpPr txBox="1"/>
          <p:nvPr/>
        </p:nvSpPr>
        <p:spPr>
          <a:xfrm>
            <a:off x="1766658" y="4570339"/>
            <a:ext cx="7973191" cy="17231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5390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- 드론으로 촬영한 영상을</a:t>
            </a:r>
            <a:r>
              <a:rPr lang="en-US" altLang="ko-KR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 VR</a:t>
            </a:r>
            <a:r>
              <a:rPr lang="ko-KR" altLang="en-US" sz="1600" b="0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에 접목하여 자전거를 타면서 자전거 여행의 실감을 더 하는 프로젝트 개발</a:t>
            </a:r>
          </a:p>
        </p:txBody>
      </p:sp>
      <p:sp>
        <p:nvSpPr>
          <p:cNvPr id="37" name="Text Placeholder 33"/>
          <p:cNvSpPr txBox="1"/>
          <p:nvPr/>
        </p:nvSpPr>
        <p:spPr>
          <a:xfrm>
            <a:off x="1618552" y="4185271"/>
            <a:ext cx="6951229" cy="25296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 lang="ko-KR" altLang="en-US"/>
            </a:pPr>
            <a:r>
              <a:rPr lang="ko-KR" altLang="en-US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2. 자전거 기기와 </a:t>
            </a:r>
            <a:r>
              <a:rPr lang="en-US" altLang="ko-KR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AR, VR</a:t>
            </a:r>
            <a:r>
              <a:rPr lang="ko-KR" altLang="en-US" sz="2300" b="1">
                <a:solidFill>
                  <a:schemeClr val="accent2"/>
                </a:solidFill>
                <a:latin typeface="맑은 고딕"/>
                <a:ea typeface="맑은 고딕"/>
                <a:cs typeface="맑은 고딕"/>
                <a:sym typeface="+mn-lt"/>
              </a:rPr>
              <a:t> 접목 여행 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13728"/>
            <a:ext cx="4689296" cy="752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4291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4400" b="1" i="0" u="none" kern="1200" spc="0"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시스템 시나리오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1" y="2457548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8000"/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 sz="800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1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WWW.HOMEPPT.COM/moban/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行业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WWW.HOMEPPT.COM/hangye/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节日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模板：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WWW.HOMEPPT.COM/jieri/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素材下载：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WWW.HOMEPPT.COM/sucai/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背景图片：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WWW.HOMEPPT.COM/beijing/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图表下载：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WWW.HOMEPPT.COM/tubiao/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优秀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WWW.HOMEPPT.COM/xiazai/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WWW.HOMEPPT.COM/powerpoint/    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Word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 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WWW.HOMEPPT.COM/word/              Excel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教程：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WWW.HOMEPPT.COM/excel/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资料下载：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WWW.HOMEPPT.COM/ziliao/        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课件下载：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WWW.HOMEPPT.COM/kejian/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范文下载：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WWW.HOMEPPT.COM/fanwen/             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试卷下载：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WWW.HOMEPPT.COM/shiti/  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教案下载：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WWW.HOMEPPT.COM/jiaoan/        PPT</a:t>
            </a:r>
            <a:r>
              <a:rPr lang="zh-CN" altLang="en-US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论坛：</a:t>
            </a: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www.homeppt.cn</a:t>
            </a:r>
          </a:p>
          <a:p>
            <a:pPr marL="0" lvl="0" indent="0" defTabSz="885826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zh-CN" sz="100" b="0" i="0" u="none" kern="0" spc="0">
                <a:solidFill>
                  <a:schemeClr val="bg1">
                    <a:lumMod val="95000"/>
                  </a:schemeClr>
                </a:solidFill>
                <a:uLnTx/>
                <a:uFillTx/>
              </a:rPr>
              <a:t> </a:t>
            </a:r>
            <a:endParaRPr lang="zh-CN" altLang="en-US" sz="100" b="0" i="0" u="none" kern="0" spc="0">
              <a:solidFill>
                <a:schemeClr val="bg1">
                  <a:lumMod val="95000"/>
                </a:schemeClr>
              </a:solidFill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331" y="1880505"/>
            <a:ext cx="2872740" cy="3695700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36468" y="1785257"/>
            <a:ext cx="1278527" cy="997432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>
          <a:xfrm>
            <a:off x="6504214" y="2853419"/>
            <a:ext cx="5000626" cy="36058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6" name="직사각형 95"/>
          <p:cNvSpPr/>
          <p:nvPr/>
        </p:nvSpPr>
        <p:spPr>
          <a:xfrm>
            <a:off x="6619874" y="2965293"/>
            <a:ext cx="4748892" cy="33337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048499" y="3373511"/>
            <a:ext cx="1741715" cy="734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2. 시스템 시나리오: 수행 시나리오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8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8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81" name="Text Placeholder 32"/>
          <p:cNvSpPr txBox="1"/>
          <p:nvPr/>
        </p:nvSpPr>
        <p:spPr>
          <a:xfrm>
            <a:off x="7008128" y="3429000"/>
            <a:ext cx="1781942" cy="56652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623496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운전 모듈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064829" y="4247090"/>
            <a:ext cx="1741715" cy="734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3" name="Text Placeholder 32"/>
          <p:cNvSpPr txBox="1"/>
          <p:nvPr/>
        </p:nvSpPr>
        <p:spPr>
          <a:xfrm>
            <a:off x="7024457" y="4302579"/>
            <a:ext cx="1781942" cy="56652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60401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교통 모듈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064829" y="5131553"/>
            <a:ext cx="1741715" cy="734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5" name="Text Placeholder 32"/>
          <p:cNvSpPr txBox="1"/>
          <p:nvPr/>
        </p:nvSpPr>
        <p:spPr>
          <a:xfrm>
            <a:off x="7024457" y="5187042"/>
            <a:ext cx="1781942" cy="56652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60401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미니맵 모듈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9353100" y="3389840"/>
            <a:ext cx="1741715" cy="734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7" name="Text Placeholder 32"/>
          <p:cNvSpPr txBox="1"/>
          <p:nvPr/>
        </p:nvSpPr>
        <p:spPr>
          <a:xfrm>
            <a:off x="9312728" y="3445329"/>
            <a:ext cx="1781942" cy="56652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60401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ko-KR" altLang="en-US" sz="19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점수 모듈</a:t>
            </a: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8606517" y="3727295"/>
            <a:ext cx="881742" cy="0"/>
          </a:xfrm>
          <a:prstGeom prst="straightConnector1">
            <a:avLst/>
          </a:prstGeom>
          <a:ln w="38100">
            <a:solidFill>
              <a:schemeClr val="accent2">
                <a:shade val="20000"/>
              </a:schemeClr>
            </a:solidFill>
            <a:prstDash val="sysDash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7" name="직사각형 96"/>
          <p:cNvSpPr/>
          <p:nvPr/>
        </p:nvSpPr>
        <p:spPr>
          <a:xfrm>
            <a:off x="8142064" y="1346046"/>
            <a:ext cx="1741715" cy="734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8" name="Text Placeholder 32"/>
          <p:cNvSpPr txBox="1"/>
          <p:nvPr/>
        </p:nvSpPr>
        <p:spPr>
          <a:xfrm>
            <a:off x="8101692" y="1401535"/>
            <a:ext cx="1781942" cy="56652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85137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en-US" altLang="ko-KR" sz="19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PC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983721" y="1340603"/>
            <a:ext cx="1741715" cy="734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1" name="Text Placeholder 32"/>
          <p:cNvSpPr txBox="1"/>
          <p:nvPr/>
        </p:nvSpPr>
        <p:spPr>
          <a:xfrm>
            <a:off x="3943349" y="1396092"/>
            <a:ext cx="1781942" cy="56652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66852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en-US" altLang="ko-KR" sz="19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VR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010936" y="4255254"/>
            <a:ext cx="1741715" cy="734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3" name="Text Placeholder 32"/>
          <p:cNvSpPr txBox="1"/>
          <p:nvPr/>
        </p:nvSpPr>
        <p:spPr>
          <a:xfrm>
            <a:off x="3970564" y="4310743"/>
            <a:ext cx="1781942" cy="56652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 algn="ctr" defTabSz="549138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r>
              <a:rPr lang="en-US" altLang="ko-KR" sz="1900" b="1" i="0" u="none" kern="1200" spc="0">
                <a:solidFill>
                  <a:schemeClr val="accent2"/>
                </a:solidFill>
                <a:uLnTx/>
                <a:uFillTx/>
                <a:latin typeface="맑은 고딕"/>
                <a:ea typeface="맑은 고딕"/>
                <a:cs typeface="맑은 고딕"/>
                <a:sym typeface="+mn-lt"/>
              </a:rPr>
              <a:t>JOYSTIC</a:t>
            </a:r>
          </a:p>
        </p:txBody>
      </p:sp>
      <p:cxnSp>
        <p:nvCxnSpPr>
          <p:cNvPr id="104" name="직선 화살표 연결선 103"/>
          <p:cNvCxnSpPr/>
          <p:nvPr/>
        </p:nvCxnSpPr>
        <p:spPr>
          <a:xfrm flipV="1">
            <a:off x="5640160" y="3588204"/>
            <a:ext cx="1564821" cy="1061358"/>
          </a:xfrm>
          <a:prstGeom prst="straightConnector1">
            <a:avLst/>
          </a:prstGeom>
          <a:ln w="38100">
            <a:solidFill>
              <a:schemeClr val="accent2">
                <a:shade val="20000"/>
              </a:schemeClr>
            </a:solidFill>
            <a:prstDash val="sysDash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직선 화살표 연결선 104"/>
          <p:cNvCxnSpPr>
            <a:endCxn id="82" idx="1"/>
          </p:cNvCxnSpPr>
          <p:nvPr/>
        </p:nvCxnSpPr>
        <p:spPr>
          <a:xfrm flipV="1">
            <a:off x="5667374" y="4614483"/>
            <a:ext cx="1397455" cy="35079"/>
          </a:xfrm>
          <a:prstGeom prst="straightConnector1">
            <a:avLst/>
          </a:prstGeom>
          <a:ln w="38100">
            <a:solidFill>
              <a:schemeClr val="accent2">
                <a:shade val="20000"/>
              </a:schemeClr>
            </a:solidFill>
            <a:prstDash val="sysDash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6" name="직선 화살표 연결선 105"/>
          <p:cNvCxnSpPr>
            <a:stCxn id="99" idx="0"/>
            <a:endCxn id="98" idx="2"/>
          </p:cNvCxnSpPr>
          <p:nvPr/>
        </p:nvCxnSpPr>
        <p:spPr>
          <a:xfrm rot="16200000" flipV="1">
            <a:off x="8555915" y="2404806"/>
            <a:ext cx="885361" cy="11863"/>
          </a:xfrm>
          <a:prstGeom prst="straightConnector1">
            <a:avLst/>
          </a:prstGeom>
          <a:ln w="38100">
            <a:solidFill>
              <a:schemeClr val="accent2">
                <a:shade val="20000"/>
              </a:schemeClr>
            </a:solidFill>
            <a:prstDash val="sysDash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8" name="직선 화살표 연결선 107"/>
          <p:cNvCxnSpPr>
            <a:stCxn id="98" idx="1"/>
            <a:endCxn id="101" idx="3"/>
          </p:cNvCxnSpPr>
          <p:nvPr/>
        </p:nvCxnSpPr>
        <p:spPr>
          <a:xfrm rot="10800000">
            <a:off x="5725291" y="1679353"/>
            <a:ext cx="2376402" cy="5443"/>
          </a:xfrm>
          <a:prstGeom prst="straightConnector1">
            <a:avLst/>
          </a:prstGeom>
          <a:ln w="38100">
            <a:solidFill>
              <a:schemeClr val="accent2">
                <a:shade val="20000"/>
              </a:schemeClr>
            </a:solidFill>
            <a:prstDash val="sysDash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2" name="직선 연결선 111"/>
          <p:cNvCxnSpPr>
            <a:endCxn id="100" idx="1"/>
          </p:cNvCxnSpPr>
          <p:nvPr/>
        </p:nvCxnSpPr>
        <p:spPr>
          <a:xfrm flipV="1">
            <a:off x="2265590" y="1707995"/>
            <a:ext cx="1718131" cy="720879"/>
          </a:xfrm>
          <a:prstGeom prst="line">
            <a:avLst/>
          </a:prstGeom>
          <a:ln w="38100">
            <a:solidFill>
              <a:schemeClr val="accent2">
                <a:shade val="20000"/>
              </a:schemeClr>
            </a:solidFill>
            <a:prstDash val="sysDash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4" name="직선 연결선 113"/>
          <p:cNvCxnSpPr>
            <a:endCxn id="103" idx="1"/>
          </p:cNvCxnSpPr>
          <p:nvPr/>
        </p:nvCxnSpPr>
        <p:spPr>
          <a:xfrm>
            <a:off x="3000376" y="3694339"/>
            <a:ext cx="970187" cy="899665"/>
          </a:xfrm>
          <a:prstGeom prst="line">
            <a:avLst/>
          </a:prstGeom>
          <a:ln w="38100">
            <a:solidFill>
              <a:schemeClr val="accent2">
                <a:shade val="20000"/>
              </a:schemeClr>
            </a:solidFill>
            <a:prstDash val="sysDash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2" name="직선 연결선 121"/>
          <p:cNvCxnSpPr>
            <a:endCxn id="103" idx="1"/>
          </p:cNvCxnSpPr>
          <p:nvPr/>
        </p:nvCxnSpPr>
        <p:spPr>
          <a:xfrm flipV="1">
            <a:off x="2877911" y="4594003"/>
            <a:ext cx="1092652" cy="774013"/>
          </a:xfrm>
          <a:prstGeom prst="line">
            <a:avLst/>
          </a:prstGeom>
          <a:ln w="38100">
            <a:solidFill>
              <a:schemeClr val="accent2">
                <a:shade val="20000"/>
              </a:schemeClr>
            </a:solidFill>
            <a:prstDash val="sysDash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7763544" cy="41682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>
                <a:latin typeface="맑은 고딕"/>
                <a:ea typeface="맑은 고딕"/>
                <a:cs typeface="맑은 고딕"/>
                <a:sym typeface="+mn-lt"/>
              </a:rPr>
              <a:t>2. 시스템 시나리오: 주행 코스의 시나리오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CEE2C88-6C8F-484D-AF69-578F576B1F44}" type="slidenum">
              <a:rPr lang="en-US">
                <a:latin typeface="맑은 고딕"/>
                <a:ea typeface="맑은 고딕"/>
                <a:cs typeface="맑은 고딕"/>
                <a:sym typeface="+mn-lt"/>
              </a:rPr>
              <a:pPr lvl="0">
                <a:defRPr lang="ko-KR" altLang="en-US"/>
              </a:pPr>
              <a:t>9</a:t>
            </a:fld>
            <a:endParaRPr lang="en-US">
              <a:latin typeface="맑은 고딕"/>
              <a:ea typeface="맑은 고딕"/>
              <a:cs typeface="맑은 고딕"/>
              <a:sym typeface="+mn-lt"/>
            </a:endParaRPr>
          </a:p>
        </p:txBody>
      </p:sp>
      <p:sp>
        <p:nvSpPr>
          <p:cNvPr id="28" name="Slide Number Placeholder 3"/>
          <p:cNvSpPr txBox="1"/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/>
            </a:pPr>
            <a:fld id="{FCEE2C88-6C8F-484D-AF69-578F576B1F44}" type="slidenum">
              <a:rPr 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+mn-lt"/>
              </a:rPr>
              <a:pPr>
                <a:defRPr lang="ko-KR"/>
              </a:pPr>
              <a:t>9</a:t>
            </a:fld>
            <a:endParaRPr lang="en-US">
              <a:solidFill>
                <a:schemeClr val="tx1"/>
              </a:solidFill>
              <a:latin typeface="맑은 고딕"/>
              <a:ea typeface="맑은 고딕"/>
              <a:cs typeface="맑은 고딕"/>
              <a:sym typeface="+mn-lt"/>
            </a:endParaRPr>
          </a:p>
        </p:txBody>
      </p:sp>
      <p:pic>
        <p:nvPicPr>
          <p:cNvPr id="65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4722" y="992123"/>
            <a:ext cx="6108169" cy="5865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homeppt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3022</Words>
  <Application>Microsoft Office PowerPoint</Application>
  <PresentationFormat>와이드스크린</PresentationFormat>
  <Paragraphs>584</Paragraphs>
  <Slides>43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等线</vt:lpstr>
      <vt:lpstr>Lato</vt:lpstr>
      <vt:lpstr>微软雅黑</vt:lpstr>
      <vt:lpstr>Raleway</vt:lpstr>
      <vt:lpstr>나눔바른고딕</vt:lpstr>
      <vt:lpstr>Arial</vt:lpstr>
      <vt:lpstr>Calibri</vt:lpstr>
      <vt:lpstr>맑은 고딕</vt:lpstr>
      <vt:lpstr>www.homeppt.com</vt:lpstr>
      <vt:lpstr>homeppt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유희영</cp:lastModifiedBy>
  <cp:revision>382</cp:revision>
  <dcterms:created xsi:type="dcterms:W3CDTF">2015-11-20T05:45:53Z</dcterms:created>
  <dcterms:modified xsi:type="dcterms:W3CDTF">2018-02-19T02:45:12Z</dcterms:modified>
</cp:coreProperties>
</file>