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6"/>
  </p:notesMasterIdLst>
  <p:sldIdLst>
    <p:sldId id="371" r:id="rId5"/>
    <p:sldId id="372" r:id="rId6"/>
    <p:sldId id="373" r:id="rId7"/>
    <p:sldId id="337" r:id="rId8"/>
    <p:sldId id="256" r:id="rId9"/>
    <p:sldId id="376" r:id="rId10"/>
    <p:sldId id="364" r:id="rId11"/>
    <p:sldId id="365" r:id="rId12"/>
    <p:sldId id="367" r:id="rId13"/>
    <p:sldId id="374" r:id="rId14"/>
    <p:sldId id="375" r:id="rId15"/>
    <p:sldId id="370" r:id="rId16"/>
    <p:sldId id="366" r:id="rId17"/>
    <p:sldId id="368" r:id="rId18"/>
    <p:sldId id="369" r:id="rId19"/>
    <p:sldId id="339" r:id="rId20"/>
    <p:sldId id="362" r:id="rId21"/>
    <p:sldId id="342" r:id="rId22"/>
    <p:sldId id="344" r:id="rId23"/>
    <p:sldId id="343" r:id="rId24"/>
    <p:sldId id="341" r:id="rId25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3B62"/>
    <a:srgbClr val="5F7530"/>
    <a:srgbClr val="772C2A"/>
    <a:srgbClr val="2C4D75"/>
    <a:srgbClr val="014594"/>
    <a:srgbClr val="376092"/>
    <a:srgbClr val="215968"/>
    <a:srgbClr val="EBEBEB"/>
    <a:srgbClr val="D5D5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A0457-A594-4C99-9DB9-A76D6B11D482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EAB88-F60B-4881-9ED8-A89FDFB56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02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726435"/>
            <a:ext cx="12192000" cy="4131945"/>
          </a:xfrm>
          <a:custGeom>
            <a:avLst/>
            <a:gdLst/>
            <a:ahLst/>
            <a:cxnLst/>
            <a:rect l="l" t="t" r="r" b="b"/>
            <a:pathLst>
              <a:path w="12192000" h="4131945">
                <a:moveTo>
                  <a:pt x="12192000" y="0"/>
                </a:moveTo>
                <a:lnTo>
                  <a:pt x="0" y="0"/>
                </a:lnTo>
                <a:lnTo>
                  <a:pt x="0" y="4131564"/>
                </a:lnTo>
                <a:lnTo>
                  <a:pt x="12192000" y="41315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45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375"/>
              </a:spcBef>
            </a:pPr>
            <a:fld id="{81D60167-4931-47E6-BA6A-407CBD079E47}" type="slidenum">
              <a:rPr/>
              <a:t>‹#›</a:t>
            </a:fld>
            <a:endParaRPr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29E6D92-23D2-4840-960E-061D6C1C2E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48239"/>
            <a:ext cx="1295400" cy="1804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0735" y="3313252"/>
            <a:ext cx="2970529" cy="697229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 i="0">
                <a:solidFill>
                  <a:srgbClr val="F8B50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98498" y="2984754"/>
            <a:ext cx="8795003" cy="159003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375"/>
              </a:spcBef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0735" y="3313252"/>
            <a:ext cx="2970529" cy="697229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 i="0">
                <a:solidFill>
                  <a:srgbClr val="F8B50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375"/>
              </a:spcBef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375"/>
              </a:spcBef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375"/>
              </a:spcBef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76400" y="6629400"/>
            <a:ext cx="10003154" cy="46481"/>
          </a:xfrm>
          <a:custGeom>
            <a:avLst/>
            <a:gdLst/>
            <a:ahLst/>
            <a:cxnLst/>
            <a:rect l="l" t="t" r="r" b="b"/>
            <a:pathLst>
              <a:path w="10662285">
                <a:moveTo>
                  <a:pt x="0" y="0"/>
                </a:moveTo>
                <a:lnTo>
                  <a:pt x="10661904" y="0"/>
                </a:lnTo>
              </a:path>
            </a:pathLst>
          </a:custGeom>
          <a:ln w="28956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94819" y="6534346"/>
            <a:ext cx="244475" cy="267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375"/>
              </a:spcBef>
            </a:pPr>
            <a:fld id="{81D60167-4931-47E6-BA6A-407CBD079E47}" type="slidenum">
              <a:rPr/>
              <a:t>‹#›</a:t>
            </a:fld>
            <a:endParaRPr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1DF31EE-C1C3-4331-9A7A-785A15034E4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553200"/>
            <a:ext cx="1080000" cy="150476"/>
          </a:xfrm>
          <a:prstGeom prst="rect">
            <a:avLst/>
          </a:prstGeom>
        </p:spPr>
      </p:pic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9F931DD9-E932-4537-9CFC-FE463DEC0E0D}"/>
              </a:ext>
            </a:extLst>
          </p:cNvPr>
          <p:cNvSpPr/>
          <p:nvPr userDrawn="1"/>
        </p:nvSpPr>
        <p:spPr>
          <a:xfrm>
            <a:off x="0" y="152400"/>
            <a:ext cx="10836586" cy="685800"/>
          </a:xfrm>
          <a:custGeom>
            <a:avLst/>
            <a:gdLst>
              <a:gd name="connsiteX0" fmla="*/ 0 w 10836586"/>
              <a:gd name="connsiteY0" fmla="*/ 0 h 685800"/>
              <a:gd name="connsiteX1" fmla="*/ 10836586 w 10836586"/>
              <a:gd name="connsiteY1" fmla="*/ 0 h 685800"/>
              <a:gd name="connsiteX2" fmla="*/ 10573961 w 10836586"/>
              <a:gd name="connsiteY2" fmla="*/ 685800 h 685800"/>
              <a:gd name="connsiteX3" fmla="*/ 0 w 10836586"/>
              <a:gd name="connsiteY3" fmla="*/ 685800 h 685800"/>
              <a:gd name="connsiteX4" fmla="*/ 0 w 10836586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6586" h="685800">
                <a:moveTo>
                  <a:pt x="0" y="0"/>
                </a:moveTo>
                <a:lnTo>
                  <a:pt x="10836586" y="0"/>
                </a:lnTo>
                <a:lnTo>
                  <a:pt x="10573961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002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E7171F3-D602-4986-8EA7-E84A0D12BBB7}"/>
              </a:ext>
            </a:extLst>
          </p:cNvPr>
          <p:cNvSpPr/>
          <p:nvPr userDrawn="1"/>
        </p:nvSpPr>
        <p:spPr>
          <a:xfrm>
            <a:off x="10985795" y="152400"/>
            <a:ext cx="1206205" cy="685800"/>
          </a:xfrm>
          <a:custGeom>
            <a:avLst/>
            <a:gdLst>
              <a:gd name="connsiteX0" fmla="*/ 262625 w 1206205"/>
              <a:gd name="connsiteY0" fmla="*/ 0 h 685800"/>
              <a:gd name="connsiteX1" fmla="*/ 1206205 w 1206205"/>
              <a:gd name="connsiteY1" fmla="*/ 0 h 685800"/>
              <a:gd name="connsiteX2" fmla="*/ 1206205 w 1206205"/>
              <a:gd name="connsiteY2" fmla="*/ 685800 h 685800"/>
              <a:gd name="connsiteX3" fmla="*/ 0 w 1206205"/>
              <a:gd name="connsiteY3" fmla="*/ 685800 h 685800"/>
              <a:gd name="connsiteX4" fmla="*/ 262625 w 1206205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205" h="685800">
                <a:moveTo>
                  <a:pt x="262625" y="0"/>
                </a:moveTo>
                <a:lnTo>
                  <a:pt x="1206205" y="0"/>
                </a:lnTo>
                <a:lnTo>
                  <a:pt x="1206205" y="685800"/>
                </a:lnTo>
                <a:lnTo>
                  <a:pt x="0" y="685800"/>
                </a:lnTo>
                <a:lnTo>
                  <a:pt x="26262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D506EAAD-D0F8-458B-B3D1-D8835ECAF6BE}"/>
              </a:ext>
            </a:extLst>
          </p:cNvPr>
          <p:cNvSpPr/>
          <p:nvPr userDrawn="1"/>
        </p:nvSpPr>
        <p:spPr>
          <a:xfrm>
            <a:off x="10787159" y="152400"/>
            <a:ext cx="376533" cy="685800"/>
          </a:xfrm>
          <a:custGeom>
            <a:avLst/>
            <a:gdLst>
              <a:gd name="connsiteX0" fmla="*/ 262625 w 376533"/>
              <a:gd name="connsiteY0" fmla="*/ 0 h 685800"/>
              <a:gd name="connsiteX1" fmla="*/ 376533 w 376533"/>
              <a:gd name="connsiteY1" fmla="*/ 0 h 685800"/>
              <a:gd name="connsiteX2" fmla="*/ 113908 w 376533"/>
              <a:gd name="connsiteY2" fmla="*/ 685800 h 685800"/>
              <a:gd name="connsiteX3" fmla="*/ 0 w 376533"/>
              <a:gd name="connsiteY3" fmla="*/ 685800 h 685800"/>
              <a:gd name="connsiteX4" fmla="*/ 262625 w 376533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533" h="685800">
                <a:moveTo>
                  <a:pt x="262625" y="0"/>
                </a:moveTo>
                <a:lnTo>
                  <a:pt x="376533" y="0"/>
                </a:lnTo>
                <a:lnTo>
                  <a:pt x="113908" y="685800"/>
                </a:lnTo>
                <a:lnTo>
                  <a:pt x="0" y="685800"/>
                </a:lnTo>
                <a:lnTo>
                  <a:pt x="262625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FE64B0E-F780-4181-AECD-C265CC14C9FB}"/>
              </a:ext>
            </a:extLst>
          </p:cNvPr>
          <p:cNvSpPr/>
          <p:nvPr userDrawn="1"/>
        </p:nvSpPr>
        <p:spPr>
          <a:xfrm>
            <a:off x="10977267" y="152400"/>
            <a:ext cx="376533" cy="685800"/>
          </a:xfrm>
          <a:custGeom>
            <a:avLst/>
            <a:gdLst>
              <a:gd name="connsiteX0" fmla="*/ 262625 w 376533"/>
              <a:gd name="connsiteY0" fmla="*/ 0 h 685800"/>
              <a:gd name="connsiteX1" fmla="*/ 376533 w 376533"/>
              <a:gd name="connsiteY1" fmla="*/ 0 h 685800"/>
              <a:gd name="connsiteX2" fmla="*/ 113908 w 376533"/>
              <a:gd name="connsiteY2" fmla="*/ 685800 h 685800"/>
              <a:gd name="connsiteX3" fmla="*/ 0 w 376533"/>
              <a:gd name="connsiteY3" fmla="*/ 685800 h 685800"/>
              <a:gd name="connsiteX4" fmla="*/ 262625 w 376533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533" h="685800">
                <a:moveTo>
                  <a:pt x="262625" y="0"/>
                </a:moveTo>
                <a:lnTo>
                  <a:pt x="376533" y="0"/>
                </a:lnTo>
                <a:lnTo>
                  <a:pt x="113908" y="685800"/>
                </a:lnTo>
                <a:lnTo>
                  <a:pt x="0" y="685800"/>
                </a:lnTo>
                <a:lnTo>
                  <a:pt x="26262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02F64DD2-93FE-45B6-946F-4B78554BBE3F}"/>
              </a:ext>
            </a:extLst>
          </p:cNvPr>
          <p:cNvSpPr/>
          <p:nvPr userDrawn="1"/>
        </p:nvSpPr>
        <p:spPr>
          <a:xfrm>
            <a:off x="10565433" y="152400"/>
            <a:ext cx="445859" cy="685800"/>
          </a:xfrm>
          <a:custGeom>
            <a:avLst/>
            <a:gdLst>
              <a:gd name="connsiteX0" fmla="*/ 262625 w 445859"/>
              <a:gd name="connsiteY0" fmla="*/ 0 h 685800"/>
              <a:gd name="connsiteX1" fmla="*/ 445859 w 445859"/>
              <a:gd name="connsiteY1" fmla="*/ 0 h 685800"/>
              <a:gd name="connsiteX2" fmla="*/ 183234 w 445859"/>
              <a:gd name="connsiteY2" fmla="*/ 685800 h 685800"/>
              <a:gd name="connsiteX3" fmla="*/ 0 w 445859"/>
              <a:gd name="connsiteY3" fmla="*/ 685800 h 685800"/>
              <a:gd name="connsiteX4" fmla="*/ 262625 w 445859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859" h="685800">
                <a:moveTo>
                  <a:pt x="262625" y="0"/>
                </a:moveTo>
                <a:lnTo>
                  <a:pt x="445859" y="0"/>
                </a:lnTo>
                <a:lnTo>
                  <a:pt x="183234" y="685800"/>
                </a:lnTo>
                <a:lnTo>
                  <a:pt x="0" y="685800"/>
                </a:lnTo>
                <a:lnTo>
                  <a:pt x="26262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martstore.naver.com/iptimeshopping/products/10298289144?nl-query=%EC%95%84%EC%9D%B4%ED%94%BC%ED%83%80%EC%9E%84+AX3000SM&amp;nl-ts-pid=ixWcMdqVN8wssNhVEsRssssstGo-001771&amp;NaPm=ct%3Dm2oen5m8%7Cci%3D006234586ae32149e133518ebda120bcd28746a8%7Ctr%3Dsls%7Csn%3D6269854%7Chk%3Ddfbbd740076aa42dbd30afbf39480310683717b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martstore.naver.com/lineup/products/9712922147?NaPm=ct%3Dm2o9pnyg%7Cci%3Dfd3e0b10c4a89c4d5eb50a374e7345de243371ef%7Ctr%3Dslsl%7Csn%3D197055%7Chk%3D37772c3e54393fe0ff9bcbd41dfb0e4b08046e0f&amp;nl-query=%EC%84%9C%EB%B2%84%EB%9E%9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11st.co.kr/products/7676460029?NaPm=ct%3Dm2oa9aqw%7Cci%3D1d625d00dc357759f673ffb2960f38532111a659%7Ctr%3Dslsl%7Csn%3D17703%7Chk%3Df0084ac688612df8d1519b4b0a6d68de92508ee5&amp;utm_term=&amp;utm_campaign=%B3%D7%C0%CC%B9%F6pc_%B0%A1%B0%DD%BA%F1%B1%B3%B1%E2%BA%BB&amp;utm_source=%B3%D7%C0%CC%B9%F6_PC_PCS&amp;utm_medium=%B0%A1%B0%DD%BA%F1%B1%B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B7F05-E72E-CA4C-D419-E01CA82DC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BCE68E-D903-EF00-1622-947097E6712C}"/>
              </a:ext>
            </a:extLst>
          </p:cNvPr>
          <p:cNvSpPr/>
          <p:nvPr/>
        </p:nvSpPr>
        <p:spPr>
          <a:xfrm>
            <a:off x="0" y="1676400"/>
            <a:ext cx="12192000" cy="1219200"/>
          </a:xfrm>
          <a:custGeom>
            <a:avLst/>
            <a:gdLst/>
            <a:ahLst/>
            <a:cxnLst/>
            <a:rect l="l" t="t" r="r" b="b"/>
            <a:pathLst>
              <a:path w="12192000" h="4131945">
                <a:moveTo>
                  <a:pt x="12192000" y="0"/>
                </a:moveTo>
                <a:lnTo>
                  <a:pt x="0" y="0"/>
                </a:lnTo>
                <a:lnTo>
                  <a:pt x="0" y="4131564"/>
                </a:lnTo>
                <a:lnTo>
                  <a:pt x="12192000" y="41315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65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F0354BA1-961C-A93F-BB1F-F01111DE7FCF}"/>
              </a:ext>
            </a:extLst>
          </p:cNvPr>
          <p:cNvSpPr/>
          <p:nvPr/>
        </p:nvSpPr>
        <p:spPr>
          <a:xfrm>
            <a:off x="10896600" y="1676400"/>
            <a:ext cx="914400" cy="1219200"/>
          </a:xfrm>
          <a:prstGeom prst="parallelogram">
            <a:avLst>
              <a:gd name="adj" fmla="val 40464"/>
            </a:avLst>
          </a:prstGeom>
          <a:solidFill>
            <a:srgbClr val="215968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E28FA-AF1A-8980-EE74-98868CB4FB1C}"/>
              </a:ext>
            </a:extLst>
          </p:cNvPr>
          <p:cNvSpPr txBox="1"/>
          <p:nvPr/>
        </p:nvSpPr>
        <p:spPr>
          <a:xfrm>
            <a:off x="9292472" y="5638800"/>
            <a:ext cx="24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www.moasoftware.co.kr</a:t>
            </a:r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6E0C68FD-DBF8-BEC4-A9A4-EEBA879322A6}"/>
              </a:ext>
            </a:extLst>
          </p:cNvPr>
          <p:cNvSpPr/>
          <p:nvPr/>
        </p:nvSpPr>
        <p:spPr>
          <a:xfrm>
            <a:off x="11430000" y="1676400"/>
            <a:ext cx="533400" cy="1219200"/>
          </a:xfrm>
          <a:prstGeom prst="parallelogram">
            <a:avLst>
              <a:gd name="adj" fmla="val 7787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26AF512-32F2-D746-FDBB-A81BC56E9EF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1676400"/>
            <a:ext cx="11353800" cy="1091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l">
              <a:lnSpc>
                <a:spcPct val="150000"/>
              </a:lnSpc>
              <a:spcBef>
                <a:spcPts val="100"/>
              </a:spcBef>
            </a:pPr>
            <a:r>
              <a:rPr lang="en-US" altLang="ko-KR" sz="5400" b="1" i="1">
                <a:solidFill>
                  <a:schemeClr val="bg1"/>
                </a:solidFill>
                <a:latin typeface="+mj-ea"/>
              </a:rPr>
              <a:t>SDAS</a:t>
            </a:r>
            <a:r>
              <a:rPr lang="ko-KR" altLang="en-US" sz="5400" b="1" i="1">
                <a:solidFill>
                  <a:schemeClr val="bg1"/>
                </a:solidFill>
                <a:latin typeface="+mj-ea"/>
              </a:rPr>
              <a:t> 서버 라이선스 구성</a:t>
            </a:r>
            <a:endParaRPr sz="5400" b="1" i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FD1D02-57AF-AB8F-71F4-63DDA4147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551" y="4939292"/>
            <a:ext cx="2222500" cy="304021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B7091D1A-B5DF-BC6F-868F-1C683F2349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351" y="5320292"/>
            <a:ext cx="2286000" cy="3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16017-D5FF-87E9-4C4C-98867F1D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4C3D8106-1554-410A-79F5-F953E8F642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/>
              <a:t>SDAS </a:t>
            </a:r>
            <a:r>
              <a:rPr lang="ko-KR" altLang="en-US" sz="2800"/>
              <a:t>서버 구성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8D3E0815-6BB9-61EE-CB69-B4DE0DB940E0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CDE151F-75FF-BC90-EE5A-48287E979E39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0CFF29-13F5-2C7A-FE21-689DDCCE3F5C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0"/>
                    </a:schemeClr>
                  </a:solidFill>
                </a:ln>
              </a:rPr>
              <a:t>DDNS </a:t>
            </a:r>
            <a:r>
              <a:rPr lang="ko-KR" altLang="en-US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사용 화면</a:t>
            </a:r>
            <a:endParaRPr lang="ko-KR" altLang="en-US" sz="180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B7CA6F5-61D3-D753-9A11-A48CCCD16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309446"/>
              </p:ext>
            </p:extLst>
          </p:nvPr>
        </p:nvGraphicFramePr>
        <p:xfrm>
          <a:off x="685761" y="1714414"/>
          <a:ext cx="10233876" cy="46327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76816">
                  <a:extLst>
                    <a:ext uri="{9D8B030D-6E8A-4147-A177-3AD203B41FA5}">
                      <a16:colId xmlns:a16="http://schemas.microsoft.com/office/drawing/2014/main" val="539775158"/>
                    </a:ext>
                  </a:extLst>
                </a:gridCol>
                <a:gridCol w="4657060">
                  <a:extLst>
                    <a:ext uri="{9D8B030D-6E8A-4147-A177-3AD203B41FA5}">
                      <a16:colId xmlns:a16="http://schemas.microsoft.com/office/drawing/2014/main" val="3125216433"/>
                    </a:ext>
                  </a:extLst>
                </a:gridCol>
              </a:tblGrid>
              <a:tr h="997038">
                <a:tc gridSpan="2"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IP</a:t>
                      </a:r>
                      <a:r>
                        <a:rPr lang="ko-KR" altLang="en-US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를 사용하거나 </a:t>
                      </a: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Domain </a:t>
                      </a:r>
                      <a:r>
                        <a:rPr lang="ko-KR" altLang="en-US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이름을 사용하거나</a:t>
                      </a: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 </a:t>
                      </a:r>
                      <a:r>
                        <a:rPr lang="ko-KR" altLang="en-US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같은 방식의 접속방법이지만</a:t>
                      </a:r>
                      <a:endParaRPr lang="en-US" altLang="ko-KR" sz="1600" b="1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IP</a:t>
                      </a:r>
                      <a:r>
                        <a:rPr lang="ko-KR" altLang="en-US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가 직접적으로 노출되지 않으며 고정</a:t>
                      </a: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IP</a:t>
                      </a:r>
                      <a:r>
                        <a:rPr lang="ko-KR" altLang="en-US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가 아니여도 </a:t>
                      </a: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DDNS</a:t>
                      </a:r>
                      <a:r>
                        <a:rPr lang="ko-KR" altLang="en-US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를 통하여 주소는 고정이기 때문에</a:t>
                      </a:r>
                      <a:endParaRPr lang="en-US" altLang="ko-KR" sz="1600" b="1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업체에서 비싼 고정</a:t>
                      </a: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IP</a:t>
                      </a:r>
                      <a:r>
                        <a:rPr lang="ko-KR" altLang="en-US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를 굳이 유지 할 필요가 없음</a:t>
                      </a: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5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837097"/>
                  </a:ext>
                </a:extLst>
              </a:tr>
              <a:tr h="3635716">
                <a:tc>
                  <a:txBody>
                    <a:bodyPr/>
                    <a:lstStyle/>
                    <a:p>
                      <a:pPr marL="0" algn="l" latinLnBrk="1"/>
                      <a:endParaRPr lang="ko-KR" altLang="en-US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/>
                      <a:endParaRPr lang="ko-KR" altLang="en-US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238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C21D3F2-5DD7-89BD-FDE3-E5FD0405F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63" y="2841654"/>
            <a:ext cx="3924848" cy="3419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5E62ED-25E7-CA4A-6A73-AEAE08ABF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328" y="2789259"/>
            <a:ext cx="4058216" cy="352474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D2076572-A0E9-E960-305F-D98CE2DBE38B}"/>
              </a:ext>
            </a:extLst>
          </p:cNvPr>
          <p:cNvSpPr/>
          <p:nvPr/>
        </p:nvSpPr>
        <p:spPr>
          <a:xfrm>
            <a:off x="3323143" y="2756092"/>
            <a:ext cx="1874068" cy="5873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97E9F70-D0F9-74DB-91F7-4A8EA77CC120}"/>
              </a:ext>
            </a:extLst>
          </p:cNvPr>
          <p:cNvSpPr/>
          <p:nvPr/>
        </p:nvSpPr>
        <p:spPr>
          <a:xfrm>
            <a:off x="8765594" y="2749748"/>
            <a:ext cx="1874068" cy="5873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90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A0FFF-6B9F-F1FB-6EDF-23E050BB1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898384AD-B9AF-39E5-1C0F-5CCA4DE162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/>
              <a:t>SDAS </a:t>
            </a:r>
            <a:r>
              <a:rPr lang="ko-KR" altLang="en-US" sz="2800"/>
              <a:t>서버 구성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8174B3B4-635E-CE23-C745-23195AB984C0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EB94EF0-AB92-1BBC-2269-40764E0394C1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DEE7A8-AEFD-8D72-3904-BD726FEA2936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ln>
                  <a:solidFill>
                    <a:schemeClr val="tx1">
                      <a:alpha val="0"/>
                    </a:schemeClr>
                  </a:solidFill>
                </a:ln>
              </a:rPr>
              <a:t>외부접속 허용 </a:t>
            </a:r>
            <a:r>
              <a:rPr lang="en-US" altLang="ko-KR">
                <a:ln>
                  <a:solidFill>
                    <a:schemeClr val="tx1">
                      <a:alpha val="0"/>
                    </a:schemeClr>
                  </a:solidFill>
                </a:ln>
              </a:rPr>
              <a:t>/ </a:t>
            </a:r>
            <a:r>
              <a:rPr lang="ko-KR" altLang="en-US">
                <a:ln>
                  <a:solidFill>
                    <a:schemeClr val="tx1">
                      <a:alpha val="0"/>
                    </a:schemeClr>
                  </a:solidFill>
                </a:ln>
              </a:rPr>
              <a:t>차단</a:t>
            </a:r>
            <a:endParaRPr lang="ko-KR" altLang="en-US" sz="180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5AAA10A-D6D7-E5D2-7BC9-188A7EE45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64630"/>
              </p:ext>
            </p:extLst>
          </p:nvPr>
        </p:nvGraphicFramePr>
        <p:xfrm>
          <a:off x="685761" y="1714414"/>
          <a:ext cx="10233876" cy="46327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33876">
                  <a:extLst>
                    <a:ext uri="{9D8B030D-6E8A-4147-A177-3AD203B41FA5}">
                      <a16:colId xmlns:a16="http://schemas.microsoft.com/office/drawing/2014/main" val="539775158"/>
                    </a:ext>
                  </a:extLst>
                </a:gridCol>
              </a:tblGrid>
              <a:tr h="997038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DDNS</a:t>
                      </a:r>
                      <a:r>
                        <a:rPr lang="ko-KR" altLang="en-US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를 사용하더라도 누구나 서버에 접속 할 수 있는것이 아닌</a:t>
                      </a:r>
                      <a:endParaRPr lang="en-US" altLang="ko-KR" sz="1600" b="1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사용 할 외부 아이피를 등록해 주어 허락된 사람만 접속 할 수 있도록 설정 할 수 있다</a:t>
                      </a: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837097"/>
                  </a:ext>
                </a:extLst>
              </a:tr>
              <a:tr h="3635716">
                <a:tc>
                  <a:txBody>
                    <a:bodyPr/>
                    <a:lstStyle/>
                    <a:p>
                      <a:pPr marL="0" algn="l" latinLnBrk="1"/>
                      <a:endParaRPr lang="ko-KR" altLang="en-US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23800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B8EAE35-7F77-50E2-CF4D-F0DD634BC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52" y="2758214"/>
            <a:ext cx="5517736" cy="353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3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23CA7-A39E-C23D-8161-D5378DB26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7D86E1D6-E4E9-4E3C-E1F6-C6122C3FD8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/>
              <a:t>SDAS </a:t>
            </a:r>
            <a:r>
              <a:rPr lang="ko-KR" altLang="en-US" sz="2800"/>
              <a:t>서버 구성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287B4174-8786-9524-3BC2-C1FE5324DF4D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CFEA93E-FD70-8519-F3DA-71EDF3D09153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0921A2-0F97-EB52-9290-2CADBFE77332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0"/>
                    </a:schemeClr>
                  </a:solidFill>
                </a:ln>
              </a:rPr>
              <a:t>IPTIME AX3000SM</a:t>
            </a:r>
            <a:endParaRPr lang="ko-KR" altLang="en-US" sz="180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10AF3B7-89DE-1C08-E7AE-4EFB1763D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626700"/>
              </p:ext>
            </p:extLst>
          </p:nvPr>
        </p:nvGraphicFramePr>
        <p:xfrm>
          <a:off x="685761" y="1714414"/>
          <a:ext cx="10233876" cy="46327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76816">
                  <a:extLst>
                    <a:ext uri="{9D8B030D-6E8A-4147-A177-3AD203B41FA5}">
                      <a16:colId xmlns:a16="http://schemas.microsoft.com/office/drawing/2014/main" val="539775158"/>
                    </a:ext>
                  </a:extLst>
                </a:gridCol>
                <a:gridCol w="4657060">
                  <a:extLst>
                    <a:ext uri="{9D8B030D-6E8A-4147-A177-3AD203B41FA5}">
                      <a16:colId xmlns:a16="http://schemas.microsoft.com/office/drawing/2014/main" val="3125216433"/>
                    </a:ext>
                  </a:extLst>
                </a:gridCol>
              </a:tblGrid>
              <a:tr h="997038">
                <a:tc gridSpan="2"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IPTIME</a:t>
                      </a:r>
                      <a:r>
                        <a:rPr lang="ko-KR" altLang="en-US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 </a:t>
                      </a: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AX3000SM </a:t>
                      </a:r>
                      <a:r>
                        <a:rPr lang="ko-KR" altLang="en-US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필요기능</a:t>
                      </a:r>
                      <a:endParaRPr lang="en-US" altLang="ko-KR" sz="1600" b="1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5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837097"/>
                  </a:ext>
                </a:extLst>
              </a:tr>
              <a:tr h="3635716">
                <a:tc>
                  <a:txBody>
                    <a:bodyPr/>
                    <a:lstStyle/>
                    <a:p>
                      <a:pPr marL="0" algn="l" latinLnBrk="1"/>
                      <a:endParaRPr lang="ko-KR" altLang="en-US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/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필요한 기능</a:t>
                      </a:r>
                      <a:b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인터넷 유선 속도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1Gbps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지원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2. DDNS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기능 지원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포트포워딩 기능 지원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특정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차단 및 허용 기능 지원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가격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: 58,900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&lt;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구매링크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&gt;</a:t>
                      </a:r>
                      <a:b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238005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3594B404-BC60-3850-9383-88F37B827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40" y="2818581"/>
            <a:ext cx="5002658" cy="351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73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581E6-C31D-49F5-C686-47C1A7927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5AC43B2-4E4C-D1F7-CC81-33ECF2B46C8F}"/>
              </a:ext>
            </a:extLst>
          </p:cNvPr>
          <p:cNvSpPr/>
          <p:nvPr/>
        </p:nvSpPr>
        <p:spPr>
          <a:xfrm>
            <a:off x="0" y="1676400"/>
            <a:ext cx="12192000" cy="1219200"/>
          </a:xfrm>
          <a:custGeom>
            <a:avLst/>
            <a:gdLst/>
            <a:ahLst/>
            <a:cxnLst/>
            <a:rect l="l" t="t" r="r" b="b"/>
            <a:pathLst>
              <a:path w="12192000" h="4131945">
                <a:moveTo>
                  <a:pt x="12192000" y="0"/>
                </a:moveTo>
                <a:lnTo>
                  <a:pt x="0" y="0"/>
                </a:lnTo>
                <a:lnTo>
                  <a:pt x="0" y="4131564"/>
                </a:lnTo>
                <a:lnTo>
                  <a:pt x="12192000" y="41315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65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6DA0A78D-3900-9C82-DDB9-E49239054101}"/>
              </a:ext>
            </a:extLst>
          </p:cNvPr>
          <p:cNvSpPr/>
          <p:nvPr/>
        </p:nvSpPr>
        <p:spPr>
          <a:xfrm>
            <a:off x="10896600" y="1676400"/>
            <a:ext cx="914400" cy="1219200"/>
          </a:xfrm>
          <a:prstGeom prst="parallelogram">
            <a:avLst>
              <a:gd name="adj" fmla="val 40464"/>
            </a:avLst>
          </a:prstGeom>
          <a:solidFill>
            <a:srgbClr val="215968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3B76D-D764-D871-F2CA-D6E0F27C1F48}"/>
              </a:ext>
            </a:extLst>
          </p:cNvPr>
          <p:cNvSpPr txBox="1"/>
          <p:nvPr/>
        </p:nvSpPr>
        <p:spPr>
          <a:xfrm>
            <a:off x="9292472" y="5638800"/>
            <a:ext cx="24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www.moasoftware.co.kr</a:t>
            </a:r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F68AF324-CC9B-5215-DC69-5E5E7EAE0A2D}"/>
              </a:ext>
            </a:extLst>
          </p:cNvPr>
          <p:cNvSpPr/>
          <p:nvPr/>
        </p:nvSpPr>
        <p:spPr>
          <a:xfrm>
            <a:off x="11430000" y="1676400"/>
            <a:ext cx="533400" cy="1219200"/>
          </a:xfrm>
          <a:prstGeom prst="parallelogram">
            <a:avLst>
              <a:gd name="adj" fmla="val 7787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2D25C2F-85E5-D35F-A07C-3663B2D2A0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1676400"/>
            <a:ext cx="11353800" cy="1091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l">
              <a:lnSpc>
                <a:spcPct val="150000"/>
              </a:lnSpc>
              <a:spcBef>
                <a:spcPts val="100"/>
              </a:spcBef>
            </a:pPr>
            <a:r>
              <a:rPr lang="en-US" altLang="ko-KR" sz="5400" b="1" i="1">
                <a:solidFill>
                  <a:schemeClr val="bg1"/>
                </a:solidFill>
                <a:latin typeface="+mj-ea"/>
              </a:rPr>
              <a:t>SDAS</a:t>
            </a:r>
            <a:r>
              <a:rPr lang="ko-KR" altLang="en-US" sz="5400" b="1" i="1">
                <a:solidFill>
                  <a:schemeClr val="bg1"/>
                </a:solidFill>
                <a:latin typeface="+mj-ea"/>
              </a:rPr>
              <a:t> 서버랙 가격</a:t>
            </a:r>
            <a:endParaRPr sz="5400" b="1" i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A37A09C-1621-D0DE-06E6-065FE581D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551" y="4939292"/>
            <a:ext cx="2222500" cy="304021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2F2236D9-EA6F-C316-F0FC-79D2E61AE7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351" y="5320292"/>
            <a:ext cx="2286000" cy="3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8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7BE4A-28F1-FB79-498A-423916D91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B3105714-801B-8520-E97D-532827F188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/>
              <a:t>SDAS </a:t>
            </a:r>
            <a:r>
              <a:rPr lang="ko-KR" altLang="en-US" sz="2800"/>
              <a:t>서버 구성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61FC3D1B-2B07-49BC-B504-3D6D0AC36EB3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79C27F9-1110-A21A-A97B-A97513CD8D67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DB1867F-D5CE-5223-1C39-E93B52C65FE9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0"/>
                    </a:schemeClr>
                  </a:solidFill>
                </a:ln>
              </a:rPr>
              <a:t>IPTIME AX3000SM</a:t>
            </a:r>
            <a:endParaRPr lang="ko-KR" altLang="en-US" sz="180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BED1809-174C-458B-8BB9-025244F69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16225"/>
              </p:ext>
            </p:extLst>
          </p:nvPr>
        </p:nvGraphicFramePr>
        <p:xfrm>
          <a:off x="685761" y="1714414"/>
          <a:ext cx="10233876" cy="46327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76816">
                  <a:extLst>
                    <a:ext uri="{9D8B030D-6E8A-4147-A177-3AD203B41FA5}">
                      <a16:colId xmlns:a16="http://schemas.microsoft.com/office/drawing/2014/main" val="539775158"/>
                    </a:ext>
                  </a:extLst>
                </a:gridCol>
                <a:gridCol w="4657060">
                  <a:extLst>
                    <a:ext uri="{9D8B030D-6E8A-4147-A177-3AD203B41FA5}">
                      <a16:colId xmlns:a16="http://schemas.microsoft.com/office/drawing/2014/main" val="3125216433"/>
                    </a:ext>
                  </a:extLst>
                </a:gridCol>
              </a:tblGrid>
              <a:tr h="997038">
                <a:tc gridSpan="2"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LANstar </a:t>
                      </a:r>
                      <a:r>
                        <a:rPr lang="ko-KR" altLang="en-US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서버랙 케이스 </a:t>
                      </a: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LS-500HS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5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837097"/>
                  </a:ext>
                </a:extLst>
              </a:tr>
              <a:tr h="3635716">
                <a:tc>
                  <a:txBody>
                    <a:bodyPr/>
                    <a:lstStyle/>
                    <a:p>
                      <a:pPr marL="0" algn="l" latinLnBrk="1"/>
                      <a:endParaRPr lang="ko-KR" altLang="en-US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/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규격 사양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(mm) : 580(H)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1000(D) x 600(W)</a:t>
                      </a:r>
                    </a:p>
                    <a:p>
                      <a:pPr marL="0" algn="l" latinLnBrk="1"/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9U</a:t>
                      </a:r>
                    </a:p>
                    <a:p>
                      <a:pPr marL="0" algn="l" latinLnBrk="1"/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선반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: 1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무게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: 46KG</a:t>
                      </a:r>
                    </a:p>
                    <a:p>
                      <a:pPr marL="0" algn="l" latinLnBrk="1"/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FAN : 1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바퀴있음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배송속도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빠름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가격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: 299,000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&lt;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구매링크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&gt;</a:t>
                      </a:r>
                      <a:b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238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78F53E9-EE01-75E0-986A-773DC1532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50" y="2838246"/>
            <a:ext cx="4729730" cy="336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82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53BC8-6B18-E9C8-8AD1-8BDC22B1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CFDA1130-DD06-C679-3C9A-F69A9D05F5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/>
              <a:t>SDAS </a:t>
            </a:r>
            <a:r>
              <a:rPr lang="ko-KR" altLang="en-US" sz="2800"/>
              <a:t>서버 구성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A63997A8-555B-92AF-EBBD-90C5AD1ED342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C0397B4-AA31-8464-1A4C-E28FDE17AA3E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4DB9F3-D045-7FFD-8B7F-0B2F7132C3E1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0"/>
                    </a:schemeClr>
                  </a:solidFill>
                </a:ln>
              </a:rPr>
              <a:t>IPTIME AX3000SM</a:t>
            </a:r>
            <a:endParaRPr lang="ko-KR" altLang="en-US" sz="180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8CFE70F-1AAC-C674-5FFC-0A67153B0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846506"/>
              </p:ext>
            </p:extLst>
          </p:nvPr>
        </p:nvGraphicFramePr>
        <p:xfrm>
          <a:off x="685761" y="1714414"/>
          <a:ext cx="10233876" cy="46327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76816">
                  <a:extLst>
                    <a:ext uri="{9D8B030D-6E8A-4147-A177-3AD203B41FA5}">
                      <a16:colId xmlns:a16="http://schemas.microsoft.com/office/drawing/2014/main" val="539775158"/>
                    </a:ext>
                  </a:extLst>
                </a:gridCol>
                <a:gridCol w="4657060">
                  <a:extLst>
                    <a:ext uri="{9D8B030D-6E8A-4147-A177-3AD203B41FA5}">
                      <a16:colId xmlns:a16="http://schemas.microsoft.com/office/drawing/2014/main" val="3125216433"/>
                    </a:ext>
                  </a:extLst>
                </a:gridCol>
              </a:tblGrid>
              <a:tr h="997038">
                <a:tc gridSpan="2"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중국산 해외직구 서버랙 </a:t>
                      </a: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( </a:t>
                      </a:r>
                      <a:r>
                        <a:rPr lang="ko-KR" altLang="en-US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검정 클래식 망문 </a:t>
                      </a: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/ </a:t>
                      </a:r>
                      <a:r>
                        <a:rPr lang="ko-KR" altLang="en-US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유리문 </a:t>
                      </a: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5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837097"/>
                  </a:ext>
                </a:extLst>
              </a:tr>
              <a:tr h="3635716">
                <a:tc>
                  <a:txBody>
                    <a:bodyPr/>
                    <a:lstStyle/>
                    <a:p>
                      <a:pPr marL="0" algn="l" latinLnBrk="1"/>
                      <a:endParaRPr lang="ko-KR" altLang="en-US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/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규격 사양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(mm) : 600(H)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800(D) x 600(W)</a:t>
                      </a:r>
                    </a:p>
                    <a:p>
                      <a:pPr marL="0" algn="l" latinLnBrk="1"/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9U</a:t>
                      </a:r>
                    </a:p>
                    <a:p>
                      <a:pPr marL="0" algn="l" latinLnBrk="1"/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선반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: 1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FAN : 1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바퀴있음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배송속도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: 1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~2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가격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: 170,000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&lt;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구매링크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&gt;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23800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29BE2AE-6600-C3BA-2860-525A10668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05" y="2769288"/>
            <a:ext cx="5052902" cy="354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37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409D1-0171-5915-7867-9E4AF5ED3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6106B1E-2AD4-B976-83FD-5495C0533E5B}"/>
              </a:ext>
            </a:extLst>
          </p:cNvPr>
          <p:cNvSpPr/>
          <p:nvPr/>
        </p:nvSpPr>
        <p:spPr>
          <a:xfrm>
            <a:off x="0" y="1676400"/>
            <a:ext cx="12192000" cy="1219200"/>
          </a:xfrm>
          <a:custGeom>
            <a:avLst/>
            <a:gdLst/>
            <a:ahLst/>
            <a:cxnLst/>
            <a:rect l="l" t="t" r="r" b="b"/>
            <a:pathLst>
              <a:path w="12192000" h="4131945">
                <a:moveTo>
                  <a:pt x="12192000" y="0"/>
                </a:moveTo>
                <a:lnTo>
                  <a:pt x="0" y="0"/>
                </a:lnTo>
                <a:lnTo>
                  <a:pt x="0" y="4131564"/>
                </a:lnTo>
                <a:lnTo>
                  <a:pt x="12192000" y="41315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65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DE5D04B1-D094-0890-03C7-C4956279901B}"/>
              </a:ext>
            </a:extLst>
          </p:cNvPr>
          <p:cNvSpPr/>
          <p:nvPr/>
        </p:nvSpPr>
        <p:spPr>
          <a:xfrm>
            <a:off x="10896600" y="1676400"/>
            <a:ext cx="914400" cy="1219200"/>
          </a:xfrm>
          <a:prstGeom prst="parallelogram">
            <a:avLst>
              <a:gd name="adj" fmla="val 40464"/>
            </a:avLst>
          </a:prstGeom>
          <a:solidFill>
            <a:srgbClr val="215968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5AEE26-B5C6-5006-755B-739855E41B75}"/>
              </a:ext>
            </a:extLst>
          </p:cNvPr>
          <p:cNvSpPr txBox="1"/>
          <p:nvPr/>
        </p:nvSpPr>
        <p:spPr>
          <a:xfrm>
            <a:off x="9292472" y="5638800"/>
            <a:ext cx="24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www.moasoftware.co.kr</a:t>
            </a:r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AC7FB502-024D-BAFA-5071-F209F6E6962F}"/>
              </a:ext>
            </a:extLst>
          </p:cNvPr>
          <p:cNvSpPr/>
          <p:nvPr/>
        </p:nvSpPr>
        <p:spPr>
          <a:xfrm>
            <a:off x="11430000" y="1676400"/>
            <a:ext cx="533400" cy="1219200"/>
          </a:xfrm>
          <a:prstGeom prst="parallelogram">
            <a:avLst>
              <a:gd name="adj" fmla="val 7787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63A5946-4F80-66DF-F539-60A82EDDF8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1676400"/>
            <a:ext cx="11353800" cy="1091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l">
              <a:lnSpc>
                <a:spcPct val="150000"/>
              </a:lnSpc>
              <a:spcBef>
                <a:spcPts val="100"/>
              </a:spcBef>
            </a:pPr>
            <a:r>
              <a:rPr lang="en-US" altLang="ko-KR" sz="5400" b="1" i="1">
                <a:solidFill>
                  <a:schemeClr val="bg1"/>
                </a:solidFill>
                <a:latin typeface="+mj-ea"/>
              </a:rPr>
              <a:t>SDAS </a:t>
            </a:r>
            <a:r>
              <a:rPr lang="ko-KR" altLang="en-US" sz="5400" b="1" i="1">
                <a:solidFill>
                  <a:schemeClr val="bg1"/>
                </a:solidFill>
                <a:latin typeface="+mj-ea"/>
              </a:rPr>
              <a:t>서버 구성</a:t>
            </a:r>
            <a:endParaRPr sz="5400" b="1" i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D9223D9-A70C-5DFD-031E-D17CA206D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551" y="4939292"/>
            <a:ext cx="2222500" cy="304021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34CA4C2-B8BE-0C71-0368-19D2575417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351" y="5320292"/>
            <a:ext cx="2286000" cy="3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9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506C1-AC27-B5C5-917C-F8BB30229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012688BE-FEB9-3226-648E-CEA37D669F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/>
              <a:t>SDAS </a:t>
            </a:r>
            <a:r>
              <a:rPr lang="ko-KR" altLang="en-US" sz="2800"/>
              <a:t>서버 구성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253C197C-961A-BE6B-19A0-8676A06BB9EC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B98A868-13A0-CF19-8C98-55D61FA3FCE6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1E361F5-AB98-A7AA-7133-53D5AE8BEA47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RAID </a:t>
            </a:r>
            <a:r>
              <a:rPr lang="ko-KR" altLang="en-US"/>
              <a:t>구성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F65CEA-9763-7DA1-EDFF-7E923AD8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21" y="1513645"/>
            <a:ext cx="8895700" cy="488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6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67DC3-34C5-3269-AC9D-6830E33F3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9C191421-74C7-EF00-CC9D-81B0B47F36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/>
              <a:t>SDAS </a:t>
            </a:r>
            <a:r>
              <a:rPr lang="ko-KR" altLang="en-US" sz="2800"/>
              <a:t>서버 구성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5A754909-0CED-E121-7DA8-D67ED5C098AF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0EB7C50-15DE-6004-D7F5-B4062D8C2C27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977EF18-B9F8-21F6-1620-6BDDD23F3D8A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RAID </a:t>
            </a:r>
            <a:r>
              <a:rPr lang="ko-KR" altLang="en-US"/>
              <a:t>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8CE890-093F-0D63-ECA5-05B97E4FC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0" y="1972932"/>
            <a:ext cx="11895191" cy="365236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83FD44B-F589-7977-8454-7268ACBB0F39}"/>
              </a:ext>
            </a:extLst>
          </p:cNvPr>
          <p:cNvSpPr/>
          <p:nvPr/>
        </p:nvSpPr>
        <p:spPr>
          <a:xfrm>
            <a:off x="160390" y="1747777"/>
            <a:ext cx="3856025" cy="40434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F422890-0841-A111-9AA9-61B7DF782BEB}"/>
              </a:ext>
            </a:extLst>
          </p:cNvPr>
          <p:cNvSpPr/>
          <p:nvPr/>
        </p:nvSpPr>
        <p:spPr>
          <a:xfrm>
            <a:off x="4179972" y="1747777"/>
            <a:ext cx="3856025" cy="40434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78F93E6-7988-4B78-770F-2741B6D2EFDE}"/>
              </a:ext>
            </a:extLst>
          </p:cNvPr>
          <p:cNvSpPr/>
          <p:nvPr/>
        </p:nvSpPr>
        <p:spPr>
          <a:xfrm>
            <a:off x="8199556" y="1747777"/>
            <a:ext cx="3856025" cy="40434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2DC68-AE18-39E4-8F99-69D3F357A1EF}"/>
              </a:ext>
            </a:extLst>
          </p:cNvPr>
          <p:cNvSpPr txBox="1"/>
          <p:nvPr/>
        </p:nvSpPr>
        <p:spPr>
          <a:xfrm flipH="1">
            <a:off x="160389" y="5811870"/>
            <a:ext cx="3856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①형상관리를 사용하지않는곳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E4427-8417-57BE-2703-F9456F1AC833}"/>
              </a:ext>
            </a:extLst>
          </p:cNvPr>
          <p:cNvSpPr txBox="1"/>
          <p:nvPr/>
        </p:nvSpPr>
        <p:spPr>
          <a:xfrm flipH="1">
            <a:off x="4179971" y="5798784"/>
            <a:ext cx="3856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②형상관리를 사용 할 예정이지만</a:t>
            </a:r>
            <a:endParaRPr lang="en-US" altLang="ko-KR" sz="1600"/>
          </a:p>
          <a:p>
            <a:r>
              <a:rPr lang="en-US" altLang="ko-KR" sz="1600"/>
              <a:t>     </a:t>
            </a:r>
            <a:r>
              <a:rPr lang="ko-KR" altLang="en-US" sz="1600"/>
              <a:t>소스의 크기나 인원이 적은곳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8BAF1-F318-A59E-E6DF-728B42EB8D2B}"/>
              </a:ext>
            </a:extLst>
          </p:cNvPr>
          <p:cNvSpPr txBox="1"/>
          <p:nvPr/>
        </p:nvSpPr>
        <p:spPr>
          <a:xfrm flipH="1">
            <a:off x="8199554" y="5795467"/>
            <a:ext cx="3832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②형상관리를 사용 할 예정인곳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177099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DA521-E043-8C6E-BCC8-AABE40AF6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753048A4-B5E2-CB2E-9D89-208D5BAB19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/>
              <a:t>SDAS </a:t>
            </a:r>
            <a:r>
              <a:rPr lang="ko-KR" altLang="en-US" sz="2800"/>
              <a:t>서버 구성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D6E20A8B-8337-E3B9-E5E4-8B63348FF56F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60C892F-54D5-695C-506B-FCC258CD0CE6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82F264-3CFA-C2BF-450D-7A1AE0D00610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추천 서버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FD0E81-EAE4-D364-F2A6-81F3AE04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90" y="1958784"/>
            <a:ext cx="4391025" cy="114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1B4B15-30A0-DF0C-0431-532E6CC7A0FC}"/>
              </a:ext>
            </a:extLst>
          </p:cNvPr>
          <p:cNvSpPr txBox="1"/>
          <p:nvPr/>
        </p:nvSpPr>
        <p:spPr>
          <a:xfrm>
            <a:off x="1231384" y="3188455"/>
            <a:ext cx="390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Dell PowerEdge R260 - Rack type server</a:t>
            </a:r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7E229EB-4ED2-7CD5-22DC-F643CCD3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664839"/>
              </p:ext>
            </p:extLst>
          </p:nvPr>
        </p:nvGraphicFramePr>
        <p:xfrm>
          <a:off x="0" y="3947478"/>
          <a:ext cx="12192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795303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550867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30373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기본 판매사양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CPU : Intel Xeon E-2434 ( 4Core 3.4GHz )</a:t>
                      </a:r>
                    </a:p>
                    <a:p>
                      <a:pPr latinLnBrk="1"/>
                      <a:r>
                        <a:rPr lang="en-US" altLang="ko-KR"/>
                        <a:t>RAM : DDR5 ECC DIMM 64GB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96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SSD : 960GB + HDD : 2TB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HDD : 4TB ( </a:t>
                      </a:r>
                      <a:r>
                        <a:rPr lang="ko-KR" altLang="en-US"/>
                        <a:t>단일구성 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HDD : 4TB * 2 ( </a:t>
                      </a:r>
                      <a:r>
                        <a:rPr lang="ko-KR" altLang="en-US"/>
                        <a:t>실제 사용 </a:t>
                      </a:r>
                      <a:r>
                        <a:rPr lang="en-US" altLang="ko-KR"/>
                        <a:t>4TB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31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( RAID </a:t>
                      </a:r>
                      <a:r>
                        <a:rPr lang="ko-KR" altLang="en-US"/>
                        <a:t>구성 </a:t>
                      </a:r>
                      <a:r>
                        <a:rPr lang="en-US" altLang="ko-KR"/>
                        <a:t>X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( RAID </a:t>
                      </a:r>
                      <a:r>
                        <a:rPr lang="ko-KR" altLang="en-US"/>
                        <a:t>구성 </a:t>
                      </a:r>
                      <a:r>
                        <a:rPr lang="en-US" altLang="ko-KR"/>
                        <a:t>X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( RAID 1 )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74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Win Server 2022 – 5,000,000</a:t>
                      </a:r>
                      <a:r>
                        <a:rPr lang="ko-KR" altLang="en-US"/>
                        <a:t>원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Win Server 2022 – 4,700,000</a:t>
                      </a:r>
                      <a:r>
                        <a:rPr lang="ko-KR" altLang="en-US"/>
                        <a:t>원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Win Server 2022 – 4,800,000</a:t>
                      </a:r>
                      <a:r>
                        <a:rPr lang="ko-KR" altLang="en-US"/>
                        <a:t>원</a:t>
                      </a: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Non OS - 4,000,000</a:t>
                      </a:r>
                      <a:r>
                        <a:rPr lang="ko-KR" altLang="en-US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Non OS - 3,600,000</a:t>
                      </a:r>
                      <a:r>
                        <a:rPr lang="ko-KR" altLang="en-US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Non OS - 3,800,000</a:t>
                      </a:r>
                      <a:r>
                        <a:rPr lang="ko-KR" altLang="en-US"/>
                        <a:t>원</a:t>
                      </a: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9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E3BA58-50C4-7208-8236-D40EECFE961B}"/>
              </a:ext>
            </a:extLst>
          </p:cNvPr>
          <p:cNvSpPr txBox="1"/>
          <p:nvPr/>
        </p:nvSpPr>
        <p:spPr>
          <a:xfrm>
            <a:off x="7019080" y="1837220"/>
            <a:ext cx="3903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제품의 장점 </a:t>
            </a:r>
            <a:r>
              <a:rPr lang="en-US" altLang="ko-KR"/>
              <a:t>: </a:t>
            </a:r>
          </a:p>
          <a:p>
            <a:endParaRPr lang="en-US" altLang="ko-KR"/>
          </a:p>
          <a:p>
            <a:r>
              <a:rPr lang="en-US" altLang="ko-KR"/>
              <a:t>1. </a:t>
            </a:r>
            <a:r>
              <a:rPr lang="ko-KR" altLang="en-US"/>
              <a:t>동일사이즈 타 브랜드에 비해</a:t>
            </a:r>
            <a:endParaRPr lang="en-US" altLang="ko-KR"/>
          </a:p>
          <a:p>
            <a:r>
              <a:rPr lang="en-US" altLang="ko-KR"/>
              <a:t>    HDD</a:t>
            </a:r>
            <a:r>
              <a:rPr lang="ko-KR" altLang="en-US"/>
              <a:t>를 </a:t>
            </a:r>
            <a:r>
              <a:rPr lang="en-US" altLang="ko-KR"/>
              <a:t>6</a:t>
            </a:r>
            <a:r>
              <a:rPr lang="ko-KR" altLang="en-US"/>
              <a:t>개까지 장착 할 수 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타 브랜드에 비해 가격이 저렴함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943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CD1E4-7E88-2A9D-48E7-522BB3AA1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0D6D9A9E-B1E6-DADD-5AF8-3502DC2833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/>
              <a:t>프로그램 판매 전략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23416234-6B4C-1730-B6BB-A0968E9198FE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9B206B8-C60C-CECA-E0FC-02C5B1E2BA0A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CA8DF0-85A6-9808-D58F-8A8C0D59DC9F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라이선스 방식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AEDC466-3710-C856-765F-63C05AE29741}"/>
              </a:ext>
            </a:extLst>
          </p:cNvPr>
          <p:cNvSpPr/>
          <p:nvPr/>
        </p:nvSpPr>
        <p:spPr>
          <a:xfrm>
            <a:off x="304800" y="1608881"/>
            <a:ext cx="1905965" cy="4182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라이선스 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166D6-2F1F-B765-A5BA-7E66F36F1783}"/>
              </a:ext>
            </a:extLst>
          </p:cNvPr>
          <p:cNvSpPr txBox="1"/>
          <p:nvPr/>
        </p:nvSpPr>
        <p:spPr>
          <a:xfrm>
            <a:off x="680261" y="2043419"/>
            <a:ext cx="1035041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1.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라이선스를 추가적으로 개발하지않고 </a:t>
            </a:r>
            <a:r>
              <a:rPr lang="en-US" altLang="ko-KR" sz="1400" kern="0">
                <a:solidFill>
                  <a:sysClr val="windowText" lastClr="000000"/>
                </a:solidFill>
              </a:rPr>
              <a:t>DB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를 이용하여 사용을 제한함</a:t>
            </a:r>
            <a:r>
              <a:rPr lang="en-US" altLang="ko-KR" sz="1400" kern="0">
                <a:solidFill>
                  <a:sysClr val="windowText" lastClr="000000"/>
                </a:solidFill>
              </a:rPr>
              <a:t>.</a:t>
            </a:r>
          </a:p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    (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인트라넷 환경이든 온라인환경이든 관리하는데 있어 제한이 적음 </a:t>
            </a:r>
            <a:r>
              <a:rPr lang="en-US" altLang="ko-KR" sz="1400" kern="0">
                <a:solidFill>
                  <a:sysClr val="windowText" lastClr="000000"/>
                </a:solidFill>
              </a:rPr>
              <a:t>)</a:t>
            </a:r>
          </a:p>
          <a:p>
            <a:pPr latinLnBrk="0"/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2.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필요한 </a:t>
            </a:r>
            <a:r>
              <a:rPr lang="en-US" altLang="ko-KR" sz="1400" kern="0">
                <a:solidFill>
                  <a:sysClr val="windowText" lastClr="000000"/>
                </a:solidFill>
              </a:rPr>
              <a:t>DB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항목</a:t>
            </a:r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 - </a:t>
            </a:r>
            <a:r>
              <a:rPr lang="ko-KR" altLang="en-US" sz="1400" b="1" kern="0">
                <a:solidFill>
                  <a:sysClr val="windowText" lastClr="000000"/>
                </a:solidFill>
              </a:rPr>
              <a:t>최종 사용일</a:t>
            </a:r>
            <a:r>
              <a:rPr lang="en-US" altLang="ko-KR" sz="1400" ker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b="1" kern="0">
                <a:solidFill>
                  <a:sysClr val="windowText" lastClr="000000"/>
                </a:solidFill>
              </a:rPr>
              <a:t>사용 종료일</a:t>
            </a:r>
            <a:r>
              <a:rPr lang="en-US" altLang="ko-KR" sz="1400" ker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b="1" kern="0">
                <a:solidFill>
                  <a:sysClr val="windowText" lastClr="000000"/>
                </a:solidFill>
              </a:rPr>
              <a:t>사용가능 회원수</a:t>
            </a:r>
            <a:endParaRPr lang="en-US" altLang="ko-KR" sz="1400" b="1" kern="0">
              <a:solidFill>
                <a:sysClr val="windowText" lastClr="000000"/>
              </a:solidFill>
            </a:endParaRPr>
          </a:p>
          <a:p>
            <a:pPr latinLnBrk="0"/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3.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최종사용일</a:t>
            </a:r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  - SDAS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로그인을 시도 할 때 </a:t>
            </a:r>
            <a:r>
              <a:rPr lang="ko-KR" altLang="en-US" sz="1400" b="1" kern="0">
                <a:solidFill>
                  <a:schemeClr val="accent2"/>
                </a:solidFill>
              </a:rPr>
              <a:t>최종 사용일 </a:t>
            </a:r>
            <a:r>
              <a:rPr lang="en-US" altLang="ko-KR" sz="1400" b="1" kern="0">
                <a:solidFill>
                  <a:schemeClr val="accent2"/>
                </a:solidFill>
              </a:rPr>
              <a:t>&lt; </a:t>
            </a:r>
            <a:r>
              <a:rPr lang="ko-KR" altLang="en-US" sz="1400" b="1" kern="0">
                <a:solidFill>
                  <a:schemeClr val="accent2"/>
                </a:solidFill>
              </a:rPr>
              <a:t>현재 시간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을 비교하여 현재시간이 </a:t>
            </a:r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   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최종사용일보다 큰지 확인</a:t>
            </a:r>
            <a:r>
              <a:rPr lang="en-US" altLang="ko-KR" sz="1400" kern="0">
                <a:solidFill>
                  <a:sysClr val="windowText" lastClr="000000"/>
                </a:solidFill>
              </a:rPr>
              <a:t>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만약 </a:t>
            </a:r>
            <a:r>
              <a:rPr lang="en-US" altLang="ko-KR" sz="1400" kern="0">
                <a:solidFill>
                  <a:sysClr val="windowText" lastClr="000000"/>
                </a:solidFill>
              </a:rPr>
              <a:t>“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최종사용일</a:t>
            </a:r>
            <a:r>
              <a:rPr lang="en-US" altLang="ko-KR" sz="1400" kern="0">
                <a:solidFill>
                  <a:sysClr val="windowText" lastClr="000000"/>
                </a:solidFill>
              </a:rPr>
              <a:t>”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이 현재시간보다 큰 경우</a:t>
            </a:r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   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알림 메시지 후 접속불가능</a:t>
            </a:r>
            <a:r>
              <a:rPr lang="en-US" altLang="ko-KR" sz="1400" kern="0">
                <a:solidFill>
                  <a:sysClr val="windowText" lastClr="000000"/>
                </a:solidFill>
              </a:rPr>
              <a:t>.</a:t>
            </a:r>
          </a:p>
          <a:p>
            <a:pPr latinLnBrk="0"/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4.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사용 종료일</a:t>
            </a:r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  - 3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번을 통과 한 후 </a:t>
            </a:r>
            <a:r>
              <a:rPr lang="ko-KR" altLang="en-US" sz="1400" b="1" kern="0">
                <a:solidFill>
                  <a:schemeClr val="accent2"/>
                </a:solidFill>
              </a:rPr>
              <a:t>현재시간 </a:t>
            </a:r>
            <a:r>
              <a:rPr lang="en-US" altLang="ko-KR" sz="1400" b="1" kern="0">
                <a:solidFill>
                  <a:schemeClr val="accent2"/>
                </a:solidFill>
              </a:rPr>
              <a:t>&lt; </a:t>
            </a:r>
            <a:r>
              <a:rPr lang="ko-KR" altLang="en-US" sz="1400" b="1" kern="0">
                <a:solidFill>
                  <a:schemeClr val="accent2"/>
                </a:solidFill>
              </a:rPr>
              <a:t>사용종료일을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비교하여 현재시간이 사용종료일보다</a:t>
            </a:r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   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작은경우 로그인이 가능하게 하며</a:t>
            </a:r>
            <a:r>
              <a:rPr lang="en-US" altLang="ko-KR" sz="1400" kern="0">
                <a:solidFill>
                  <a:sysClr val="windowText" lastClr="000000"/>
                </a:solidFill>
              </a:rPr>
              <a:t>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현재시간이 사용종료일보다 큰 경우 </a:t>
            </a:r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   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사용기간 만료 알림 후 접속 불가능</a:t>
            </a:r>
            <a:r>
              <a:rPr lang="en-US" altLang="ko-KR" sz="1400" kern="0">
                <a:solidFill>
                  <a:sysClr val="windowText" lastClr="000000"/>
                </a:solidFill>
              </a:rPr>
              <a:t>.</a:t>
            </a:r>
          </a:p>
          <a:p>
            <a:pPr latinLnBrk="0"/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5.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사용가능 회원 수</a:t>
            </a:r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사용 할 수 있는 사용자의 수를 입력하면 정해진 수 만큼 회원가입을 할 수 있고</a:t>
            </a:r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   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그 이상 가입하려고 하면 더 이상 가입을 할 수 없도록 제한</a:t>
            </a:r>
            <a:r>
              <a:rPr lang="en-US" altLang="ko-KR" sz="1400" kern="0">
                <a:solidFill>
                  <a:sysClr val="windowText" lastClr="000000"/>
                </a:solidFill>
              </a:rPr>
              <a:t>.</a:t>
            </a:r>
          </a:p>
          <a:p>
            <a:pPr latinLnBrk="0"/>
            <a:endParaRPr lang="en-US" altLang="ko-KR" sz="1400" kern="0">
              <a:solidFill>
                <a:sysClr val="windowText" lastClr="0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FD892F-8CFB-8644-6286-0278C6CE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058" y="2027157"/>
            <a:ext cx="4485714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85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5227A-C3DB-8E5D-6D38-A1DF4D318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D06EA6BB-CA0A-B02E-A118-300BAEDCCB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/>
              <a:t>SDAS </a:t>
            </a:r>
            <a:r>
              <a:rPr lang="ko-KR" altLang="en-US" sz="2800"/>
              <a:t>서버 구성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98FAE921-94A8-4A76-BDCB-6449C067F27E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4ECE2E8-D2DE-3025-F8B6-A6057EAC7D27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7067C0-D9A9-C94B-E4D2-D2C411E2F49B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추천 서버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F204EE-C296-AA10-9B29-18C86B4F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90" y="1958784"/>
            <a:ext cx="4391025" cy="114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FEF5BF-B36F-9E41-6A3F-B8ADDD6B1952}"/>
              </a:ext>
            </a:extLst>
          </p:cNvPr>
          <p:cNvSpPr txBox="1"/>
          <p:nvPr/>
        </p:nvSpPr>
        <p:spPr>
          <a:xfrm>
            <a:off x="1231384" y="3188455"/>
            <a:ext cx="390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Dell PowerEdge R260 - Rack type server</a:t>
            </a:r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86D846-1395-3B8C-E50E-9D66B662C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00120"/>
              </p:ext>
            </p:extLst>
          </p:nvPr>
        </p:nvGraphicFramePr>
        <p:xfrm>
          <a:off x="0" y="3947478"/>
          <a:ext cx="12192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79530327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42550867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커스텀 셋팅 사양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CPU : Intel Xeon E-2434 ( 4Core 3.4GHz )</a:t>
                      </a:r>
                    </a:p>
                    <a:p>
                      <a:pPr latinLnBrk="1"/>
                      <a:r>
                        <a:rPr lang="en-US" altLang="ko-KR"/>
                        <a:t>RAM : DDR5 ECC DIMM 64GB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96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SSD : 960GB + HDD : 8TB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사용중 용량 부족시 </a:t>
                      </a:r>
                      <a:r>
                        <a:rPr lang="en-US" altLang="ko-KR"/>
                        <a:t>4TB ( RAID1 ) </a:t>
                      </a:r>
                      <a:r>
                        <a:rPr lang="ko-KR" altLang="en-US"/>
                        <a:t>추가 가능</a:t>
                      </a:r>
                      <a:endParaRPr lang="en-US" altLang="ko-KR"/>
                    </a:p>
                    <a:p>
                      <a:pPr latinLnBrk="1"/>
                      <a:r>
                        <a:rPr lang="ko-KR" altLang="en-US"/>
                        <a:t>그 이상 용량이 필요 할 경우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대안</a:t>
                      </a:r>
                      <a:endParaRPr lang="en-US" altLang="ko-KR"/>
                    </a:p>
                    <a:p>
                      <a:pPr marL="0" indent="0" latinLnBrk="1">
                        <a:buNone/>
                      </a:pPr>
                      <a:r>
                        <a:rPr lang="en-US" altLang="ko-KR"/>
                        <a:t>1. </a:t>
                      </a:r>
                      <a:r>
                        <a:rPr lang="ko-KR" altLang="en-US"/>
                        <a:t>초기도입시 사용자가 많은경우 크기가 더 큰 서버로 변경</a:t>
                      </a:r>
                      <a:endParaRPr lang="en-US" altLang="ko-KR"/>
                    </a:p>
                    <a:p>
                      <a:pPr marL="0" indent="0" latinLnBrk="1">
                        <a:buNone/>
                      </a:pPr>
                      <a:r>
                        <a:rPr lang="en-US" altLang="ko-KR"/>
                        <a:t>2. </a:t>
                      </a:r>
                      <a:r>
                        <a:rPr lang="ko-KR" altLang="en-US"/>
                        <a:t>사용자가 적지만 추가용량이 필요 할 시 하드랙 구매 필요</a:t>
                      </a:r>
                      <a:r>
                        <a:rPr lang="en-US" altLang="ko-KR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31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( noRAID + RAID1 </a:t>
                      </a:r>
                      <a:r>
                        <a:rPr lang="ko-KR" altLang="en-US"/>
                        <a:t>구성</a:t>
                      </a:r>
                      <a:r>
                        <a:rPr lang="en-US" altLang="ko-KR"/>
                        <a:t> )</a:t>
                      </a:r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74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Win Server 2022 – </a:t>
                      </a:r>
                      <a:r>
                        <a:rPr lang="ko-KR" altLang="en-US"/>
                        <a:t>약</a:t>
                      </a:r>
                      <a:r>
                        <a:rPr lang="en-US" altLang="ko-KR"/>
                        <a:t>5,800,000</a:t>
                      </a:r>
                      <a:r>
                        <a:rPr lang="ko-KR" altLang="en-US"/>
                        <a:t>원</a:t>
                      </a:r>
                      <a:endParaRPr lang="en-US" alt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Non OS - </a:t>
                      </a:r>
                      <a:r>
                        <a:rPr lang="ko-KR" altLang="en-US"/>
                        <a:t>약</a:t>
                      </a:r>
                      <a:r>
                        <a:rPr lang="en-US" altLang="ko-KR"/>
                        <a:t>4,800,000</a:t>
                      </a:r>
                      <a:r>
                        <a:rPr lang="ko-KR" altLang="en-US"/>
                        <a:t>원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9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C90274-92B1-01FB-934B-2E764F4D93D9}"/>
              </a:ext>
            </a:extLst>
          </p:cNvPr>
          <p:cNvSpPr txBox="1"/>
          <p:nvPr/>
        </p:nvSpPr>
        <p:spPr>
          <a:xfrm>
            <a:off x="7060383" y="2217633"/>
            <a:ext cx="37465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C00000"/>
                </a:solidFill>
              </a:rPr>
              <a:t>도입하기전 상담을 통해</a:t>
            </a:r>
            <a:endParaRPr lang="en-US" altLang="ko-KR" sz="1600">
              <a:solidFill>
                <a:srgbClr val="C00000"/>
              </a:solidFill>
            </a:endParaRPr>
          </a:p>
          <a:p>
            <a:r>
              <a:rPr lang="ko-KR" altLang="en-US" sz="1600">
                <a:solidFill>
                  <a:srgbClr val="C00000"/>
                </a:solidFill>
              </a:rPr>
              <a:t>형상관리를 </a:t>
            </a:r>
            <a:r>
              <a:rPr lang="en-US" altLang="ko-KR" sz="1600">
                <a:solidFill>
                  <a:srgbClr val="C00000"/>
                </a:solidFill>
              </a:rPr>
              <a:t>SDAS</a:t>
            </a:r>
            <a:r>
              <a:rPr lang="ko-KR" altLang="en-US" sz="1600">
                <a:solidFill>
                  <a:srgbClr val="C00000"/>
                </a:solidFill>
              </a:rPr>
              <a:t>에서 진행 할 것인지</a:t>
            </a:r>
            <a:endParaRPr lang="en-US" altLang="ko-KR" sz="1600">
              <a:solidFill>
                <a:srgbClr val="C00000"/>
              </a:solidFill>
            </a:endParaRPr>
          </a:p>
          <a:p>
            <a:r>
              <a:rPr lang="ko-KR" altLang="en-US" sz="1600">
                <a:solidFill>
                  <a:srgbClr val="C00000"/>
                </a:solidFill>
              </a:rPr>
              <a:t>자체적으로 따로 진행 할 것인지 확인 후</a:t>
            </a:r>
            <a:endParaRPr lang="en-US" altLang="ko-KR" sz="1600">
              <a:solidFill>
                <a:srgbClr val="C00000"/>
              </a:solidFill>
            </a:endParaRPr>
          </a:p>
          <a:p>
            <a:r>
              <a:rPr lang="en-US" altLang="ko-KR" sz="1600">
                <a:solidFill>
                  <a:srgbClr val="C00000"/>
                </a:solidFill>
              </a:rPr>
              <a:t>Custom Setting</a:t>
            </a:r>
            <a:r>
              <a:rPr lang="ko-KR" altLang="en-US" sz="1600">
                <a:solidFill>
                  <a:srgbClr val="C00000"/>
                </a:solidFill>
              </a:rPr>
              <a:t>을 변경</a:t>
            </a:r>
            <a:endParaRPr lang="en-US" altLang="ko-KR" sz="1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554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C7F29-0D58-0A15-A093-37867E7F5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07136BF-C848-DB89-B5AE-4D4B3F49C2DF}"/>
              </a:ext>
            </a:extLst>
          </p:cNvPr>
          <p:cNvSpPr/>
          <p:nvPr/>
        </p:nvSpPr>
        <p:spPr>
          <a:xfrm>
            <a:off x="0" y="1676400"/>
            <a:ext cx="12192000" cy="1219200"/>
          </a:xfrm>
          <a:custGeom>
            <a:avLst/>
            <a:gdLst/>
            <a:ahLst/>
            <a:cxnLst/>
            <a:rect l="l" t="t" r="r" b="b"/>
            <a:pathLst>
              <a:path w="12192000" h="4131945">
                <a:moveTo>
                  <a:pt x="12192000" y="0"/>
                </a:moveTo>
                <a:lnTo>
                  <a:pt x="0" y="0"/>
                </a:lnTo>
                <a:lnTo>
                  <a:pt x="0" y="4131564"/>
                </a:lnTo>
                <a:lnTo>
                  <a:pt x="12192000" y="41315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65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0B45D986-528E-D923-1222-D33A3FD7A628}"/>
              </a:ext>
            </a:extLst>
          </p:cNvPr>
          <p:cNvSpPr/>
          <p:nvPr/>
        </p:nvSpPr>
        <p:spPr>
          <a:xfrm>
            <a:off x="10896600" y="1676400"/>
            <a:ext cx="914400" cy="1219200"/>
          </a:xfrm>
          <a:prstGeom prst="parallelogram">
            <a:avLst>
              <a:gd name="adj" fmla="val 40464"/>
            </a:avLst>
          </a:prstGeom>
          <a:solidFill>
            <a:srgbClr val="215968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43792-E657-864A-740E-A5E25076AA20}"/>
              </a:ext>
            </a:extLst>
          </p:cNvPr>
          <p:cNvSpPr txBox="1"/>
          <p:nvPr/>
        </p:nvSpPr>
        <p:spPr>
          <a:xfrm>
            <a:off x="9292472" y="5638800"/>
            <a:ext cx="24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www.moasoftware.co.kr</a:t>
            </a:r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D7949C8E-D1FB-F2B6-05B4-928B740AAF81}"/>
              </a:ext>
            </a:extLst>
          </p:cNvPr>
          <p:cNvSpPr/>
          <p:nvPr/>
        </p:nvSpPr>
        <p:spPr>
          <a:xfrm>
            <a:off x="11430000" y="1676400"/>
            <a:ext cx="533400" cy="1219200"/>
          </a:xfrm>
          <a:prstGeom prst="parallelogram">
            <a:avLst>
              <a:gd name="adj" fmla="val 7787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6B7063D-1390-665E-DD40-65EA1AB67A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1676400"/>
            <a:ext cx="11353800" cy="1091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l">
              <a:lnSpc>
                <a:spcPct val="150000"/>
              </a:lnSpc>
              <a:spcBef>
                <a:spcPts val="100"/>
              </a:spcBef>
            </a:pPr>
            <a:r>
              <a:rPr lang="en-US" altLang="ko-KR" sz="5400" b="1" i="1">
                <a:solidFill>
                  <a:schemeClr val="bg1"/>
                </a:solidFill>
                <a:latin typeface="+mj-ea"/>
              </a:rPr>
              <a:t>SDAS </a:t>
            </a:r>
            <a:r>
              <a:rPr lang="ko-KR" altLang="en-US" sz="5400" b="1" i="1">
                <a:solidFill>
                  <a:schemeClr val="bg1"/>
                </a:solidFill>
                <a:latin typeface="+mj-ea"/>
              </a:rPr>
              <a:t>서버 라이선스 가격</a:t>
            </a:r>
            <a:endParaRPr sz="5400" b="1" i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A3D26B5-5DA2-5B72-4361-AAE9C58B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551" y="4939292"/>
            <a:ext cx="2222500" cy="304021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6B384880-CF8A-778F-FB74-8B5AD8C534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351" y="5320292"/>
            <a:ext cx="2286000" cy="3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4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70F7A-6F2D-EE30-DD72-6A8F53FA2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94E3B48B-95CB-9D61-3FCD-DDE8E8AAE8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/>
              <a:t>프로그램 판매 전략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2777881B-A559-0B38-7751-E57F91E53C70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4A2924-2B84-7E98-D04E-84338678A42B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409B29B-5770-A3E0-6DF5-A68E00532C3D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라이선스 사용방식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96A1E0D-09B7-D106-F5F8-80FA76D1460A}"/>
              </a:ext>
            </a:extLst>
          </p:cNvPr>
          <p:cNvSpPr/>
          <p:nvPr/>
        </p:nvSpPr>
        <p:spPr>
          <a:xfrm>
            <a:off x="304800" y="1736202"/>
            <a:ext cx="2449033" cy="4182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라이선스 갱신방법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2EEAE-0E24-C33A-F02F-9C54E8624B25}"/>
              </a:ext>
            </a:extLst>
          </p:cNvPr>
          <p:cNvSpPr txBox="1"/>
          <p:nvPr/>
        </p:nvSpPr>
        <p:spPr>
          <a:xfrm>
            <a:off x="529543" y="2373636"/>
            <a:ext cx="103504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ko-KR" altLang="en-US" sz="1600" kern="0">
                <a:solidFill>
                  <a:sysClr val="windowText" lastClr="000000"/>
                </a:solidFill>
              </a:rPr>
              <a:t>사용 종료일 및 사용가능 회원 수 등 제한을 변경 및 갱신을 하는 방법</a:t>
            </a:r>
            <a:endParaRPr lang="en-US" altLang="ko-KR" sz="16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600" kern="0">
                <a:solidFill>
                  <a:sysClr val="windowText" lastClr="000000"/>
                </a:solidFill>
              </a:rPr>
              <a:t> - 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사용종료일 및 사용가능 회원수를 업데이트 하는 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BAT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파일을 만들고 </a:t>
            </a:r>
            <a:endParaRPr lang="en-US" altLang="ko-KR" sz="16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600" kern="0">
                <a:solidFill>
                  <a:sysClr val="windowText" lastClr="000000"/>
                </a:solidFill>
              </a:rPr>
              <a:t>    BAT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파일의 내용을 볼 수 없도록 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EXE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파일로 변환하여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 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전달하는 방식을 사용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.</a:t>
            </a:r>
          </a:p>
          <a:p>
            <a:pPr latinLnBrk="0"/>
            <a:r>
              <a:rPr lang="en-US" altLang="ko-KR" sz="1600" kern="0">
                <a:solidFill>
                  <a:sysClr val="windowText" lastClr="000000"/>
                </a:solidFill>
              </a:rPr>
              <a:t>    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사용자가 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EXE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파일을 더블클릭 하는것만으로 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DB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가 업데이트 되는 방식을 사용</a:t>
            </a:r>
            <a:endParaRPr lang="en-US" altLang="ko-KR" sz="1600" kern="0">
              <a:solidFill>
                <a:sysClr val="windowText" lastClr="0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0805A4-E915-4AE1-A462-D9BAAEF1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359" y="1600201"/>
            <a:ext cx="4191241" cy="326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6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C4C56-56D2-3F23-C032-AC163E768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CE882F49-F48E-F2FE-9B1E-AA6536F5EA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/>
              <a:t>프로그램 판매 전략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50FDB9DB-EF2D-8B6A-195C-17D3CDDC539E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B8662DE-3C87-94DC-7E97-8A6B5B62858D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57C5BF8-3D9D-702F-AC56-4F3C28B2663E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라이선스 사용방식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819553-6294-7328-3982-A44E5224C2BF}"/>
              </a:ext>
            </a:extLst>
          </p:cNvPr>
          <p:cNvSpPr/>
          <p:nvPr/>
        </p:nvSpPr>
        <p:spPr>
          <a:xfrm>
            <a:off x="304799" y="4623266"/>
            <a:ext cx="2669895" cy="4182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추가 사용자 제한방법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5D75B-593E-3559-99DD-6AFFC04C921E}"/>
              </a:ext>
            </a:extLst>
          </p:cNvPr>
          <p:cNvSpPr txBox="1"/>
          <p:nvPr/>
        </p:nvSpPr>
        <p:spPr>
          <a:xfrm>
            <a:off x="680261" y="5303830"/>
            <a:ext cx="98127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ko-KR" altLang="en-US" sz="1600" kern="0">
                <a:solidFill>
                  <a:sysClr val="windowText" lastClr="000000"/>
                </a:solidFill>
              </a:rPr>
              <a:t>추가적으로 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Users 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테이블에 사용자가 회원 가입 할 때 사용한 컴퓨터의</a:t>
            </a:r>
            <a:endParaRPr lang="en-US" altLang="ko-KR" sz="16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600" kern="0">
                <a:solidFill>
                  <a:sysClr val="windowText" lastClr="000000"/>
                </a:solidFill>
              </a:rPr>
              <a:t>IP 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또는 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MAC Address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를 저장하는 </a:t>
            </a:r>
            <a:r>
              <a:rPr lang="ko-KR" altLang="en-US" sz="1600" kern="0">
                <a:solidFill>
                  <a:schemeClr val="accent2"/>
                </a:solidFill>
              </a:rPr>
              <a:t>테이블 항목을 추가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하고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 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로그인시 회원을 가입했던 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PC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와 </a:t>
            </a:r>
            <a:endParaRPr lang="en-US" altLang="ko-KR" sz="1600" kern="0">
              <a:solidFill>
                <a:sysClr val="windowText" lastClr="000000"/>
              </a:solidFill>
            </a:endParaRPr>
          </a:p>
          <a:p>
            <a:pPr latinLnBrk="0"/>
            <a:r>
              <a:rPr lang="ko-KR" altLang="en-US" sz="1600" kern="0">
                <a:solidFill>
                  <a:sysClr val="windowText" lastClr="000000"/>
                </a:solidFill>
              </a:rPr>
              <a:t>로그인하려는 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PC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가 동일한지 확인 후 같으면 접속 할 수 있는 컴퓨터 지정 로그인 방식을 사용 할 수있다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12184C-5C65-A761-F394-4916B062A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02" y="1767440"/>
            <a:ext cx="4579320" cy="24147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197A93-F5DD-F394-06A1-12097AA1D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790" y="1684328"/>
            <a:ext cx="3719968" cy="25773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26D8EFD-E0D4-A134-FE93-5D094F08B5E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4912822" y="2973019"/>
            <a:ext cx="672968" cy="1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99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76400"/>
            <a:ext cx="12192000" cy="1219200"/>
          </a:xfrm>
          <a:custGeom>
            <a:avLst/>
            <a:gdLst/>
            <a:ahLst/>
            <a:cxnLst/>
            <a:rect l="l" t="t" r="r" b="b"/>
            <a:pathLst>
              <a:path w="12192000" h="4131945">
                <a:moveTo>
                  <a:pt x="12192000" y="0"/>
                </a:moveTo>
                <a:lnTo>
                  <a:pt x="0" y="0"/>
                </a:lnTo>
                <a:lnTo>
                  <a:pt x="0" y="4131564"/>
                </a:lnTo>
                <a:lnTo>
                  <a:pt x="12192000" y="41315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65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C852FA8B-99CA-436C-9AD6-C7964E5F7057}"/>
              </a:ext>
            </a:extLst>
          </p:cNvPr>
          <p:cNvSpPr/>
          <p:nvPr/>
        </p:nvSpPr>
        <p:spPr>
          <a:xfrm>
            <a:off x="10896600" y="1676400"/>
            <a:ext cx="914400" cy="1219200"/>
          </a:xfrm>
          <a:prstGeom prst="parallelogram">
            <a:avLst>
              <a:gd name="adj" fmla="val 40464"/>
            </a:avLst>
          </a:prstGeom>
          <a:solidFill>
            <a:srgbClr val="215968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DD6B65-114F-4B25-9AA0-9E6D1D48BAAD}"/>
              </a:ext>
            </a:extLst>
          </p:cNvPr>
          <p:cNvSpPr txBox="1"/>
          <p:nvPr/>
        </p:nvSpPr>
        <p:spPr>
          <a:xfrm>
            <a:off x="9292472" y="5638800"/>
            <a:ext cx="24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www.moasoftware.co.kr</a:t>
            </a:r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6CFAB239-43DF-4122-8AF6-58D5547ADA64}"/>
              </a:ext>
            </a:extLst>
          </p:cNvPr>
          <p:cNvSpPr/>
          <p:nvPr/>
        </p:nvSpPr>
        <p:spPr>
          <a:xfrm>
            <a:off x="11430000" y="1676400"/>
            <a:ext cx="533400" cy="1219200"/>
          </a:xfrm>
          <a:prstGeom prst="parallelogram">
            <a:avLst>
              <a:gd name="adj" fmla="val 7787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838200" y="1676400"/>
            <a:ext cx="11353800" cy="1091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l">
              <a:lnSpc>
                <a:spcPct val="150000"/>
              </a:lnSpc>
              <a:spcBef>
                <a:spcPts val="100"/>
              </a:spcBef>
            </a:pPr>
            <a:r>
              <a:rPr lang="en-US" altLang="ko-KR" sz="5400" b="1" i="1">
                <a:solidFill>
                  <a:schemeClr val="bg1"/>
                </a:solidFill>
                <a:latin typeface="+mj-ea"/>
              </a:rPr>
              <a:t>SDAS</a:t>
            </a:r>
            <a:r>
              <a:rPr lang="ko-KR" altLang="en-US" sz="5400" b="1" i="1">
                <a:solidFill>
                  <a:schemeClr val="bg1"/>
                </a:solidFill>
                <a:latin typeface="+mj-ea"/>
              </a:rPr>
              <a:t> 서버 스펙 </a:t>
            </a:r>
            <a:r>
              <a:rPr lang="en-US" altLang="ko-KR" sz="5400" b="1" i="1">
                <a:solidFill>
                  <a:schemeClr val="bg1"/>
                </a:solidFill>
                <a:latin typeface="+mj-ea"/>
              </a:rPr>
              <a:t>/ </a:t>
            </a:r>
            <a:r>
              <a:rPr lang="ko-KR" altLang="en-US" sz="5400" b="1" i="1">
                <a:solidFill>
                  <a:schemeClr val="bg1"/>
                </a:solidFill>
                <a:latin typeface="+mj-ea"/>
              </a:rPr>
              <a:t>가격</a:t>
            </a:r>
            <a:endParaRPr sz="5400" b="1" i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03B49DF-C7EE-40F0-90EB-13C7F2529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551" y="4939292"/>
            <a:ext cx="2222500" cy="304021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D02B0DD8-2013-48CD-ABB3-32CD700662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351" y="5320292"/>
            <a:ext cx="2286000" cy="3185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BF4DE-6386-7C6D-E972-3E1C5B466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D55B28DA-ACCE-31FD-41BB-92D0EFA7EB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/>
              <a:t>SDAS </a:t>
            </a:r>
            <a:r>
              <a:rPr lang="ko-KR" altLang="en-US" sz="2800"/>
              <a:t>서버 구성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42B36A0A-E693-F6D7-4D83-DC645CA886AB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BC9BAC6-BAB6-C36C-5932-78F2A60C14DB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11D74E-8FB8-2F2D-B807-9ABCB272F63F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RAID </a:t>
            </a:r>
            <a:r>
              <a:rPr lang="ko-KR" altLang="en-US"/>
              <a:t>구성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29EB26-2D28-C2B5-6935-265A6F5E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21" y="1513645"/>
            <a:ext cx="8895700" cy="488958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A08118-CDB3-1C9C-7401-C696BEA2F1DD}"/>
              </a:ext>
            </a:extLst>
          </p:cNvPr>
          <p:cNvSpPr/>
          <p:nvPr/>
        </p:nvSpPr>
        <p:spPr>
          <a:xfrm>
            <a:off x="1484768" y="1513645"/>
            <a:ext cx="2906163" cy="48895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CF6951E-E19E-9964-64AF-02CC8AEA4DAB}"/>
              </a:ext>
            </a:extLst>
          </p:cNvPr>
          <p:cNvSpPr/>
          <p:nvPr/>
        </p:nvSpPr>
        <p:spPr>
          <a:xfrm>
            <a:off x="7616143" y="1579491"/>
            <a:ext cx="2906163" cy="48895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B8C92-B158-D679-F2B6-F55990735929}"/>
              </a:ext>
            </a:extLst>
          </p:cNvPr>
          <p:cNvSpPr txBox="1"/>
          <p:nvPr/>
        </p:nvSpPr>
        <p:spPr>
          <a:xfrm>
            <a:off x="370360" y="2071530"/>
            <a:ext cx="11144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no RAID</a:t>
            </a:r>
            <a:r>
              <a:rPr lang="ko-KR" altLang="en-US" sz="1000">
                <a:solidFill>
                  <a:srgbClr val="FF0000"/>
                </a:solidFill>
              </a:rPr>
              <a:t>구성으로</a:t>
            </a:r>
            <a:endParaRPr lang="en-US" altLang="ko-KR" sz="1000">
              <a:solidFill>
                <a:srgbClr val="FF0000"/>
              </a:solidFill>
            </a:endParaRPr>
          </a:p>
          <a:p>
            <a:r>
              <a:rPr lang="en-US" altLang="ko-KR" sz="1000">
                <a:solidFill>
                  <a:srgbClr val="FF0000"/>
                </a:solidFill>
              </a:rPr>
              <a:t>SSD 980GB</a:t>
            </a:r>
            <a:r>
              <a:rPr lang="ko-KR" altLang="en-US" sz="1000">
                <a:solidFill>
                  <a:srgbClr val="FF0000"/>
                </a:solidFill>
              </a:rPr>
              <a:t>를</a:t>
            </a:r>
            <a:endParaRPr lang="en-US" altLang="ko-KR" sz="1000">
              <a:solidFill>
                <a:srgbClr val="FF0000"/>
              </a:solidFill>
            </a:endParaRPr>
          </a:p>
          <a:p>
            <a:r>
              <a:rPr lang="en-US" altLang="ko-KR" sz="1000">
                <a:solidFill>
                  <a:srgbClr val="FF0000"/>
                </a:solidFill>
              </a:rPr>
              <a:t>C</a:t>
            </a:r>
            <a:r>
              <a:rPr lang="ko-KR" altLang="en-US" sz="1000">
                <a:solidFill>
                  <a:srgbClr val="FF0000"/>
                </a:solidFill>
              </a:rPr>
              <a:t>드라이브로</a:t>
            </a:r>
            <a:endParaRPr lang="en-US" altLang="ko-KR" sz="1000">
              <a:solidFill>
                <a:srgbClr val="FF0000"/>
              </a:solidFill>
            </a:endParaRPr>
          </a:p>
          <a:p>
            <a:r>
              <a:rPr lang="ko-KR" altLang="en-US" sz="1000">
                <a:solidFill>
                  <a:srgbClr val="FF0000"/>
                </a:solidFill>
              </a:rPr>
              <a:t>사용예정</a:t>
            </a:r>
            <a:endParaRPr lang="en-US" altLang="ko-KR" sz="1000">
              <a:solidFill>
                <a:srgbClr val="FF0000"/>
              </a:solidFill>
            </a:endParaRPr>
          </a:p>
          <a:p>
            <a:r>
              <a:rPr lang="en-US" altLang="ko-KR" sz="1000">
                <a:solidFill>
                  <a:srgbClr val="FF0000"/>
                </a:solidFill>
              </a:rPr>
              <a:t>------------------------</a:t>
            </a:r>
          </a:p>
          <a:p>
            <a:r>
              <a:rPr lang="en-US" altLang="ko-KR" sz="1000">
                <a:solidFill>
                  <a:srgbClr val="FF0000"/>
                </a:solidFill>
              </a:rPr>
              <a:t>OS</a:t>
            </a:r>
            <a:r>
              <a:rPr lang="ko-KR" altLang="en-US" sz="1000">
                <a:solidFill>
                  <a:srgbClr val="FF0000"/>
                </a:solidFill>
              </a:rPr>
              <a:t>설치 및</a:t>
            </a:r>
            <a:endParaRPr lang="en-US" altLang="ko-KR" sz="1000">
              <a:solidFill>
                <a:srgbClr val="FF0000"/>
              </a:solidFill>
            </a:endParaRPr>
          </a:p>
          <a:p>
            <a:r>
              <a:rPr lang="ko-KR" altLang="en-US" sz="1000">
                <a:solidFill>
                  <a:srgbClr val="FF0000"/>
                </a:solidFill>
              </a:rPr>
              <a:t>서버구동파일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FD37A-8010-01F2-79DB-4DE2F96455E6}"/>
              </a:ext>
            </a:extLst>
          </p:cNvPr>
          <p:cNvSpPr txBox="1"/>
          <p:nvPr/>
        </p:nvSpPr>
        <p:spPr>
          <a:xfrm>
            <a:off x="10522306" y="2071530"/>
            <a:ext cx="14462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RAID 1</a:t>
            </a:r>
            <a:r>
              <a:rPr lang="ko-KR" altLang="en-US" sz="1000">
                <a:solidFill>
                  <a:srgbClr val="FF0000"/>
                </a:solidFill>
              </a:rPr>
              <a:t>구성으로</a:t>
            </a:r>
            <a:endParaRPr lang="en-US" altLang="ko-KR" sz="1000">
              <a:solidFill>
                <a:srgbClr val="FF0000"/>
              </a:solidFill>
            </a:endParaRPr>
          </a:p>
          <a:p>
            <a:r>
              <a:rPr lang="en-US" altLang="ko-KR" sz="1000">
                <a:solidFill>
                  <a:srgbClr val="FF0000"/>
                </a:solidFill>
              </a:rPr>
              <a:t>HHD 2TB or 8TB</a:t>
            </a:r>
            <a:r>
              <a:rPr lang="ko-KR" altLang="en-US" sz="1000">
                <a:solidFill>
                  <a:srgbClr val="FF0000"/>
                </a:solidFill>
              </a:rPr>
              <a:t>를</a:t>
            </a:r>
            <a:endParaRPr lang="en-US" altLang="ko-KR" sz="1000">
              <a:solidFill>
                <a:srgbClr val="FF0000"/>
              </a:solidFill>
            </a:endParaRPr>
          </a:p>
          <a:p>
            <a:r>
              <a:rPr lang="en-US" altLang="ko-KR" sz="1000">
                <a:solidFill>
                  <a:srgbClr val="FF0000"/>
                </a:solidFill>
              </a:rPr>
              <a:t>D</a:t>
            </a:r>
            <a:r>
              <a:rPr lang="ko-KR" altLang="en-US" sz="1000">
                <a:solidFill>
                  <a:srgbClr val="FF0000"/>
                </a:solidFill>
              </a:rPr>
              <a:t>드라이브로</a:t>
            </a:r>
            <a:endParaRPr lang="en-US" altLang="ko-KR" sz="1000">
              <a:solidFill>
                <a:srgbClr val="FF0000"/>
              </a:solidFill>
            </a:endParaRPr>
          </a:p>
          <a:p>
            <a:r>
              <a:rPr lang="ko-KR" altLang="en-US" sz="1000">
                <a:solidFill>
                  <a:srgbClr val="FF0000"/>
                </a:solidFill>
              </a:rPr>
              <a:t>사용예정</a:t>
            </a:r>
            <a:endParaRPr lang="en-US" altLang="ko-KR" sz="1000">
              <a:solidFill>
                <a:srgbClr val="FF0000"/>
              </a:solidFill>
            </a:endParaRPr>
          </a:p>
          <a:p>
            <a:r>
              <a:rPr lang="en-US" altLang="ko-KR" sz="1000">
                <a:solidFill>
                  <a:srgbClr val="FF0000"/>
                </a:solidFill>
              </a:rPr>
              <a:t>--------------------------------</a:t>
            </a:r>
          </a:p>
          <a:p>
            <a:r>
              <a:rPr lang="ko-KR" altLang="en-US" sz="1000">
                <a:solidFill>
                  <a:srgbClr val="FF0000"/>
                </a:solidFill>
              </a:rPr>
              <a:t>소스파일 및</a:t>
            </a:r>
            <a:endParaRPr lang="en-US" altLang="ko-KR" sz="1000">
              <a:solidFill>
                <a:srgbClr val="FF0000"/>
              </a:solidFill>
            </a:endParaRPr>
          </a:p>
          <a:p>
            <a:r>
              <a:rPr lang="ko-KR" altLang="en-US" sz="1000">
                <a:solidFill>
                  <a:srgbClr val="FF0000"/>
                </a:solidFill>
              </a:rPr>
              <a:t>중요 데이터 백업</a:t>
            </a:r>
            <a:r>
              <a:rPr lang="en-US" altLang="ko-KR" sz="1000">
                <a:solidFill>
                  <a:srgbClr val="FF0000"/>
                </a:solidFill>
              </a:rPr>
              <a:t>/</a:t>
            </a:r>
            <a:r>
              <a:rPr lang="ko-KR" altLang="en-US" sz="1000">
                <a:solidFill>
                  <a:srgbClr val="FF0000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80262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93849-DFB5-3B66-4BD6-2A0637F4A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11E8FCC0-8191-E81E-118B-84B893A6C9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/>
              <a:t>SDAS </a:t>
            </a:r>
            <a:r>
              <a:rPr lang="ko-KR" altLang="en-US" sz="2800"/>
              <a:t>서버 구성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5ABFF2DD-FA21-9513-2C9E-098E2CB1E0E2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21B8A0-2620-FE63-3A17-846A99AB303E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DDA0FB1-0B40-67F6-1656-EE14181FB4C5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Dell PowerEdge R260 - Rack type server</a:t>
            </a: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CDFEF8-A88E-1B66-3F7F-D37AFC46F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12741"/>
              </p:ext>
            </p:extLst>
          </p:nvPr>
        </p:nvGraphicFramePr>
        <p:xfrm>
          <a:off x="912627" y="1544285"/>
          <a:ext cx="10007010" cy="48585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03505">
                  <a:extLst>
                    <a:ext uri="{9D8B030D-6E8A-4147-A177-3AD203B41FA5}">
                      <a16:colId xmlns:a16="http://schemas.microsoft.com/office/drawing/2014/main" val="539775158"/>
                    </a:ext>
                  </a:extLst>
                </a:gridCol>
                <a:gridCol w="5003505">
                  <a:extLst>
                    <a:ext uri="{9D8B030D-6E8A-4147-A177-3AD203B41FA5}">
                      <a16:colId xmlns:a16="http://schemas.microsoft.com/office/drawing/2014/main" val="3125216433"/>
                    </a:ext>
                  </a:extLst>
                </a:gridCol>
              </a:tblGrid>
              <a:tr h="603796">
                <a:tc gridSpan="2"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공통사양 </a:t>
                      </a: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( </a:t>
                      </a:r>
                      <a:r>
                        <a:rPr lang="ko-KR" altLang="en-US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키보드 </a:t>
                      </a: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/ </a:t>
                      </a:r>
                      <a:r>
                        <a:rPr lang="ko-KR" altLang="en-US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마우스 미제공 </a:t>
                      </a: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)</a:t>
                      </a:r>
                    </a:p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CPU : Intel Xeon E-2434 ( 4Core 3.4GHz )</a:t>
                      </a:r>
                    </a:p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RAM : DDR5 ECC DIMM 64GB</a:t>
                      </a:r>
                      <a:endParaRPr lang="ko-KR" altLang="en-US" sz="1600" b="1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5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837097"/>
                  </a:ext>
                </a:extLst>
              </a:tr>
              <a:tr h="2236653">
                <a:tc gridSpan="2">
                  <a:txBody>
                    <a:bodyPr/>
                    <a:lstStyle/>
                    <a:p>
                      <a:pPr marL="0" algn="l" latinLnBrk="1"/>
                      <a:endParaRPr lang="ko-KR" altLang="en-US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latinLnBrk="1"/>
                      <a:endParaRPr lang="ko-KR" altLang="en-US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238005"/>
                  </a:ext>
                </a:extLst>
              </a:tr>
              <a:tr h="1016273">
                <a:tc>
                  <a:txBody>
                    <a:bodyPr/>
                    <a:lstStyle/>
                    <a:p>
                      <a:pPr marL="0" algn="l" latinLnBrk="1"/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SSD : 960GB</a:t>
                      </a:r>
                    </a:p>
                    <a:p>
                      <a:pPr marL="0" algn="l" latinLnBrk="1"/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HDD : 2TB * 2EA (RAID1)</a:t>
                      </a:r>
                    </a:p>
                    <a:p>
                      <a:pPr marL="0" algn="l" latinLnBrk="1"/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OS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미포함시 약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4,200,000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2022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포함시 약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5,200,000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/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SSD : 960GB</a:t>
                      </a:r>
                    </a:p>
                    <a:p>
                      <a:pPr marL="0" algn="l" latinLnBrk="1"/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HDD : 8TB * 2EA (RAID1)</a:t>
                      </a:r>
                    </a:p>
                    <a:p>
                      <a:pPr marL="0" algn="l" latinLnBrk="1"/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OS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미포함시 약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4,800,000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2022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포함시 약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5,800,000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91463"/>
                  </a:ext>
                </a:extLst>
              </a:tr>
              <a:tr h="524497">
                <a:tc gridSpan="2">
                  <a:txBody>
                    <a:bodyPr/>
                    <a:lstStyle/>
                    <a:p>
                      <a:pPr marL="0" algn="l" latinLnBrk="1"/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구매처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제로원씨앤씨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전화번호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: 02-2013-8797 /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휴대전화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: 010-3520-7997 /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이메일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: zoncncn@naver.com</a:t>
                      </a:r>
                      <a:endParaRPr lang="ko-KR" altLang="en-US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latinLnBrk="1"/>
                      <a:endParaRPr lang="ko-KR" altLang="en-US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41984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BA1CA65-2D36-B44F-A2AA-C5DF083DE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44" y="2471907"/>
            <a:ext cx="7353661" cy="191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6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300B7-CCA2-C21F-7FAB-E6B25B956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2853B29-93A0-3B17-A124-6309DED97BD6}"/>
              </a:ext>
            </a:extLst>
          </p:cNvPr>
          <p:cNvSpPr/>
          <p:nvPr/>
        </p:nvSpPr>
        <p:spPr>
          <a:xfrm>
            <a:off x="0" y="1676400"/>
            <a:ext cx="12192000" cy="1219200"/>
          </a:xfrm>
          <a:custGeom>
            <a:avLst/>
            <a:gdLst/>
            <a:ahLst/>
            <a:cxnLst/>
            <a:rect l="l" t="t" r="r" b="b"/>
            <a:pathLst>
              <a:path w="12192000" h="4131945">
                <a:moveTo>
                  <a:pt x="12192000" y="0"/>
                </a:moveTo>
                <a:lnTo>
                  <a:pt x="0" y="0"/>
                </a:lnTo>
                <a:lnTo>
                  <a:pt x="0" y="4131564"/>
                </a:lnTo>
                <a:lnTo>
                  <a:pt x="12192000" y="41315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65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6B30361E-325A-6E4D-D7D4-778928EA67AF}"/>
              </a:ext>
            </a:extLst>
          </p:cNvPr>
          <p:cNvSpPr/>
          <p:nvPr/>
        </p:nvSpPr>
        <p:spPr>
          <a:xfrm>
            <a:off x="10896600" y="1676400"/>
            <a:ext cx="914400" cy="1219200"/>
          </a:xfrm>
          <a:prstGeom prst="parallelogram">
            <a:avLst>
              <a:gd name="adj" fmla="val 40464"/>
            </a:avLst>
          </a:prstGeom>
          <a:solidFill>
            <a:srgbClr val="215968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EBC2E-5BFA-E5CF-DFA8-A5B63C2AC445}"/>
              </a:ext>
            </a:extLst>
          </p:cNvPr>
          <p:cNvSpPr txBox="1"/>
          <p:nvPr/>
        </p:nvSpPr>
        <p:spPr>
          <a:xfrm>
            <a:off x="9292472" y="5638800"/>
            <a:ext cx="24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www.moasoftware.co.kr</a:t>
            </a:r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4AC782EC-C928-6EA3-DD13-74D03BA4A964}"/>
              </a:ext>
            </a:extLst>
          </p:cNvPr>
          <p:cNvSpPr/>
          <p:nvPr/>
        </p:nvSpPr>
        <p:spPr>
          <a:xfrm>
            <a:off x="11430000" y="1676400"/>
            <a:ext cx="533400" cy="1219200"/>
          </a:xfrm>
          <a:prstGeom prst="parallelogram">
            <a:avLst>
              <a:gd name="adj" fmla="val 7787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EEFE21E-9D97-5ABC-F384-4EDEA079D7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1676400"/>
            <a:ext cx="11353800" cy="1091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l">
              <a:lnSpc>
                <a:spcPct val="150000"/>
              </a:lnSpc>
              <a:spcBef>
                <a:spcPts val="100"/>
              </a:spcBef>
            </a:pPr>
            <a:r>
              <a:rPr lang="en-US" altLang="ko-KR" sz="5400" b="1" i="1">
                <a:solidFill>
                  <a:schemeClr val="bg1"/>
                </a:solidFill>
                <a:latin typeface="+mj-ea"/>
              </a:rPr>
              <a:t>SDAS</a:t>
            </a:r>
            <a:r>
              <a:rPr lang="ko-KR" altLang="en-US" sz="5400" b="1" i="1">
                <a:solidFill>
                  <a:schemeClr val="bg1"/>
                </a:solidFill>
                <a:latin typeface="+mj-ea"/>
              </a:rPr>
              <a:t> 공유기 스펙 </a:t>
            </a:r>
            <a:r>
              <a:rPr lang="en-US" altLang="ko-KR" sz="5400" b="1" i="1">
                <a:solidFill>
                  <a:schemeClr val="bg1"/>
                </a:solidFill>
                <a:latin typeface="+mj-ea"/>
              </a:rPr>
              <a:t>/ </a:t>
            </a:r>
            <a:r>
              <a:rPr lang="ko-KR" altLang="en-US" sz="5400" b="1" i="1">
                <a:solidFill>
                  <a:schemeClr val="bg1"/>
                </a:solidFill>
                <a:latin typeface="+mj-ea"/>
              </a:rPr>
              <a:t>가격</a:t>
            </a:r>
            <a:endParaRPr sz="5400" b="1" i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87178B1-FE6D-6D11-227A-B0DA7939F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551" y="4939292"/>
            <a:ext cx="2222500" cy="304021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63572BD-8C71-3AAA-2FFE-9CF2AC849E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351" y="5320292"/>
            <a:ext cx="2286000" cy="3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7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FD9A-2FE8-2B7B-63B9-1A132FE67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60922C93-022C-2DB3-FFE9-38A6AC7C4C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/>
              <a:t>SDAS </a:t>
            </a:r>
            <a:r>
              <a:rPr lang="ko-KR" altLang="en-US" sz="2800"/>
              <a:t>서버 구성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A26EAE93-98E3-8746-32B7-FD9CA4C9428C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B176CA8-BDA7-95B9-C7C3-E41ECED14C60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28819AA-B3CE-E06E-DBF0-76FD4DBCFA50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>
                <a:ln>
                  <a:solidFill>
                    <a:schemeClr val="tx1">
                      <a:alpha val="0"/>
                    </a:schemeClr>
                  </a:solidFill>
                </a:ln>
              </a:rPr>
              <a:t>공유기 사용 구성도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68CE4F0-C52A-1D61-22BE-0E07E16AE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36915"/>
              </p:ext>
            </p:extLst>
          </p:nvPr>
        </p:nvGraphicFramePr>
        <p:xfrm>
          <a:off x="685761" y="1714414"/>
          <a:ext cx="10233876" cy="46327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76816">
                  <a:extLst>
                    <a:ext uri="{9D8B030D-6E8A-4147-A177-3AD203B41FA5}">
                      <a16:colId xmlns:a16="http://schemas.microsoft.com/office/drawing/2014/main" val="539775158"/>
                    </a:ext>
                  </a:extLst>
                </a:gridCol>
                <a:gridCol w="4657060">
                  <a:extLst>
                    <a:ext uri="{9D8B030D-6E8A-4147-A177-3AD203B41FA5}">
                      <a16:colId xmlns:a16="http://schemas.microsoft.com/office/drawing/2014/main" val="3125216433"/>
                    </a:ext>
                  </a:extLst>
                </a:gridCol>
              </a:tblGrid>
              <a:tr h="997038">
                <a:tc gridSpan="2"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공유기 사용 구성도</a:t>
                      </a:r>
                      <a:endParaRPr lang="en-US" altLang="ko-KR" sz="1600" b="1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비용을 절감하기 위해서 </a:t>
                      </a: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IPTIME</a:t>
                      </a:r>
                      <a:r>
                        <a:rPr lang="ko-KR" altLang="en-US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공유기를 사용해야함</a:t>
                      </a:r>
                      <a:r>
                        <a:rPr lang="en-US" altLang="ko-KR" sz="16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5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837097"/>
                  </a:ext>
                </a:extLst>
              </a:tr>
              <a:tr h="3635716">
                <a:tc>
                  <a:txBody>
                    <a:bodyPr/>
                    <a:lstStyle/>
                    <a:p>
                      <a:pPr marL="0" algn="l" latinLnBrk="1"/>
                      <a:endParaRPr lang="ko-KR" altLang="en-US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/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공유기 사용이유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내부망과 외부망을 분리하고 서버에 직접적으로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연결하지 못하게하여 서버를 보호 할 수 있음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latinLnBrk="1"/>
                      <a:b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외부망에서 내부망으로 접속 할 때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아이피주소를 입력하고 접속하는게 아닌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공유기의 도메인주소를 입력하고 접속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latinLnBrk="1"/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아이피주소를 입력하고 사용하지 않기 때문에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인터넷이 유동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나 고정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나 상관없이 구성가능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외부에서 접속할 사람의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를 입력하여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접속 할 사람의 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만 허용 하거나</a:t>
                      </a:r>
                      <a:endParaRPr lang="en-US" altLang="ko-KR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latinLnBrk="1"/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특정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IP</a:t>
                      </a:r>
                      <a:r>
                        <a:rPr lang="ko-KR" altLang="en-US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만 접속하지 못하게 차단 할 수 있음</a:t>
                      </a:r>
                      <a:r>
                        <a:rPr lang="en-US" altLang="ko-KR" sz="16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238005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119EF191-51B6-0AB3-8361-21B10C3ABC88}"/>
              </a:ext>
            </a:extLst>
          </p:cNvPr>
          <p:cNvGrpSpPr/>
          <p:nvPr/>
        </p:nvGrpSpPr>
        <p:grpSpPr>
          <a:xfrm>
            <a:off x="1152065" y="2903642"/>
            <a:ext cx="4650634" cy="3223154"/>
            <a:chOff x="6440586" y="1502213"/>
            <a:chExt cx="4650634" cy="3223154"/>
          </a:xfrm>
        </p:grpSpPr>
        <p:pic>
          <p:nvPicPr>
            <p:cNvPr id="10" name="그림 9" descr="텍스트, 도표, 스크린샷, 평면도이(가) 표시된 사진&#10;&#10;자동 생성된 설명">
              <a:extLst>
                <a:ext uri="{FF2B5EF4-FFF2-40B4-BE49-F238E27FC236}">
                  <a16:creationId xmlns:a16="http://schemas.microsoft.com/office/drawing/2014/main" id="{CCC881D1-2CF4-3E20-68F8-2DE082E95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586" y="1502213"/>
              <a:ext cx="4650634" cy="3223154"/>
            </a:xfrm>
            <a:prstGeom prst="rect">
              <a:avLst/>
            </a:prstGeom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5648EE0-2FB0-95BD-CB2D-9CBE7B605571}"/>
                </a:ext>
              </a:extLst>
            </p:cNvPr>
            <p:cNvSpPr/>
            <p:nvPr/>
          </p:nvSpPr>
          <p:spPr>
            <a:xfrm>
              <a:off x="8661863" y="1555844"/>
              <a:ext cx="1230041" cy="64548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052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4233C951CDB7548B5DD5964C3756027" ma:contentTypeVersion="17" ma:contentTypeDescription="새 문서를 만듭니다." ma:contentTypeScope="" ma:versionID="d3d43916fb8f40912a5a22c3808d4e14">
  <xsd:schema xmlns:xsd="http://www.w3.org/2001/XMLSchema" xmlns:xs="http://www.w3.org/2001/XMLSchema" xmlns:p="http://schemas.microsoft.com/office/2006/metadata/properties" xmlns:ns2="38676b18-18fd-4af8-a2fb-2e004a0ca471" xmlns:ns3="501a2e8f-06e3-41e5-9b7e-eb0b008442eb" targetNamespace="http://schemas.microsoft.com/office/2006/metadata/properties" ma:root="true" ma:fieldsID="3a5de53683c261b80205d40de1dfeb76" ns2:_="" ns3:_="">
    <xsd:import namespace="38676b18-18fd-4af8-a2fb-2e004a0ca471"/>
    <xsd:import namespace="501a2e8f-06e3-41e5-9b7e-eb0b008442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_Flow_SignoffStatu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676b18-18fd-4af8-a2fb-2e004a0ca4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8948929b-0030-4437-b7bc-ebddd2a37d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Flow_SignoffStatus" ma:index="21" nillable="true" ma:displayName="사인 오프 상태" ma:internalName="_xc0ac__xc778__x0020__xc624__xd504__x0020__xc0c1__xd0dc_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a2e8f-06e3-41e5-9b7e-eb0b008442e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af7826c-1069-41cb-9781-51a9afcd8763}" ma:internalName="TaxCatchAll" ma:showField="CatchAllData" ma:web="501a2e8f-06e3-41e5-9b7e-eb0b008442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8676b18-18fd-4af8-a2fb-2e004a0ca471">
      <Terms xmlns="http://schemas.microsoft.com/office/infopath/2007/PartnerControls"/>
    </lcf76f155ced4ddcb4097134ff3c332f>
    <TaxCatchAll xmlns="501a2e8f-06e3-41e5-9b7e-eb0b008442eb" xsi:nil="true"/>
    <_Flow_SignoffStatus xmlns="38676b18-18fd-4af8-a2fb-2e004a0ca471" xsi:nil="true"/>
  </documentManagement>
</p:properties>
</file>

<file path=customXml/itemProps1.xml><?xml version="1.0" encoding="utf-8"?>
<ds:datastoreItem xmlns:ds="http://schemas.openxmlformats.org/officeDocument/2006/customXml" ds:itemID="{5C56D34B-04E0-4688-AE0F-B42AAB46718E}">
  <ds:schemaRefs>
    <ds:schemaRef ds:uri="38676b18-18fd-4af8-a2fb-2e004a0ca471"/>
    <ds:schemaRef ds:uri="501a2e8f-06e3-41e5-9b7e-eb0b008442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1E6A9C1-753C-4305-B970-FE6E6D9652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27B190-74A0-45D5-B224-C37114006C76}">
  <ds:schemaRefs>
    <ds:schemaRef ds:uri="http://schemas.microsoft.com/office/2006/metadata/properties"/>
    <ds:schemaRef ds:uri="http://purl.org/dc/elements/1.1/"/>
    <ds:schemaRef ds:uri="38676b18-18fd-4af8-a2fb-2e004a0ca471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501a2e8f-06e3-41e5-9b7e-eb0b008442e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1060</Words>
  <Application>Microsoft Office PowerPoint</Application>
  <PresentationFormat>와이드스크린</PresentationFormat>
  <Paragraphs>188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맑은 고딕</vt:lpstr>
      <vt:lpstr>Arial</vt:lpstr>
      <vt:lpstr>Calibri</vt:lpstr>
      <vt:lpstr>Office Theme</vt:lpstr>
      <vt:lpstr>SDAS 서버 라이선스 구성</vt:lpstr>
      <vt:lpstr>프로그램 판매 전략</vt:lpstr>
      <vt:lpstr>프로그램 판매 전략</vt:lpstr>
      <vt:lpstr>프로그램 판매 전략</vt:lpstr>
      <vt:lpstr>SDAS 서버 스펙 / 가격</vt:lpstr>
      <vt:lpstr>SDAS 서버 구성</vt:lpstr>
      <vt:lpstr>SDAS 서버 구성</vt:lpstr>
      <vt:lpstr>SDAS 공유기 스펙 / 가격</vt:lpstr>
      <vt:lpstr>SDAS 서버 구성</vt:lpstr>
      <vt:lpstr>SDAS 서버 구성</vt:lpstr>
      <vt:lpstr>SDAS 서버 구성</vt:lpstr>
      <vt:lpstr>SDAS 서버 구성</vt:lpstr>
      <vt:lpstr>SDAS 서버랙 가격</vt:lpstr>
      <vt:lpstr>SDAS 서버 구성</vt:lpstr>
      <vt:lpstr>SDAS 서버 구성</vt:lpstr>
      <vt:lpstr>SDAS 서버 구성</vt:lpstr>
      <vt:lpstr>SDAS 서버 구성</vt:lpstr>
      <vt:lpstr>SDAS 서버 구성</vt:lpstr>
      <vt:lpstr>SDAS 서버 구성</vt:lpstr>
      <vt:lpstr>SDAS 서버 구성</vt:lpstr>
      <vt:lpstr>SDAS 서버 라이선스 가격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경호</dc:creator>
  <cp:lastModifiedBy>조윤우</cp:lastModifiedBy>
  <cp:revision>33</cp:revision>
  <dcterms:created xsi:type="dcterms:W3CDTF">2021-12-01T00:46:53Z</dcterms:created>
  <dcterms:modified xsi:type="dcterms:W3CDTF">2024-10-25T07:49:58Z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2021-12-01T00:00:00Z</vt:filetime>
  </property>
  <property fmtid="{D5CDD505-2E9C-101B-9397-08002B2CF9AE}" pid="5" name="ContentTypeId">
    <vt:lpwstr>0x01010024233C951CDB7548B5DD5964C3756027</vt:lpwstr>
  </property>
  <property fmtid="{D5CDD505-2E9C-101B-9397-08002B2CF9AE}" pid="6" name="MediaServiceImageTags">
    <vt:lpwstr/>
  </property>
</Properties>
</file>