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3" r:id="rId5"/>
    <p:sldId id="269" r:id="rId6"/>
    <p:sldId id="265" r:id="rId7"/>
    <p:sldId id="270" r:id="rId8"/>
    <p:sldId id="271" r:id="rId9"/>
    <p:sldId id="272" r:id="rId10"/>
    <p:sldId id="276" r:id="rId11"/>
    <p:sldId id="277" r:id="rId12"/>
    <p:sldId id="268" r:id="rId13"/>
    <p:sldId id="267" r:id="rId14"/>
    <p:sldId id="275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0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1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0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7FB50E-2E5D-4964-9840-071A4C93FAE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401F6C-3BA8-4581-A060-7CED6E55DDB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vagh/pitch-detection" TargetMode="External"/><Relationship Id="rId13" Type="http://schemas.openxmlformats.org/officeDocument/2006/relationships/hyperlink" Target="https://github.com/jamoma/JamomaCore" TargetMode="External"/><Relationship Id="rId18" Type="http://schemas.openxmlformats.org/officeDocument/2006/relationships/hyperlink" Target="https://www.slideserve.com/kesler/guest-lecture-for-ece492-computer-audition-single-pitch-detection" TargetMode="External"/><Relationship Id="rId3" Type="http://schemas.openxmlformats.org/officeDocument/2006/relationships/hyperlink" Target="https://aubio.org/" TargetMode="External"/><Relationship Id="rId7" Type="http://schemas.openxmlformats.org/officeDocument/2006/relationships/hyperlink" Target="https://pdfs.semanticscholar.org/0fd2/6e267cfa9b6d519967ea00db4ffeac272777.pdf" TargetMode="External"/><Relationship Id="rId12" Type="http://schemas.openxmlformats.org/officeDocument/2006/relationships/hyperlink" Target="https://github.com/jtfell/c-fft" TargetMode="External"/><Relationship Id="rId17" Type="http://schemas.openxmlformats.org/officeDocument/2006/relationships/hyperlink" Target="https://cecm.indiana.edu/etext/appendices/equal_temp.shtml" TargetMode="External"/><Relationship Id="rId2" Type="http://schemas.openxmlformats.org/officeDocument/2006/relationships/hyperlink" Target="http://audition.ens.fr/adc/pdf/2002_JASA_YIN.pdf" TargetMode="External"/><Relationship Id="rId16" Type="http://schemas.openxmlformats.org/officeDocument/2006/relationships/hyperlink" Target="https://newt.phys.unsw.edu.au/jw/not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ecs.qmul.ac.uk/~simond/pub/2014/MauchDixon-PYIN-ICASSP2014.pdf" TargetMode="External"/><Relationship Id="rId11" Type="http://schemas.openxmlformats.org/officeDocument/2006/relationships/hyperlink" Target="https://github.com/ashokfernandez/Yin-Pitch-Tracking" TargetMode="External"/><Relationship Id="rId5" Type="http://schemas.openxmlformats.org/officeDocument/2006/relationships/hyperlink" Target="http://miracle.otago.ac.nz/tartini/papers/A_Smarter_Way_to_Find_Pitch.pdf" TargetMode="External"/><Relationship Id="rId15" Type="http://schemas.openxmlformats.org/officeDocument/2006/relationships/hyperlink" Target="https://en.wikipedia.org/wiki/Pitch_detection_algorithm" TargetMode="External"/><Relationship Id="rId10" Type="http://schemas.openxmlformats.org/officeDocument/2006/relationships/hyperlink" Target="https://github.com/JorenSix/TarsosDSP" TargetMode="External"/><Relationship Id="rId4" Type="http://schemas.openxmlformats.org/officeDocument/2006/relationships/hyperlink" Target="https://pdfs.semanticscholar.org/1ecf/ae4b3618f92b4267912afbc59e3a3ea1d846.pdf" TargetMode="External"/><Relationship Id="rId9" Type="http://schemas.openxmlformats.org/officeDocument/2006/relationships/hyperlink" Target="https://github.com/antoineschmitt/dywapitchtrack" TargetMode="External"/><Relationship Id="rId14" Type="http://schemas.openxmlformats.org/officeDocument/2006/relationships/hyperlink" Target="https://en.wikipedia.org/wiki/Fast_Fourier_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gh/pitch-detection/tree/master/misc/yin" TargetMode="External"/><Relationship Id="rId2" Type="http://schemas.openxmlformats.org/officeDocument/2006/relationships/hyperlink" Target="http://audition.ens.fr/adc/pdf/2002_JASA_YIN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evagh/pitch-detection/tree/master/misc/yi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312" y="516924"/>
            <a:ext cx="270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u="none" strike="noStrike" dirty="0">
                <a:effectLst/>
              </a:rPr>
              <a:t>Pitch </a:t>
            </a:r>
            <a:r>
              <a:rPr lang="ko-KR" altLang="en-US" u="none" strike="noStrike" dirty="0">
                <a:effectLst/>
              </a:rPr>
              <a:t>검출 </a:t>
            </a:r>
            <a:r>
              <a:rPr lang="ko-KR" altLang="en-US" u="none" strike="noStrike" dirty="0" err="1">
                <a:effectLst/>
              </a:rPr>
              <a:t>로직</a:t>
            </a:r>
            <a:r>
              <a:rPr lang="ko-KR" altLang="en-US" u="none" strike="noStrike" dirty="0">
                <a:effectLst/>
              </a:rPr>
              <a:t> 기반 이론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46254"/>
              </p:ext>
            </p:extLst>
          </p:nvPr>
        </p:nvGraphicFramePr>
        <p:xfrm>
          <a:off x="1793874" y="1762126"/>
          <a:ext cx="8559801" cy="1809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1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사용 이론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적용 범위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로직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YIN, a fundamental frequency estimator for speech and musica - 2002, Alain de Cheveigne, Hideki Kawahara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Fast 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Autocorrelation, Difference </a:t>
                      </a:r>
                      <a:r>
                        <a:rPr lang="ko-KR" altLang="en-US" sz="1100" u="none" strike="noStrike" dirty="0">
                          <a:effectLst/>
                        </a:rPr>
                        <a:t>단계 속도 개선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audio, </a:t>
                      </a:r>
                      <a:r>
                        <a:rPr lang="en-US" sz="1100" u="none" strike="noStrike" dirty="0" err="1">
                          <a:effectLst/>
                        </a:rPr>
                        <a:t>alibrary</a:t>
                      </a:r>
                      <a:r>
                        <a:rPr lang="en-US" sz="1100" u="none" strike="noStrike" dirty="0">
                          <a:effectLst/>
                        </a:rPr>
                        <a:t> for audio labelling - https://aubio.org/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0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276" y="513836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Absolute threshold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5167" y="1317362"/>
                <a:ext cx="8836073" cy="758926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절대 </a:t>
                </a:r>
                <a:r>
                  <a:rPr lang="ko-KR" altLang="en-US" dirty="0" err="1"/>
                  <a:t>임계값</a:t>
                </a:r>
                <a:r>
                  <a:rPr lang="en-US" altLang="ko-KR" dirty="0"/>
                  <a:t>(0.1)</a:t>
                </a:r>
                <a:r>
                  <a:rPr lang="ko-KR" altLang="en-US" dirty="0"/>
                  <a:t>을 설정하고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가장 작은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보다 깊은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가장 깊은 </a:t>
                </a:r>
                <a:r>
                  <a:rPr lang="en-US" altLang="ko-KR" dirty="0"/>
                  <a:t>dip </a:t>
                </a:r>
                <a:r>
                  <a:rPr lang="ko-KR" altLang="en-US" dirty="0"/>
                  <a:t>선택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CMND</a:t>
                </a:r>
                <a:r>
                  <a:rPr lang="ko-KR" altLang="en-US" dirty="0"/>
                  <a:t>를 거친 후에도 여전히 </a:t>
                </a:r>
                <a:r>
                  <a:rPr lang="en-US" altLang="ko-KR" dirty="0"/>
                  <a:t>higher-order peaks</a:t>
                </a:r>
                <a:r>
                  <a:rPr lang="ko-KR" altLang="en-US" dirty="0"/>
                  <a:t>가 선택 되는 현상을 막기 위함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67" y="1317362"/>
                <a:ext cx="8836073" cy="758926"/>
              </a:xfrm>
              <a:prstGeom prst="rect">
                <a:avLst/>
              </a:prstGeom>
              <a:blipFill rotWithShape="0">
                <a:blip r:embed="rId2"/>
                <a:stretch>
                  <a:fillRect l="-552" t="-800" b="-8800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1185167" y="2329253"/>
            <a:ext cx="9614216" cy="3498482"/>
            <a:chOff x="-503978" y="2337490"/>
            <a:chExt cx="9614216" cy="3498482"/>
          </a:xfrm>
        </p:grpSpPr>
        <p:grpSp>
          <p:nvGrpSpPr>
            <p:cNvPr id="16" name="그룹 15"/>
            <p:cNvGrpSpPr/>
            <p:nvPr/>
          </p:nvGrpSpPr>
          <p:grpSpPr>
            <a:xfrm>
              <a:off x="3824181" y="2337490"/>
              <a:ext cx="5286057" cy="3498482"/>
              <a:chOff x="3824181" y="2337490"/>
              <a:chExt cx="5286057" cy="3498482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062387" y="2337490"/>
                <a:ext cx="5047851" cy="3498482"/>
                <a:chOff x="4108160" y="2543301"/>
                <a:chExt cx="5047851" cy="34984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4769104" y="5518563"/>
                      <a:ext cx="438690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(a) </a:t>
                      </a:r>
                      <a:r>
                        <a:rPr lang="en-US" altLang="ko-KR" sz="1400" dirty="0">
                          <a:hlinkClick r:id="rId3" action="ppaction://hlinksldjump"/>
                        </a:rPr>
                        <a:t>Fig. 4</a:t>
                      </a:r>
                      <a:r>
                        <a:rPr lang="ko-KR" altLang="en-US" sz="1400" dirty="0"/>
                        <a:t>의</a:t>
                      </a:r>
                      <a:r>
                        <a:rPr lang="en-US" altLang="ko-KR" sz="1400" dirty="0"/>
                        <a:t> (a)</a:t>
                      </a:r>
                      <a:r>
                        <a:rPr lang="ko-KR" altLang="en-US" sz="1400" dirty="0"/>
                        <a:t>에서의 </a:t>
                      </a:r>
                      <a:r>
                        <a:rPr lang="en-US" altLang="ko-KR" sz="1400" dirty="0"/>
                        <a:t>higher-order peak(</a:t>
                      </a:r>
                      <a:r>
                        <a:rPr lang="ko-KR" altLang="en-US" sz="1400" dirty="0"/>
                        <a:t>빨간 동그라미</a:t>
                      </a:r>
                      <a:r>
                        <a:rPr lang="en-US" altLang="ko-KR" sz="1400" dirty="0"/>
                        <a:t>).</a:t>
                      </a:r>
                    </a:p>
                    <a:p>
                      <a:r>
                        <a:rPr lang="ko-KR" altLang="en-US" sz="1400" dirty="0"/>
                        <a:t>가장 작은 </a:t>
                      </a:r>
                      <a14:m>
                        <m:oMath xmlns:m="http://schemas.openxmlformats.org/officeDocument/2006/math"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a14:m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Dip(</a:t>
                      </a:r>
                      <a:r>
                        <a:rPr lang="ko-KR" altLang="en-US" sz="1400" dirty="0"/>
                        <a:t>파란 동그라미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9104" y="5518563"/>
                      <a:ext cx="4386907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17" t="-3529" b="-129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2086" y="2543301"/>
                  <a:ext cx="3906938" cy="3022887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4108160" y="5653401"/>
                  <a:ext cx="6799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Fig. 5</a:t>
                  </a:r>
                  <a:endParaRPr lang="ko-KR" altLang="en-US" dirty="0"/>
                </a:p>
              </p:txBody>
            </p:sp>
          </p:grpSp>
          <p:cxnSp>
            <p:nvCxnSpPr>
              <p:cNvPr id="9" name="직선 연결선 8"/>
              <p:cNvCxnSpPr/>
              <p:nvPr/>
            </p:nvCxnSpPr>
            <p:spPr>
              <a:xfrm>
                <a:off x="4129808" y="4486275"/>
                <a:ext cx="4167213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24181" y="411694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0.1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270564" y="4542326"/>
                <a:ext cx="247650" cy="238125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403789" y="4513751"/>
                <a:ext cx="247650" cy="238125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137339" y="4513750"/>
                <a:ext cx="247650" cy="238125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494731" y="3610808"/>
                <a:ext cx="247650" cy="50613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-503978" y="2548933"/>
              <a:ext cx="3965524" cy="2775334"/>
              <a:chOff x="347019" y="2823742"/>
              <a:chExt cx="3965524" cy="277533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019" y="2823742"/>
                <a:ext cx="3886200" cy="4191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393" y="3198776"/>
                <a:ext cx="3867150" cy="2400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814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276" y="513836"/>
            <a:ext cx="23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Parabolic interpolation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276" y="3095111"/>
            <a:ext cx="19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 local estimate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5167" y="1317362"/>
                <a:ext cx="9267409" cy="1089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각 지역 별 최소 </a:t>
                </a:r>
                <a:r>
                  <a:rPr lang="en-US" altLang="ko-KR" dirty="0"/>
                  <a:t>dip(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바로 인접한 값은 포물선에 맞다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보간 </a:t>
                </a:r>
                <a:r>
                  <a:rPr lang="ko-KR" altLang="en-US"/>
                  <a:t>된 최소값의 </a:t>
                </a:r>
                <a:r>
                  <a:rPr lang="ko-KR" altLang="en-US" dirty="0"/>
                  <a:t>좌표는 </a:t>
                </a:r>
                <a:r>
                  <a:rPr lang="en-US" altLang="ko-KR" dirty="0"/>
                  <a:t>dip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프로세스에 사용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선택 된 최소값의 가로 좌표는 기간 추정치로 사용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편향을 피하기 위해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Difference function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dip(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가로 좌표를 대신 사용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67" y="1317362"/>
                <a:ext cx="9267409" cy="1089529"/>
              </a:xfrm>
              <a:prstGeom prst="rect">
                <a:avLst/>
              </a:prstGeom>
              <a:blipFill rotWithShape="0">
                <a:blip r:embed="rId2"/>
                <a:stretch>
                  <a:fillRect l="-526" t="-559" b="-6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85167" y="3907870"/>
            <a:ext cx="72847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분석 지점 주변에서 최적의 </a:t>
            </a:r>
            <a:r>
              <a:rPr lang="en-US" altLang="ko-KR" dirty="0"/>
              <a:t>pitch </a:t>
            </a:r>
            <a:r>
              <a:rPr lang="ko-KR" altLang="en-US" dirty="0"/>
              <a:t>추정치</a:t>
            </a:r>
            <a:r>
              <a:rPr lang="en-US" altLang="ko-KR" dirty="0"/>
              <a:t>(</a:t>
            </a:r>
            <a:r>
              <a:rPr lang="ko-KR" altLang="en-US" dirty="0"/>
              <a:t>가장 작은 </a:t>
            </a:r>
            <a:r>
              <a:rPr lang="en-US" altLang="ko-KR" dirty="0"/>
              <a:t>dip</a:t>
            </a:r>
            <a:r>
              <a:rPr lang="ko-KR" altLang="en-US" dirty="0"/>
              <a:t>값에서</a:t>
            </a:r>
            <a:r>
              <a:rPr lang="en-US" altLang="ko-KR" dirty="0"/>
              <a:t>)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28276" y="513836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Note </a:t>
            </a:r>
            <a:r>
              <a:rPr lang="ko-KR" altLang="en-US" dirty="0"/>
              <a:t>변환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19274" y="3320487"/>
            <a:ext cx="1628776" cy="8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</a:t>
            </a:r>
          </a:p>
          <a:p>
            <a:pPr algn="ctr"/>
            <a:r>
              <a:rPr lang="en-US" altLang="ko-KR" dirty="0"/>
              <a:t>(Frequency)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286250" y="3320487"/>
            <a:ext cx="3400425" cy="84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12*log</a:t>
            </a:r>
            <a:r>
              <a:rPr lang="en-US" altLang="ko-KR" baseline="-25000"/>
              <a:t>2</a:t>
            </a:r>
            <a:r>
              <a:rPr lang="en-US" altLang="ko-KR"/>
              <a:t>(Pitch/440 Hz) + 69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91524" y="3358587"/>
            <a:ext cx="1638301" cy="81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Midi Note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4024" y="1295400"/>
            <a:ext cx="8720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음표 </a:t>
            </a:r>
            <a:r>
              <a:rPr lang="en-US" altLang="ko-KR" dirty="0"/>
              <a:t>A4</a:t>
            </a:r>
            <a:r>
              <a:rPr lang="ko-KR" altLang="en-US" dirty="0"/>
              <a:t>의 </a:t>
            </a:r>
            <a:r>
              <a:rPr lang="en-US" altLang="ko-KR" dirty="0"/>
              <a:t>Midi note</a:t>
            </a:r>
            <a:r>
              <a:rPr lang="ko-KR" altLang="en-US" dirty="0"/>
              <a:t>는 </a:t>
            </a:r>
            <a:r>
              <a:rPr lang="en-US" altLang="ko-KR" dirty="0"/>
              <a:t>69</a:t>
            </a:r>
            <a:r>
              <a:rPr lang="ko-KR" altLang="en-US" dirty="0"/>
              <a:t>이고 동일한 </a:t>
            </a:r>
            <a:r>
              <a:rPr lang="ko-KR" altLang="en-US" dirty="0" err="1"/>
              <a:t>템퍼링</a:t>
            </a:r>
            <a:r>
              <a:rPr lang="ko-KR" altLang="en-US" dirty="0"/>
              <a:t> 된 반음마다 하나씩 증가하므로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주파수와 </a:t>
            </a:r>
            <a:r>
              <a:rPr lang="en-US" altLang="ko-KR" dirty="0"/>
              <a:t>Midi </a:t>
            </a:r>
            <a:r>
              <a:rPr lang="ko-KR" altLang="en-US" dirty="0"/>
              <a:t>번호 사이에서 간단한 변환을 제공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(A4</a:t>
            </a:r>
            <a:r>
              <a:rPr lang="ko-KR" altLang="en-US" dirty="0"/>
              <a:t>의 피치로 </a:t>
            </a:r>
            <a:r>
              <a:rPr lang="en-US" altLang="ko-KR" dirty="0"/>
              <a:t>440Hz</a:t>
            </a:r>
            <a:r>
              <a:rPr lang="ko-KR" altLang="en-US" dirty="0"/>
              <a:t>를 사용함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7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28276" y="513836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Frequency – Midi Note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4" y="1076325"/>
            <a:ext cx="3712426" cy="508985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10" y="1076325"/>
            <a:ext cx="3780529" cy="508985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442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276" y="51383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검토 이론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83149"/>
              </p:ext>
            </p:extLst>
          </p:nvPr>
        </p:nvGraphicFramePr>
        <p:xfrm>
          <a:off x="1800225" y="1076325"/>
          <a:ext cx="8668227" cy="43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최소 샘플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지연시간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(ms)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평균 연산 속도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(100ms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 기준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25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6.64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에러율이 현저히 적은 편</a:t>
                      </a:r>
                      <a:r>
                        <a:rPr lang="en-US" altLang="ko-KR" sz="1100" u="none" strike="noStrike">
                          <a:effectLst/>
                        </a:rPr>
                        <a:t>. Difference </a:t>
                      </a:r>
                      <a:r>
                        <a:rPr lang="ko-KR" altLang="en-US" sz="1100" u="none" strike="noStrike">
                          <a:effectLst/>
                        </a:rPr>
                        <a:t>로직에서 너무 많은 처리 시간이 소요 됨</a:t>
                      </a:r>
                      <a:r>
                        <a:rPr lang="en-US" altLang="ko-KR" sz="1100" u="none" strike="noStrike">
                          <a:effectLst/>
                        </a:rPr>
                        <a:t>. </a:t>
                      </a:r>
                      <a:r>
                        <a:rPr lang="ko-KR" altLang="en-US" sz="1100" u="none" strike="noStrike">
                          <a:effectLst/>
                        </a:rPr>
                        <a:t>노이즈에 따른 검출률 편차가 적은 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Fast 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2.07 </a:t>
                      </a:r>
                      <a:r>
                        <a:rPr lang="en-US" altLang="ko-KR" sz="1100" dirty="0" err="1"/>
                        <a:t>ms</a:t>
                      </a:r>
                      <a:endParaRPr lang="ko-KR" altLang="en-US" sz="1100" dirty="0"/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YIN</a:t>
                      </a:r>
                      <a:r>
                        <a:rPr lang="ko-KR" altLang="en-US" sz="1100" u="none" strike="noStrike">
                          <a:effectLst/>
                        </a:rPr>
                        <a:t>과 같으나</a:t>
                      </a:r>
                      <a:r>
                        <a:rPr lang="en-US" altLang="ko-KR" sz="1100" u="none" strike="noStrike">
                          <a:effectLst/>
                        </a:rPr>
                        <a:t>, Difference </a:t>
                      </a:r>
                      <a:r>
                        <a:rPr lang="ko-KR" altLang="en-US" sz="1100" u="none" strike="noStrike">
                          <a:effectLst/>
                        </a:rPr>
                        <a:t>단계에 </a:t>
                      </a:r>
                      <a:r>
                        <a:rPr lang="en-US" altLang="ko-KR" sz="1100" u="none" strike="noStrike">
                          <a:effectLst/>
                        </a:rPr>
                        <a:t>FFT</a:t>
                      </a:r>
                      <a:r>
                        <a:rPr lang="ko-KR" altLang="en-US" sz="1100" u="none" strike="noStrike">
                          <a:effectLst/>
                        </a:rPr>
                        <a:t>를 적용하여  </a:t>
                      </a:r>
                      <a:r>
                        <a:rPr lang="en-US" altLang="ko-KR" sz="1100" u="none" strike="noStrike">
                          <a:effectLst/>
                        </a:rPr>
                        <a:t>Difference </a:t>
                      </a:r>
                      <a:r>
                        <a:rPr lang="ko-KR" altLang="en-US" sz="1100" u="none" strike="noStrike">
                          <a:effectLst/>
                        </a:rPr>
                        <a:t>단계가 </a:t>
                      </a:r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배 정도 빠르게 처리 됨</a:t>
                      </a:r>
                      <a:r>
                        <a:rPr lang="en-US" altLang="ko-KR" sz="1100" u="none" strike="noStrike">
                          <a:effectLst/>
                        </a:rPr>
                        <a:t>. </a:t>
                      </a:r>
                      <a:r>
                        <a:rPr lang="ko-KR" altLang="en-US" sz="1100" u="none" strike="noStrike">
                          <a:effectLst/>
                        </a:rPr>
                        <a:t>리소스 사용량은 </a:t>
                      </a:r>
                      <a:r>
                        <a:rPr lang="en-US" altLang="ko-KR" sz="1100" u="none" strike="noStrike">
                          <a:effectLst/>
                        </a:rPr>
                        <a:t>YIN</a:t>
                      </a:r>
                      <a:r>
                        <a:rPr lang="ko-KR" altLang="en-US" sz="1100" u="none" strike="noStrike">
                          <a:effectLst/>
                        </a:rPr>
                        <a:t>보다 높아 짐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Wavlet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1.86 </a:t>
                      </a:r>
                      <a:r>
                        <a:rPr lang="en-US" altLang="ko-KR" sz="1100" dirty="0" err="1"/>
                        <a:t>ms</a:t>
                      </a:r>
                      <a:endParaRPr lang="ko-KR" altLang="en-US" sz="1100" dirty="0"/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연산 실행이 빠르고 가벼움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오류 보정이 적음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2.23 </a:t>
                      </a:r>
                      <a:r>
                        <a:rPr lang="en-US" altLang="ko-KR" sz="1100" dirty="0" err="1"/>
                        <a:t>ms</a:t>
                      </a:r>
                      <a:endParaRPr lang="ko-KR" altLang="en-US" sz="1100" dirty="0"/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최소 샘플이 적음</a:t>
                      </a:r>
                      <a:r>
                        <a:rPr lang="en-US" altLang="ko-KR" sz="1100" u="none" strike="noStrike">
                          <a:effectLst/>
                        </a:rPr>
                        <a:t>. </a:t>
                      </a:r>
                      <a:r>
                        <a:rPr lang="ko-KR" altLang="en-US" sz="1100" u="none" strike="noStrike">
                          <a:effectLst/>
                        </a:rPr>
                        <a:t>이전 샘플과 약 </a:t>
                      </a:r>
                      <a:r>
                        <a:rPr lang="en-US" altLang="ko-KR" sz="1100" u="none" strike="noStrike">
                          <a:effectLst/>
                        </a:rPr>
                        <a:t>75%</a:t>
                      </a:r>
                      <a:r>
                        <a:rPr lang="ko-KR" altLang="en-US" sz="1100" u="none" strike="noStrike">
                          <a:effectLst/>
                        </a:rPr>
                        <a:t>씩 겹쳐 계산해야 효과가 좋음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6.30 </a:t>
                      </a:r>
                      <a:r>
                        <a:rPr lang="en-US" altLang="ko-KR" sz="1100" dirty="0" err="1"/>
                        <a:t>ms</a:t>
                      </a:r>
                      <a:endParaRPr lang="ko-KR" altLang="en-US" sz="1100" dirty="0"/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YIN</a:t>
                      </a:r>
                      <a:r>
                        <a:rPr lang="ko-KR" altLang="en-US" sz="1100" u="none" strike="noStrike">
                          <a:effectLst/>
                        </a:rPr>
                        <a:t>과 같으나</a:t>
                      </a:r>
                      <a:r>
                        <a:rPr lang="en-US" altLang="ko-KR" sz="1100" u="none" strike="noStrike">
                          <a:effectLst/>
                        </a:rPr>
                        <a:t>, thresholding </a:t>
                      </a:r>
                      <a:r>
                        <a:rPr lang="ko-KR" altLang="en-US" sz="1100" u="none" strike="noStrike">
                          <a:effectLst/>
                        </a:rPr>
                        <a:t>단계만 다름</a:t>
                      </a:r>
                      <a:r>
                        <a:rPr lang="en-US" altLang="ko-KR" sz="1100" u="none" strike="noStrike">
                          <a:effectLst/>
                        </a:rPr>
                        <a:t>. </a:t>
                      </a:r>
                      <a:r>
                        <a:rPr lang="ko-KR" altLang="en-US" sz="1100" u="none" strike="noStrike">
                          <a:effectLst/>
                        </a:rPr>
                        <a:t>여러 개의 임계값 후보를 갖음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옥타브 오류를 줄임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도입 예정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SWIPE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/>
                        <a:t>427.18 </a:t>
                      </a:r>
                      <a:r>
                        <a:rPr lang="en-US" altLang="ko-KR" sz="1100" dirty="0" err="1"/>
                        <a:t>ms</a:t>
                      </a:r>
                      <a:endParaRPr lang="ko-KR" altLang="en-US" sz="1100" dirty="0"/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구현 복잡도가 </a:t>
                      </a:r>
                      <a:r>
                        <a:rPr lang="en-US" altLang="ko-KR" sz="1100" u="none" strike="noStrike" dirty="0">
                          <a:effectLst/>
                        </a:rPr>
                        <a:t>MPM </a:t>
                      </a:r>
                      <a:r>
                        <a:rPr lang="ko-KR" altLang="en-US" sz="1100" u="none" strike="noStrike" dirty="0">
                          <a:effectLst/>
                        </a:rPr>
                        <a:t>및 </a:t>
                      </a:r>
                      <a:r>
                        <a:rPr lang="en-US" altLang="ko-KR" sz="1100" u="none" strike="noStrike" dirty="0">
                          <a:effectLst/>
                        </a:rPr>
                        <a:t>YIN</a:t>
                      </a:r>
                      <a:r>
                        <a:rPr lang="ko-KR" altLang="en-US" sz="1100" u="none" strike="noStrike" dirty="0">
                          <a:effectLst/>
                        </a:rPr>
                        <a:t>보다 훨씬 높으며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상수가 너무 많아 비효율 적인 면이 있음</a:t>
                      </a:r>
                      <a:r>
                        <a:rPr lang="en-US" altLang="ko-KR" sz="1100" u="none" strike="noStrike" dirty="0">
                          <a:effectLst/>
                        </a:rPr>
                        <a:t>.  </a:t>
                      </a:r>
                      <a:r>
                        <a:rPr lang="ko-KR" altLang="en-US" sz="1100" u="none" strike="noStrike" dirty="0">
                          <a:effectLst/>
                        </a:rPr>
                        <a:t>추가 종속성 </a:t>
                      </a:r>
                      <a:r>
                        <a:rPr lang="en-US" altLang="ko-KR" sz="1100" u="none" strike="noStrike" dirty="0">
                          <a:effectLst/>
                        </a:rPr>
                        <a:t>(BLAS + LAPACK)</a:t>
                      </a:r>
                      <a:r>
                        <a:rPr lang="ko-KR" altLang="en-US" sz="1100" u="none" strike="noStrike" dirty="0">
                          <a:effectLst/>
                        </a:rPr>
                        <a:t>이 발생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8723" y="5626325"/>
            <a:ext cx="10089622" cy="572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실 구현에서는 검출 신뢰도를 높이기 위해 최소 </a:t>
            </a:r>
            <a:r>
              <a:rPr lang="en-US" altLang="ko-KR" sz="1100" dirty="0"/>
              <a:t>25ms, </a:t>
            </a:r>
            <a:r>
              <a:rPr lang="ko-KR" altLang="en-US" sz="1100" dirty="0"/>
              <a:t>최대 </a:t>
            </a:r>
            <a:r>
              <a:rPr lang="en-US" altLang="ko-KR" sz="1100" dirty="0"/>
              <a:t>100ms </a:t>
            </a:r>
            <a:r>
              <a:rPr lang="ko-KR" altLang="en-US" sz="1100" dirty="0"/>
              <a:t>사이를 사용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기본 주파수는 낮은 음의 남성 음성의 경우 </a:t>
            </a:r>
            <a:r>
              <a:rPr lang="en-US" altLang="ko-KR" sz="1100" dirty="0"/>
              <a:t>40Hz</a:t>
            </a:r>
            <a:r>
              <a:rPr lang="ko-KR" altLang="en-US" sz="1100" dirty="0"/>
              <a:t>에서 어린이 또는 높은 음의 여성 음성의 경우 </a:t>
            </a:r>
            <a:r>
              <a:rPr lang="en-US" altLang="ko-KR" sz="1100" dirty="0"/>
              <a:t>600Hz</a:t>
            </a:r>
            <a:r>
              <a:rPr lang="ko-KR" altLang="en-US" sz="1100" dirty="0"/>
              <a:t>까지 다양 할 수 있으며</a:t>
            </a:r>
            <a:r>
              <a:rPr lang="en-US" altLang="ko-KR" sz="1100" dirty="0"/>
              <a:t>, 50ms </a:t>
            </a:r>
            <a:r>
              <a:rPr lang="ko-KR" altLang="en-US" sz="1100" dirty="0"/>
              <a:t>이상의</a:t>
            </a:r>
            <a:r>
              <a:rPr lang="en-US" altLang="ko-KR" sz="1100" dirty="0"/>
              <a:t> </a:t>
            </a:r>
            <a:r>
              <a:rPr lang="ko-KR" altLang="en-US" sz="1100" dirty="0"/>
              <a:t>음성 신호 분석을 권장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553824" y="5382512"/>
            <a:ext cx="2396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 SWIPE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는 구현 오류가 있는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05477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801" y="504311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Reference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1369" y="1089196"/>
            <a:ext cx="1012873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2"/>
              </a:rPr>
              <a:t>YIN, a fundamental frequency estimator for speech and music – 2002, Alain de </a:t>
            </a:r>
            <a:r>
              <a:rPr lang="en-US" altLang="ko-KR" sz="1200" dirty="0" err="1">
                <a:hlinkClick r:id="rId2"/>
              </a:rPr>
              <a:t>Chevieigne</a:t>
            </a:r>
            <a:r>
              <a:rPr lang="en-US" altLang="ko-KR" sz="1200" dirty="0">
                <a:hlinkClick r:id="rId2"/>
              </a:rPr>
              <a:t>, Hideki Kawahara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3"/>
              </a:rPr>
              <a:t>audio, </a:t>
            </a:r>
            <a:r>
              <a:rPr lang="en-US" altLang="ko-KR" sz="1200" dirty="0" err="1">
                <a:hlinkClick r:id="rId3"/>
              </a:rPr>
              <a:t>alibrary</a:t>
            </a:r>
            <a:r>
              <a:rPr lang="en-US" altLang="ko-KR" sz="1200" dirty="0">
                <a:hlinkClick r:id="rId3"/>
              </a:rPr>
              <a:t> for audio labelling - https://aubio.org/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4"/>
              </a:rPr>
              <a:t>Real-Time Time-Domain Pitch Tracking Using Wavelets - 2006, Eric Larson, Ross Maddox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5"/>
              </a:rPr>
              <a:t>A smarter way to find pitch - 2005, Philip McLeod, Geoff </a:t>
            </a:r>
            <a:r>
              <a:rPr lang="en-US" altLang="ko-KR" sz="1200" dirty="0" err="1">
                <a:hlinkClick r:id="rId5"/>
              </a:rPr>
              <a:t>Wyvill</a:t>
            </a:r>
            <a:r>
              <a:rPr lang="en-US" altLang="ko-KR" sz="1200" dirty="0">
                <a:hlinkClick r:id="rId5"/>
              </a:rPr>
              <a:t>, University of Otago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6"/>
              </a:rPr>
              <a:t>PYIN: A fundamental frequency estimator using probabilistic threshold distributions - 2014, Matthias </a:t>
            </a:r>
            <a:r>
              <a:rPr lang="en-US" altLang="ko-KR" sz="1200" dirty="0" err="1">
                <a:hlinkClick r:id="rId6"/>
              </a:rPr>
              <a:t>Mauch</a:t>
            </a:r>
            <a:r>
              <a:rPr lang="en-US" altLang="ko-KR" sz="1200" dirty="0">
                <a:hlinkClick r:id="rId6"/>
              </a:rPr>
              <a:t>, Simon Dixon, Queen Mary University of London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7"/>
              </a:rPr>
              <a:t>SWIPE: A </a:t>
            </a:r>
            <a:r>
              <a:rPr lang="en-US" altLang="ko-KR" sz="1200" dirty="0" err="1">
                <a:hlinkClick r:id="rId7"/>
              </a:rPr>
              <a:t>sawtooth</a:t>
            </a:r>
            <a:r>
              <a:rPr lang="en-US" altLang="ko-KR" sz="1200" dirty="0">
                <a:hlinkClick r:id="rId7"/>
              </a:rPr>
              <a:t> waveform inspired pitch estimator for speech and music - 2007, Arturo Camacho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8"/>
              </a:rPr>
              <a:t>Pitch detection algorithms - https://github.com/sevagh/pitch-detection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9"/>
              </a:rPr>
              <a:t>Dynamic Pitch Tracking Library - https://github.com/antoineschmitt/dywapitchtrack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0"/>
              </a:rPr>
              <a:t>A Real-Time Audio Processing Framework in Java - https://github.com/JorenSix/TarsosDSP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1"/>
              </a:rPr>
              <a:t>Yin Pitch Tracking - https://github.com/ashokfernandez/Yin-Pitch-Tracking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2"/>
              </a:rPr>
              <a:t>C-Implementations of FFT Algorithms - https://github.com/jtfell/c-fft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hlinkClick r:id="rId13"/>
              </a:rPr>
              <a:t>JamomaCore</a:t>
            </a:r>
            <a:r>
              <a:rPr lang="en-US" altLang="ko-KR" sz="1200" dirty="0">
                <a:hlinkClick r:id="rId13"/>
              </a:rPr>
              <a:t> - https://github.com/jamoma/JamomaCore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4"/>
              </a:rPr>
              <a:t>Fast Fourier transform – Wikipedia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5"/>
              </a:rPr>
              <a:t>Pitch detection algorithm – Wikipedia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6"/>
              </a:rPr>
              <a:t>Note names, MIDI numbers and frequencies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7"/>
              </a:rPr>
              <a:t>Appendix B: Equal Temperament Pitch-MIDI-Frequency Chart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18"/>
              </a:rPr>
              <a:t>Guest Lecture for ECE492 Computer Audition Single Pitch Detection - </a:t>
            </a:r>
            <a:r>
              <a:rPr lang="en-US" altLang="ko-KR" sz="1200" dirty="0" err="1">
                <a:hlinkClick r:id="rId18"/>
              </a:rPr>
              <a:t>Kesler</a:t>
            </a:r>
            <a:r>
              <a:rPr lang="en-US" altLang="ko-KR" sz="1200" dirty="0">
                <a:hlinkClick r:id="rId18"/>
              </a:rPr>
              <a:t> Jack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512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64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포맷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4216"/>
              </p:ext>
            </p:extLst>
          </p:nvPr>
        </p:nvGraphicFramePr>
        <p:xfrm>
          <a:off x="1917699" y="1114425"/>
          <a:ext cx="8318499" cy="2226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마이크 입력 데이터 포맷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PCM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BYTE (signed)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입력 가변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Signed float(4 BYTE)</a:t>
                      </a:r>
                      <a:r>
                        <a:rPr lang="ko-KR" altLang="en-US" sz="1100" u="none" strike="noStrike" dirty="0">
                          <a:effectLst/>
                        </a:rPr>
                        <a:t>로 설정 되면 </a:t>
                      </a:r>
                      <a:r>
                        <a:rPr lang="en-US" altLang="ko-KR" sz="1100" u="none" strike="noStrike" dirty="0">
                          <a:effectLst/>
                        </a:rPr>
                        <a:t>Pitch </a:t>
                      </a:r>
                      <a:r>
                        <a:rPr lang="ko-KR" altLang="en-US" sz="1100" u="none" strike="noStrike" dirty="0">
                          <a:effectLst/>
                        </a:rPr>
                        <a:t>검출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1100" u="none" strike="noStrike" dirty="0">
                          <a:effectLst/>
                        </a:rPr>
                        <a:t> 실행 시 </a:t>
                      </a:r>
                      <a:r>
                        <a:rPr lang="en-US" altLang="ko-KR" sz="1100" u="none" strike="noStrike" dirty="0">
                          <a:effectLst/>
                        </a:rPr>
                        <a:t>Signed Short LE(2 BYTE)</a:t>
                      </a:r>
                      <a:r>
                        <a:rPr lang="ko-KR" altLang="en-US" sz="1100" u="none" strike="noStrike" dirty="0">
                          <a:effectLst/>
                        </a:rPr>
                        <a:t>로 변환하여 사용 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가변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Channel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입력 가변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1</a:t>
                      </a:r>
                      <a:r>
                        <a:rPr lang="ko-KR" altLang="en-US" sz="1100" u="none" strike="noStrike" dirty="0">
                          <a:effectLst/>
                        </a:rPr>
                        <a:t>채널 이상으로 설정 되면 </a:t>
                      </a:r>
                      <a:r>
                        <a:rPr lang="en-US" altLang="ko-KR" sz="1100" u="none" strike="noStrike" dirty="0">
                          <a:effectLst/>
                        </a:rPr>
                        <a:t>Pitch </a:t>
                      </a:r>
                      <a:r>
                        <a:rPr lang="ko-KR" altLang="en-US" sz="1100" u="none" strike="noStrike" dirty="0">
                          <a:effectLst/>
                        </a:rPr>
                        <a:t>검출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1100" u="none" strike="noStrike" dirty="0">
                          <a:effectLst/>
                        </a:rPr>
                        <a:t> 실행 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채널로 변환하여 사용 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60319"/>
              </p:ext>
            </p:extLst>
          </p:nvPr>
        </p:nvGraphicFramePr>
        <p:xfrm>
          <a:off x="1917700" y="3667125"/>
          <a:ext cx="8318499" cy="2114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Pitch </a:t>
                      </a:r>
                      <a:r>
                        <a:rPr lang="ko-KR" altLang="en-US" sz="1100" u="none" strike="noStrike" dirty="0">
                          <a:effectLst/>
                        </a:rPr>
                        <a:t>검출 데이터 포맷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PCM 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BYTE (signed)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고정</a:t>
                      </a:r>
                      <a:r>
                        <a:rPr lang="en-US" altLang="ko-KR" sz="1100" u="none" strike="noStrike" dirty="0">
                          <a:effectLst/>
                        </a:rPr>
                        <a:t>, Signed Short LE(2 BYTE) </a:t>
                      </a:r>
                      <a:r>
                        <a:rPr lang="ko-KR" altLang="en-US" sz="11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1100" u="none" strike="noStrike" dirty="0">
                          <a:effectLst/>
                        </a:rPr>
                        <a:t>Signed float(4 BYTE) </a:t>
                      </a:r>
                      <a:r>
                        <a:rPr lang="ko-KR" altLang="en-US" sz="1100" u="none" strike="noStrike" dirty="0">
                          <a:effectLst/>
                        </a:rPr>
                        <a:t>값</a:t>
                      </a:r>
                      <a:r>
                        <a:rPr lang="ko-KR" altLang="en-US" sz="1100" u="none" strike="noStrike" baseline="0" dirty="0">
                          <a:effectLst/>
                        </a:rPr>
                        <a:t> 만 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입력 값에 맞춤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Channel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4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270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Pitch </a:t>
            </a:r>
            <a:r>
              <a:rPr lang="ko-KR" altLang="en-US" dirty="0"/>
              <a:t>검출 </a:t>
            </a:r>
            <a:r>
              <a:rPr lang="ko-KR" altLang="en-US" dirty="0" err="1"/>
              <a:t>로직</a:t>
            </a:r>
            <a:r>
              <a:rPr lang="ko-KR" altLang="en-US" dirty="0"/>
              <a:t> 실행 단계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75808"/>
              </p:ext>
            </p:extLst>
          </p:nvPr>
        </p:nvGraphicFramePr>
        <p:xfrm>
          <a:off x="1984375" y="1333500"/>
          <a:ext cx="8318501" cy="382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실행 단계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샘플 변환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마이크 입력 샘플을 </a:t>
                      </a:r>
                      <a:r>
                        <a:rPr lang="en-US" altLang="ko-KR" sz="1100" u="none" strike="noStrike" dirty="0">
                          <a:effectLst/>
                        </a:rPr>
                        <a:t>Pitch </a:t>
                      </a:r>
                      <a:r>
                        <a:rPr lang="ko-KR" altLang="en-US" sz="1100" u="none" strike="noStrike" dirty="0">
                          <a:effectLst/>
                        </a:rPr>
                        <a:t>검출 데이터 포맷에 맞춰 변환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Autocorrelation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YIN Step1, Difference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1100" u="none" strike="noStrike" dirty="0">
                          <a:effectLst/>
                        </a:rPr>
                        <a:t> 실행 시 함께 실행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YIN Step2, FFT</a:t>
                      </a:r>
                      <a:r>
                        <a:rPr lang="ko-KR" altLang="en-US" sz="1100" u="none" strike="noStrike" dirty="0">
                          <a:effectLst/>
                        </a:rPr>
                        <a:t>를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사용한 </a:t>
                      </a:r>
                      <a:r>
                        <a:rPr lang="en-US" altLang="ko-KR" sz="1100" u="none" strike="noStrike" dirty="0">
                          <a:effectLst/>
                        </a:rPr>
                        <a:t>Fast YIN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이론 적용</a:t>
                      </a:r>
                      <a:r>
                        <a:rPr lang="en-US" altLang="ko-KR" sz="1100" u="none" strike="noStrike" dirty="0">
                          <a:effectLst/>
                        </a:rPr>
                        <a:t>. (</a:t>
                      </a:r>
                      <a:r>
                        <a:rPr lang="ko-KR" altLang="en-US" sz="1100" u="none" strike="noStrike" dirty="0">
                          <a:effectLst/>
                        </a:rPr>
                        <a:t>속도 문제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Cumulative mean normalized 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YIN Step3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Absolute threshold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YIN Step4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Parabolic interpolation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YIN Step5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Best local estimation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YIN Step6, Parabolic interpolation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1100" u="none" strike="noStrike" dirty="0">
                          <a:effectLst/>
                        </a:rPr>
                        <a:t> 실행 시 함께 실행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 </a:t>
                      </a:r>
                      <a:r>
                        <a:rPr lang="ko-KR" altLang="en-US" sz="1100" u="none" strike="noStrike">
                          <a:effectLst/>
                        </a:rPr>
                        <a:t>변환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악보와 비교를 위해 </a:t>
                      </a:r>
                      <a:r>
                        <a:rPr lang="en-US" altLang="ko-KR" sz="1100" u="none" strike="noStrike" dirty="0">
                          <a:effectLst/>
                        </a:rPr>
                        <a:t>Midi Note </a:t>
                      </a:r>
                      <a:r>
                        <a:rPr lang="ko-KR" altLang="en-US" sz="1100" u="none" strike="noStrike" dirty="0">
                          <a:effectLst/>
                        </a:rPr>
                        <a:t>값으로 변환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6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변환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76325" y="1069570"/>
            <a:ext cx="641823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Signed float(4 BYTE) </a:t>
            </a:r>
            <a:r>
              <a:rPr lang="ko-KR" altLang="en-US" dirty="0"/>
              <a:t>입력 시 </a:t>
            </a:r>
            <a:r>
              <a:rPr lang="en-US" altLang="ko-KR" dirty="0"/>
              <a:t>Signed Short(2 BYTE)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127635" y="1712451"/>
            <a:ext cx="1571625" cy="69532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float_sample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14974" y="1712450"/>
            <a:ext cx="1571625" cy="69532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temp_float</a:t>
            </a:r>
            <a:endParaRPr lang="en-US" altLang="ko-KR" dirty="0"/>
          </a:p>
          <a:p>
            <a:pPr algn="ctr"/>
            <a:r>
              <a:rPr lang="en-US" altLang="ko-KR" dirty="0"/>
              <a:t>_sample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6325" y="2534664"/>
            <a:ext cx="48077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2 channel sample </a:t>
            </a:r>
            <a:r>
              <a:rPr lang="ko-KR" altLang="en-US" dirty="0"/>
              <a:t>입력 시 </a:t>
            </a:r>
            <a:r>
              <a:rPr lang="en-US" altLang="ko-KR" dirty="0"/>
              <a:t>1</a:t>
            </a:r>
            <a:r>
              <a:rPr lang="ko-KR" altLang="en-US" dirty="0"/>
              <a:t>채널로 합성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010649" y="1712450"/>
            <a:ext cx="15716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int16_sample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7515224" y="1712450"/>
            <a:ext cx="1066800" cy="71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오른쪽 화살표 10"/>
              <p:cNvSpPr/>
              <p:nvPr/>
            </p:nvSpPr>
            <p:spPr>
              <a:xfrm>
                <a:off x="4073717" y="1712450"/>
                <a:ext cx="1136458" cy="7154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32768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오른쪽 화살표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17" y="1712450"/>
                <a:ext cx="1136458" cy="715401"/>
              </a:xfrm>
              <a:prstGeom prst="rightArrow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2122872" y="3118357"/>
            <a:ext cx="15716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Left_int16</a:t>
            </a:r>
          </a:p>
          <a:p>
            <a:pPr algn="ctr"/>
            <a:r>
              <a:rPr lang="en-US" altLang="ko-KR" dirty="0"/>
              <a:t>_sample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4060" y="3950825"/>
            <a:ext cx="1571625" cy="695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temp_int32</a:t>
            </a:r>
          </a:p>
          <a:p>
            <a:pPr algn="ctr"/>
            <a:r>
              <a:rPr lang="en-US" altLang="ko-KR" dirty="0"/>
              <a:t>_sample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9735" y="3950825"/>
            <a:ext cx="15716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int16_sample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724310" y="3950825"/>
            <a:ext cx="1066800" cy="71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Clip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2871" y="4897101"/>
            <a:ext cx="15716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Right_int16</a:t>
            </a:r>
          </a:p>
          <a:p>
            <a:pPr algn="ctr"/>
            <a:r>
              <a:rPr lang="en-US" altLang="ko-KR" dirty="0"/>
              <a:t>_sample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14674" y="3937509"/>
            <a:ext cx="1304926" cy="826437"/>
            <a:chOff x="3295649" y="4585209"/>
            <a:chExt cx="1304926" cy="826437"/>
          </a:xfrm>
        </p:grpSpPr>
        <p:sp>
          <p:nvSpPr>
            <p:cNvPr id="18" name="왼쪽/오른쪽/위쪽 화살표 17"/>
            <p:cNvSpPr/>
            <p:nvPr/>
          </p:nvSpPr>
          <p:spPr>
            <a:xfrm rot="5400000">
              <a:off x="3534432" y="4346426"/>
              <a:ext cx="826437" cy="1304003"/>
            </a:xfrm>
            <a:prstGeom prst="leftRightUpArrow">
              <a:avLst>
                <a:gd name="adj1" fmla="val 27305"/>
                <a:gd name="adj2" fmla="val 35231"/>
                <a:gd name="adj3" fmla="val 147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6491" y="4798904"/>
                  <a:ext cx="1184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(L + R)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 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491" y="4798904"/>
                  <a:ext cx="11840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39" t="-9836" r="-206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5066960" y="4903854"/>
            <a:ext cx="6148414" cy="10341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* Clip: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if( int32_sample &gt; 32767 ) int32_sample = 32767;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else if( int32_sample &lt; -32768 ) int32_sample = -32768;</a:t>
            </a:r>
          </a:p>
        </p:txBody>
      </p:sp>
    </p:spTree>
    <p:extLst>
      <p:ext uri="{BB962C8B-B14F-4D97-AF65-F5344CB8AC3E}">
        <p14:creationId xmlns:p14="http://schemas.microsoft.com/office/powerpoint/2010/main" val="31661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none" strike="noStrike" dirty="0">
                <a:effectLst/>
              </a:rPr>
              <a:t>Pitch </a:t>
            </a:r>
            <a:r>
              <a:rPr lang="ko-KR" altLang="en-US" u="none" strike="noStrike" dirty="0">
                <a:effectLst/>
              </a:rPr>
              <a:t>검출 </a:t>
            </a:r>
            <a:r>
              <a:rPr lang="ko-KR" altLang="en-US" dirty="0"/>
              <a:t>과정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76301" y="1967624"/>
            <a:ext cx="10610850" cy="4199252"/>
            <a:chOff x="876301" y="1967624"/>
            <a:chExt cx="10610850" cy="4199252"/>
          </a:xfrm>
        </p:grpSpPr>
        <p:sp>
          <p:nvSpPr>
            <p:cNvPr id="6" name="직사각형 5"/>
            <p:cNvSpPr/>
            <p:nvPr/>
          </p:nvSpPr>
          <p:spPr>
            <a:xfrm>
              <a:off x="876301" y="3008143"/>
              <a:ext cx="10610850" cy="212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000249" y="3148667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Autocorrelation</a:t>
              </a:r>
            </a:p>
            <a:p>
              <a:pPr algn="ctr"/>
              <a:r>
                <a:rPr lang="en-US" altLang="ko-KR" dirty="0"/>
                <a:t>(FFT)</a:t>
              </a:r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301849" y="3187342"/>
              <a:ext cx="630000" cy="576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95924" y="3148666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Difference function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7758146" y="3187342"/>
              <a:ext cx="630000" cy="576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991599" y="3148666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1600" dirty="0"/>
                <a:t>Cumulative mean normalized  difference</a:t>
              </a:r>
              <a:endParaRPr lang="ko-KR" altLang="en-US" sz="16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991599" y="4330772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Absolute threshold</a:t>
              </a:r>
              <a:endParaRPr lang="ko-KR" altLang="en-US" dirty="0"/>
            </a:p>
          </p:txBody>
        </p:sp>
        <p:sp>
          <p:nvSpPr>
            <p:cNvPr id="3" name="아래쪽 화살표 2"/>
            <p:cNvSpPr/>
            <p:nvPr/>
          </p:nvSpPr>
          <p:spPr>
            <a:xfrm>
              <a:off x="9551399" y="3869105"/>
              <a:ext cx="608400" cy="421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95924" y="4330772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Parabolic interpolation</a:t>
              </a:r>
              <a:endParaRPr lang="ko-KR" altLang="en-US" dirty="0"/>
            </a:p>
          </p:txBody>
        </p:sp>
        <p:sp>
          <p:nvSpPr>
            <p:cNvPr id="5" name="왼쪽 화살표 4"/>
            <p:cNvSpPr/>
            <p:nvPr/>
          </p:nvSpPr>
          <p:spPr>
            <a:xfrm>
              <a:off x="7767636" y="4372172"/>
              <a:ext cx="630000" cy="576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000249" y="4333134"/>
              <a:ext cx="1728000" cy="658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Best local estimation</a:t>
              </a:r>
              <a:endParaRPr lang="ko-KR" altLang="en-US" dirty="0"/>
            </a:p>
          </p:txBody>
        </p:sp>
        <p:sp>
          <p:nvSpPr>
            <p:cNvPr id="24" name="왼쪽 화살표 23"/>
            <p:cNvSpPr/>
            <p:nvPr/>
          </p:nvSpPr>
          <p:spPr>
            <a:xfrm>
              <a:off x="4301849" y="4372172"/>
              <a:ext cx="630000" cy="576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997662" y="1967624"/>
              <a:ext cx="1728000" cy="6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마이크 입력</a:t>
              </a:r>
              <a:endParaRPr lang="en-US" altLang="ko-KR" dirty="0"/>
            </a:p>
            <a:p>
              <a:pPr algn="ctr"/>
              <a:r>
                <a:rPr lang="ko-KR" altLang="en-US" dirty="0"/>
                <a:t>버퍼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997662" y="5508076"/>
              <a:ext cx="1728000" cy="6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Pitch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7868" y="3240505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YIN</a:t>
              </a:r>
              <a:endParaRPr lang="ko-KR" altLang="en-US" dirty="0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2557462" y="2675234"/>
              <a:ext cx="608400" cy="421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2557462" y="5037959"/>
              <a:ext cx="608400" cy="421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57868" y="1131178"/>
            <a:ext cx="105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YIN Pitch </a:t>
            </a:r>
            <a:r>
              <a:rPr lang="ko-KR" altLang="en-US" dirty="0">
                <a:hlinkClick r:id="rId2"/>
              </a:rPr>
              <a:t>검출 이론</a:t>
            </a:r>
            <a:r>
              <a:rPr lang="ko-KR" altLang="en-US" dirty="0"/>
              <a:t>을 기반으로</a:t>
            </a:r>
            <a:r>
              <a:rPr lang="en-US" altLang="ko-KR" dirty="0"/>
              <a:t>, Autocorrelation function, Difference function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과정에 대해 </a:t>
            </a:r>
            <a:r>
              <a:rPr lang="en-US" altLang="ko-KR" dirty="0"/>
              <a:t>FFT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하여 연산 </a:t>
            </a:r>
            <a:r>
              <a:rPr lang="ko-KR" altLang="en-US"/>
              <a:t>속도를 높인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Fast YIN(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sevagh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75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28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Fourier Transform (FFT)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4239" y="1283576"/>
            <a:ext cx="871027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이산 </a:t>
            </a:r>
            <a:r>
              <a:rPr lang="ko-KR" altLang="en-US" dirty="0" err="1"/>
              <a:t>푸리에</a:t>
            </a:r>
            <a:r>
              <a:rPr lang="ko-KR" altLang="en-US" dirty="0"/>
              <a:t> 변환</a:t>
            </a:r>
            <a:r>
              <a:rPr lang="en-US" altLang="ko-KR" dirty="0"/>
              <a:t>(Discrete Fourier transform)</a:t>
            </a:r>
            <a:r>
              <a:rPr lang="ko-KR" altLang="en-US" dirty="0"/>
              <a:t>과 그 </a:t>
            </a:r>
            <a:r>
              <a:rPr lang="ko-KR" altLang="en-US" dirty="0" err="1"/>
              <a:t>역변환을</a:t>
            </a:r>
            <a:r>
              <a:rPr lang="en-US" altLang="ko-KR" dirty="0"/>
              <a:t> </a:t>
            </a:r>
            <a:r>
              <a:rPr lang="ko-KR" altLang="en-US" dirty="0"/>
              <a:t>빠르게 수행하는 알고리즘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DFT </a:t>
            </a:r>
            <a:r>
              <a:rPr lang="ko-KR" altLang="en-US" dirty="0"/>
              <a:t>수식에서 </a:t>
            </a:r>
            <a:r>
              <a:rPr lang="en-US" altLang="ko-KR" dirty="0"/>
              <a:t>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합성수 이거나 소수임에 상관 없이 </a:t>
            </a:r>
            <a:r>
              <a:rPr lang="en-US" altLang="ko-KR" dirty="0"/>
              <a:t>O(</a:t>
            </a:r>
            <a:r>
              <a:rPr lang="en-US" altLang="ko-KR" i="1" dirty="0"/>
              <a:t>n</a:t>
            </a:r>
            <a:r>
              <a:rPr lang="en-US" altLang="ko-KR" dirty="0"/>
              <a:t> log </a:t>
            </a:r>
            <a:r>
              <a:rPr lang="en-US" altLang="ko-KR" i="1" dirty="0"/>
              <a:t>n</a:t>
            </a:r>
            <a:r>
              <a:rPr lang="en-US" altLang="ko-KR" dirty="0"/>
              <a:t>)</a:t>
            </a:r>
            <a:r>
              <a:rPr lang="ko-KR" altLang="en-US" dirty="0"/>
              <a:t>번의 연산 횟수를 보장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47091" y="2126431"/>
            <a:ext cx="5366548" cy="4115562"/>
            <a:chOff x="2947091" y="1983556"/>
            <a:chExt cx="5366548" cy="41155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5597" y="1983556"/>
              <a:ext cx="4958042" cy="41155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47091" y="5729786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Fig.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9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337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Autocorrelation function (ACF)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7411" y="1189897"/>
            <a:ext cx="10100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어떤 신호의 시간 이동 된 자기 자신과의 상관성</a:t>
            </a:r>
            <a:r>
              <a:rPr lang="en-US" altLang="ko-KR" dirty="0"/>
              <a:t>(Correlation)</a:t>
            </a:r>
            <a:r>
              <a:rPr lang="ko-KR" altLang="en-US" dirty="0"/>
              <a:t>척도. 반복 패턴을 찾기 위해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(</a:t>
            </a:r>
            <a:r>
              <a:rPr lang="ko-KR" altLang="en-US" dirty="0"/>
              <a:t>잡음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에 의해 가려진 주기적인 신호 의 존재 또는 고조파 주파수에</a:t>
            </a:r>
            <a:r>
              <a:rPr lang="en-US" altLang="ko-KR" dirty="0"/>
              <a:t> </a:t>
            </a:r>
            <a:r>
              <a:rPr lang="ko-KR" altLang="en-US" dirty="0"/>
              <a:t>의해 암시 된 신호에서 누락 된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주파수 식별 등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Fast YIN(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sevagh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)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dirty="0"/>
              <a:t>FFT</a:t>
            </a:r>
            <a:r>
              <a:rPr lang="ko-KR" altLang="en-US" dirty="0"/>
              <a:t>를 이용하여 연산 속도를 줄이고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Autocorrelation </a:t>
            </a:r>
            <a:r>
              <a:rPr lang="ko-KR" altLang="en-US" dirty="0"/>
              <a:t>결과 값이 동일하게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반환 되도록 대체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40948" y="2542241"/>
            <a:ext cx="10176985" cy="3688554"/>
            <a:chOff x="1040948" y="2542241"/>
            <a:chExt cx="10176985" cy="3688554"/>
          </a:xfrm>
        </p:grpSpPr>
        <p:grpSp>
          <p:nvGrpSpPr>
            <p:cNvPr id="23" name="그룹 22"/>
            <p:cNvGrpSpPr/>
            <p:nvPr/>
          </p:nvGrpSpPr>
          <p:grpSpPr>
            <a:xfrm>
              <a:off x="1040948" y="3050685"/>
              <a:ext cx="10176985" cy="3180110"/>
              <a:chOff x="1052920" y="2736360"/>
              <a:chExt cx="10176985" cy="318011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052920" y="2736360"/>
                <a:ext cx="10176985" cy="3180110"/>
                <a:chOff x="1052920" y="2736360"/>
                <a:chExt cx="10176985" cy="318011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913555" y="5177806"/>
                  <a:ext cx="15776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(a) </a:t>
                  </a:r>
                  <a:r>
                    <a:rPr lang="ko-KR" altLang="en-US" sz="1400" dirty="0"/>
                    <a:t>음성 파형의 예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981071" y="5177806"/>
                  <a:ext cx="2394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(b) </a:t>
                  </a:r>
                  <a:r>
                    <a:rPr lang="ko-KR" altLang="en-US" sz="1400" dirty="0"/>
                    <a:t>그림 </a:t>
                  </a:r>
                  <a:r>
                    <a:rPr lang="en-US" altLang="ko-KR" sz="1400" dirty="0"/>
                    <a:t>(a)</a:t>
                  </a:r>
                  <a:r>
                    <a:rPr lang="ko-KR" altLang="en-US" sz="1400" dirty="0"/>
                    <a:t>를 </a:t>
                  </a:r>
                  <a:r>
                    <a:rPr lang="en-US" altLang="ko-KR" sz="1400" dirty="0"/>
                    <a:t>Autocorrelation</a:t>
                  </a:r>
                </a:p>
                <a:p>
                  <a:r>
                    <a:rPr lang="en-US" altLang="ko-KR" sz="1400" dirty="0"/>
                    <a:t> </a:t>
                  </a:r>
                  <a:r>
                    <a:rPr lang="ko-KR" altLang="en-US" sz="1400" dirty="0"/>
                    <a:t>함수로 계산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901109" y="5177806"/>
                      <a:ext cx="3328796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/>
                        <a:t>(c) (a)</a:t>
                      </a:r>
                      <a:r>
                        <a:rPr lang="ko-KR" altLang="en-US" sz="1400" dirty="0"/>
                        <a:t>를 또 다른 </a:t>
                      </a:r>
                      <a:r>
                        <a:rPr lang="en-US" altLang="ko-KR" sz="1400" dirty="0"/>
                        <a:t>Autocorrelation </a:t>
                      </a:r>
                      <a:r>
                        <a:rPr lang="ko-KR" altLang="en-US" sz="1400" dirty="0"/>
                        <a:t>함수로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/>
                        <a:t> 계산한 결과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함수에서는 </a:t>
                      </a:r>
                      <a14:m>
                        <m:oMath xmlns:m="http://schemas.openxmlformats.org/officeDocument/2006/math"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a14:m>
                      <a:r>
                        <a:rPr lang="ko-KR" altLang="en-US" sz="1400" dirty="0"/>
                        <a:t> 값이 클 때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/>
                        <a:t>합계항의 수가 적어서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포락선이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됨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1109" y="5177806"/>
                      <a:ext cx="3328796" cy="73866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549" t="-2479" b="-82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2920" y="2736360"/>
                  <a:ext cx="10157935" cy="2441446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1117411" y="5331694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Fig. 2</a:t>
                </a:r>
                <a:endParaRPr lang="ko-KR" altLang="en-US" dirty="0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4552" y="2543528"/>
              <a:ext cx="1990725" cy="7239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9597" y="2542241"/>
              <a:ext cx="2047875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61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21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Difference function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3136" y="1149862"/>
            <a:ext cx="978505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Time-domain</a:t>
            </a:r>
            <a:r>
              <a:rPr lang="ko-KR" altLang="en-US" dirty="0"/>
              <a:t>에서 지연</a:t>
            </a:r>
            <a:r>
              <a:rPr lang="en-US" altLang="ko-KR" dirty="0"/>
              <a:t> (lag or delay) </a:t>
            </a:r>
            <a:r>
              <a:rPr lang="ko-KR" altLang="en-US" dirty="0"/>
              <a:t>된</a:t>
            </a:r>
            <a:r>
              <a:rPr lang="en-US" altLang="ko-KR" dirty="0"/>
              <a:t> </a:t>
            </a:r>
            <a:r>
              <a:rPr lang="ko-KR" altLang="en-US" dirty="0"/>
              <a:t>샘플신호와 원래의 샘플 신호 차의 절대값을 통해 </a:t>
            </a:r>
            <a:r>
              <a:rPr lang="en-US" altLang="ko-KR" dirty="0"/>
              <a:t>Pitch</a:t>
            </a:r>
            <a:r>
              <a:rPr lang="ko-KR" altLang="en-US" dirty="0"/>
              <a:t>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검출하는 함수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ACF</a:t>
            </a:r>
            <a:r>
              <a:rPr lang="ko-KR" altLang="en-US" dirty="0"/>
              <a:t>가 진폭 변화에 매우 민감하여 </a:t>
            </a:r>
            <a:r>
              <a:rPr lang="en-US" altLang="ko-KR" dirty="0"/>
              <a:t>higher order peak </a:t>
            </a:r>
            <a:r>
              <a:rPr lang="ko-KR" altLang="en-US" dirty="0"/>
              <a:t>옥타브 오류가 발생하는 것에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대한 보정</a:t>
            </a:r>
            <a:r>
              <a:rPr lang="en-US" altLang="ko-KR" dirty="0"/>
              <a:t> </a:t>
            </a:r>
            <a:r>
              <a:rPr lang="ko-KR" altLang="en-US" dirty="0"/>
              <a:t>단계 중</a:t>
            </a:r>
            <a:r>
              <a:rPr lang="en-US" altLang="ko-KR" dirty="0"/>
              <a:t> </a:t>
            </a:r>
            <a:r>
              <a:rPr lang="ko-KR" altLang="en-US" dirty="0"/>
              <a:t>하나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18603" y="2638334"/>
            <a:ext cx="6799238" cy="2968134"/>
            <a:chOff x="2618603" y="2638334"/>
            <a:chExt cx="6799238" cy="2968134"/>
          </a:xfrm>
        </p:grpSpPr>
        <p:grpSp>
          <p:nvGrpSpPr>
            <p:cNvPr id="18" name="그룹 17"/>
            <p:cNvGrpSpPr/>
            <p:nvPr/>
          </p:nvGrpSpPr>
          <p:grpSpPr>
            <a:xfrm>
              <a:off x="5241744" y="2638334"/>
              <a:ext cx="4176097" cy="2968134"/>
              <a:chOff x="4184298" y="2747065"/>
              <a:chExt cx="4176097" cy="296813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0423" y="5191979"/>
                <a:ext cx="2936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(a) </a:t>
                </a:r>
                <a:r>
                  <a:rPr lang="en-US" altLang="ko-KR" sz="1400" dirty="0">
                    <a:hlinkClick r:id="rId2" action="ppaction://hlinksldjump"/>
                  </a:rPr>
                  <a:t>Fig. 2</a:t>
                </a:r>
                <a:r>
                  <a:rPr lang="ko-KR" altLang="en-US" sz="1400" dirty="0"/>
                  <a:t>의</a:t>
                </a:r>
                <a:r>
                  <a:rPr lang="en-US" altLang="ko-KR" sz="1400" dirty="0"/>
                  <a:t> (a)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Difference function</a:t>
                </a:r>
              </a:p>
              <a:p>
                <a:r>
                  <a:rPr lang="ko-KR" altLang="en-US" sz="1400" dirty="0" err="1"/>
                  <a:t>으로</a:t>
                </a:r>
                <a:r>
                  <a:rPr lang="ko-KR" altLang="en-US" sz="1400" dirty="0"/>
                  <a:t> 연산 한 결과 </a:t>
                </a:r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42364" y="5306279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Fig. 3</a:t>
                </a:r>
                <a:endParaRPr lang="ko-KR" altLang="en-US" dirty="0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298" y="2747065"/>
                <a:ext cx="4176097" cy="2444914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8603" y="3207093"/>
              <a:ext cx="22098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2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276" y="513836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Cumulative mean normalized 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ifference function (CMND)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5167" y="1317362"/>
            <a:ext cx="9829229" cy="732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Difference function</a:t>
            </a:r>
            <a:r>
              <a:rPr lang="ko-KR" altLang="en-US" dirty="0"/>
              <a:t>에서 불완전한 주기성으로 인해 때때로 </a:t>
            </a:r>
            <a:r>
              <a:rPr lang="en-US" altLang="ko-KR" dirty="0"/>
              <a:t>zero lag</a:t>
            </a:r>
            <a:r>
              <a:rPr lang="ko-KR" altLang="en-US" dirty="0"/>
              <a:t>가 아닌 경우에도 </a:t>
            </a:r>
            <a:r>
              <a:rPr lang="en-US" altLang="ko-KR" dirty="0"/>
              <a:t>0</a:t>
            </a:r>
            <a:r>
              <a:rPr lang="ko-KR" altLang="en-US" dirty="0"/>
              <a:t>이 되는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(lower-order-peak)</a:t>
            </a:r>
            <a:r>
              <a:rPr lang="ko-KR" altLang="en-US" dirty="0"/>
              <a:t>가 있는데</a:t>
            </a:r>
            <a:r>
              <a:rPr lang="en-US" altLang="ko-KR" dirty="0"/>
              <a:t>, </a:t>
            </a:r>
            <a:r>
              <a:rPr lang="ko-KR" altLang="en-US" dirty="0"/>
              <a:t>이에 대한 보정을 위해 누적 평균 정규화 된 </a:t>
            </a:r>
            <a:r>
              <a:rPr lang="en-US" altLang="ko-KR" dirty="0"/>
              <a:t>difference </a:t>
            </a:r>
            <a:r>
              <a:rPr lang="ko-KR" altLang="en-US" dirty="0"/>
              <a:t>값을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21309" y="2345728"/>
            <a:ext cx="8670813" cy="3498482"/>
            <a:chOff x="-240442" y="2337490"/>
            <a:chExt cx="8670813" cy="3498482"/>
          </a:xfrm>
        </p:grpSpPr>
        <p:grpSp>
          <p:nvGrpSpPr>
            <p:cNvPr id="2" name="그룹 1"/>
            <p:cNvGrpSpPr/>
            <p:nvPr/>
          </p:nvGrpSpPr>
          <p:grpSpPr>
            <a:xfrm>
              <a:off x="4062387" y="2337490"/>
              <a:ext cx="4367984" cy="3498482"/>
              <a:chOff x="4108160" y="2543301"/>
              <a:chExt cx="4367984" cy="349848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69104" y="5518563"/>
                <a:ext cx="37070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(a) </a:t>
                </a:r>
                <a:r>
                  <a:rPr lang="en-US" altLang="ko-KR" sz="1400" dirty="0">
                    <a:hlinkClick r:id="rId2" action="ppaction://hlinksldjump"/>
                  </a:rPr>
                  <a:t>Fig. 3</a:t>
                </a:r>
                <a:r>
                  <a:rPr lang="ko-KR" altLang="en-US" sz="1400" dirty="0"/>
                  <a:t>의</a:t>
                </a:r>
                <a:r>
                  <a:rPr lang="en-US" altLang="ko-KR" sz="1400" dirty="0"/>
                  <a:t> (a)</a:t>
                </a:r>
                <a:r>
                  <a:rPr lang="ko-KR" altLang="en-US" sz="1400" dirty="0"/>
                  <a:t>를  </a:t>
                </a:r>
                <a:r>
                  <a:rPr lang="en-US" altLang="ko-KR" sz="1400" dirty="0"/>
                  <a:t>Cumulative mean normalized</a:t>
                </a:r>
              </a:p>
              <a:p>
                <a:r>
                  <a:rPr lang="en-US" altLang="ko-KR" sz="1400" dirty="0"/>
                  <a:t>difference function </a:t>
                </a:r>
                <a:r>
                  <a:rPr lang="ko-KR" altLang="en-US" sz="1400" dirty="0"/>
                  <a:t>으로 연산 한 결과 </a:t>
                </a:r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086" y="2543301"/>
                <a:ext cx="3906938" cy="302288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108160" y="5653401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Fig. 4</a:t>
                </a:r>
                <a:endParaRPr lang="ko-KR" altLang="en-US" dirty="0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0442" y="3119432"/>
              <a:ext cx="4533900" cy="112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05417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2558</TotalTime>
  <Words>1328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sansungmarket-5036</cp:lastModifiedBy>
  <cp:revision>305</cp:revision>
  <dcterms:created xsi:type="dcterms:W3CDTF">2020-04-21T00:42:11Z</dcterms:created>
  <dcterms:modified xsi:type="dcterms:W3CDTF">2022-04-24T21:52:39Z</dcterms:modified>
</cp:coreProperties>
</file>