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2"/>
  </p:notesMasterIdLst>
  <p:sldIdLst>
    <p:sldId id="256" r:id="rId2"/>
    <p:sldId id="284" r:id="rId3"/>
    <p:sldId id="259" r:id="rId4"/>
    <p:sldId id="285" r:id="rId5"/>
    <p:sldId id="286" r:id="rId6"/>
    <p:sldId id="287" r:id="rId7"/>
    <p:sldId id="291" r:id="rId8"/>
    <p:sldId id="288" r:id="rId9"/>
    <p:sldId id="290" r:id="rId10"/>
    <p:sldId id="289" r:id="rId11"/>
  </p:sldIdLst>
  <p:sldSz cx="9144000" cy="5143500" type="screen16x9"/>
  <p:notesSz cx="6858000" cy="9144000"/>
  <p:embeddedFontLst>
    <p:embeddedFont>
      <p:font typeface="Titillium Web" panose="020B0604020202020204" charset="0"/>
      <p:regular r:id="rId13"/>
      <p:bold r:id="rId14"/>
      <p:italic r:id="rId15"/>
      <p:boldItalic r:id="rId16"/>
    </p:embeddedFont>
    <p:embeddedFont>
      <p:font typeface="Titillium Web ExtraLight"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2F5FC3-4E34-4D44-8E99-D70D3A001B7D}">
  <a:tblStyle styleId="{A12F5FC3-4E34-4D44-8E99-D70D3A001B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0" autoAdjust="0"/>
    <p:restoredTop sz="79258" autoAdjust="0"/>
  </p:normalViewPr>
  <p:slideViewPr>
    <p:cSldViewPr snapToGrid="0">
      <p:cViewPr varScale="1">
        <p:scale>
          <a:sx n="79" d="100"/>
          <a:sy n="79" d="100"/>
        </p:scale>
        <p:origin x="56" y="1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my name is Yeonjoo and Today I would like to present a model that predicts if a client would subscribe a term deposit based on many different types of information using a machine learning technique.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types of information given are 20 features</a:t>
            </a:r>
          </a:p>
          <a:p>
            <a:pPr marL="457200" lvl="0" indent="-381000" algn="l" rtl="0">
              <a:spcBef>
                <a:spcPts val="600"/>
              </a:spcBef>
              <a:spcAft>
                <a:spcPts val="0"/>
              </a:spcAft>
              <a:buSzPts val="2400"/>
              <a:buChar char="▫"/>
            </a:pPr>
            <a:r>
              <a:rPr lang="en-US" dirty="0"/>
              <a:t>Features</a:t>
            </a:r>
          </a:p>
          <a:p>
            <a:pPr lvl="1">
              <a:spcBef>
                <a:spcPts val="600"/>
              </a:spcBef>
              <a:buFont typeface="Wingdings" panose="05000000000000000000" pitchFamily="2" charset="2"/>
              <a:buChar char="§"/>
            </a:pPr>
            <a:r>
              <a:rPr lang="en-US" dirty="0"/>
              <a:t>Personal information --such as job, age, marital status, education, </a:t>
            </a:r>
          </a:p>
          <a:p>
            <a:pPr marL="596900" lvl="1" indent="0">
              <a:spcBef>
                <a:spcPts val="600"/>
              </a:spcBef>
              <a:buFont typeface="Wingdings" panose="05000000000000000000" pitchFamily="2" charset="2"/>
              <a:buNone/>
            </a:pPr>
            <a:endParaRPr lang="en-US" dirty="0"/>
          </a:p>
          <a:p>
            <a:pPr marL="914400" marR="0" lvl="1" indent="-317500" algn="l" defTabSz="914400" rtl="0" eaLnBrk="1" fontAlgn="auto" latinLnBrk="0" hangingPunct="1">
              <a:lnSpc>
                <a:spcPct val="100000"/>
              </a:lnSpc>
              <a:spcBef>
                <a:spcPts val="600"/>
              </a:spcBef>
              <a:spcAft>
                <a:spcPts val="0"/>
              </a:spcAft>
              <a:buClr>
                <a:srgbClr val="000000"/>
              </a:buClr>
              <a:buSzPts val="1400"/>
              <a:buFont typeface="Wingdings" panose="05000000000000000000" pitchFamily="2" charset="2"/>
              <a:buChar char="§"/>
              <a:tabLst/>
              <a:defRPr/>
            </a:pPr>
            <a:r>
              <a:rPr lang="en-US" dirty="0"/>
              <a:t>Financial information --Default credit, owning a housing, having a personal loan</a:t>
            </a:r>
          </a:p>
          <a:p>
            <a:pPr lvl="1">
              <a:spcBef>
                <a:spcPts val="600"/>
              </a:spcBef>
              <a:buFont typeface="Wingdings" panose="05000000000000000000" pitchFamily="2" charset="2"/>
              <a:buChar char="§"/>
            </a:pPr>
            <a:endParaRPr lang="en-US" dirty="0"/>
          </a:p>
          <a:p>
            <a:pPr marL="914400" marR="0" lvl="1" indent="-317500" algn="l" defTabSz="914400" rtl="0" eaLnBrk="1" fontAlgn="auto" latinLnBrk="0" hangingPunct="1">
              <a:lnSpc>
                <a:spcPct val="100000"/>
              </a:lnSpc>
              <a:spcBef>
                <a:spcPts val="600"/>
              </a:spcBef>
              <a:spcAft>
                <a:spcPts val="0"/>
              </a:spcAft>
              <a:buClr>
                <a:srgbClr val="000000"/>
              </a:buClr>
              <a:buSzPts val="1400"/>
              <a:buFont typeface="Wingdings" panose="05000000000000000000" pitchFamily="2" charset="2"/>
              <a:buChar char="§"/>
              <a:tabLst/>
              <a:defRPr/>
            </a:pPr>
            <a:r>
              <a:rPr lang="en-US" dirty="0"/>
              <a:t>Information about if the bank contacted the client for the previous campaign or for the current campaign -- such as frequency and total number of time contacted, contact type</a:t>
            </a:r>
          </a:p>
          <a:p>
            <a:pPr lvl="1">
              <a:spcBef>
                <a:spcPts val="600"/>
              </a:spcBef>
              <a:buFont typeface="Wingdings" panose="05000000000000000000" pitchFamily="2" charset="2"/>
              <a:buChar char="§"/>
            </a:pPr>
            <a:endParaRPr lang="en-US" dirty="0"/>
          </a:p>
          <a:p>
            <a:pPr lvl="1">
              <a:spcBef>
                <a:spcPts val="600"/>
              </a:spcBef>
              <a:buFont typeface="Wingdings" panose="05000000000000000000" pitchFamily="2" charset="2"/>
              <a:buChar char="§"/>
            </a:pPr>
            <a:r>
              <a:rPr lang="en-US" dirty="0"/>
              <a:t>Economic situation at the time of the campaign – with different metrics representing employment rate, inflation, consumer optimism, average interest rate</a:t>
            </a:r>
          </a:p>
          <a:p>
            <a:pPr marL="596900" lvl="1" indent="0">
              <a:spcBef>
                <a:spcPts val="600"/>
              </a:spcBef>
              <a:buFont typeface="Wingdings" panose="05000000000000000000" pitchFamily="2" charset="2"/>
              <a:buNone/>
            </a:pPr>
            <a:endParaRPr lang="en-US" dirty="0"/>
          </a:p>
          <a:p>
            <a:pPr marL="457200" lvl="0" indent="-381000" algn="l" rtl="0">
              <a:spcBef>
                <a:spcPts val="0"/>
              </a:spcBef>
              <a:spcAft>
                <a:spcPts val="0"/>
              </a:spcAft>
              <a:buSzPts val="2400"/>
              <a:buChar char="▫"/>
            </a:pPr>
            <a:r>
              <a:rPr lang="en-US" dirty="0"/>
              <a:t>Outcome: Has the client subscribed a term deposit?</a:t>
            </a:r>
          </a:p>
          <a:p>
            <a:pPr marL="0" lvl="0" indent="0" algn="l" rtl="0">
              <a:spcBef>
                <a:spcPts val="60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735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10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process can be divided into three parts. </a:t>
            </a:r>
          </a:p>
          <a:p>
            <a:pPr marL="0" lvl="0" indent="0" algn="l" rtl="0">
              <a:spcBef>
                <a:spcPts val="0"/>
              </a:spcBef>
              <a:spcAft>
                <a:spcPts val="0"/>
              </a:spcAft>
              <a:buNone/>
            </a:pPr>
            <a:r>
              <a:rPr lang="en-US" dirty="0"/>
              <a:t>The second and third parts can go back and forth to choose and tune the optimal model for our specific situation.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processing data:</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Loading and cleaning data </a:t>
            </a:r>
          </a:p>
          <a:p>
            <a:pPr marL="171450" lvl="0" indent="-171450" algn="l" rtl="0">
              <a:lnSpc>
                <a:spcPct val="115000"/>
              </a:lnSpc>
              <a:spcBef>
                <a:spcPts val="0"/>
              </a:spcBef>
              <a:spcAft>
                <a:spcPts val="0"/>
              </a:spcAft>
              <a:buClr>
                <a:schemeClr val="bg1"/>
              </a:buClr>
              <a:buFont typeface="Wingdings" panose="05000000000000000000" pitchFamily="2" charset="2"/>
              <a:buChar char="ü"/>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Pick features that are relevant to the outcome and not strongly correlated to each other</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Divide the data set into the train data set and the test data set</a:t>
            </a:r>
          </a:p>
          <a:p>
            <a:pPr marL="0" lvl="0" indent="0" algn="l" rtl="0">
              <a:spcBef>
                <a:spcPts val="0"/>
              </a:spcBef>
              <a:spcAft>
                <a:spcPts val="0"/>
              </a:spcAft>
              <a:buNone/>
            </a:pPr>
            <a:r>
              <a:rPr lang="en-US" dirty="0"/>
              <a:t>We use the train data to train the model what combinations of feature cause a success or a fail to make a client to subscribe</a:t>
            </a:r>
          </a:p>
          <a:p>
            <a:pPr marL="0" lvl="0" indent="0" algn="l" rtl="0">
              <a:spcBef>
                <a:spcPts val="0"/>
              </a:spcBef>
              <a:spcAft>
                <a:spcPts val="0"/>
              </a:spcAft>
              <a:buNone/>
            </a:pPr>
            <a:r>
              <a:rPr lang="en-US" dirty="0"/>
              <a:t>Then the test data is used to evaluate the model’s performance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Machine Learning</a:t>
            </a:r>
          </a:p>
          <a:p>
            <a:pPr marL="0" lvl="0" indent="0" algn="l" rtl="0">
              <a:spcBef>
                <a:spcPts val="0"/>
              </a:spcBef>
              <a:spcAft>
                <a:spcPts val="0"/>
              </a:spcAft>
              <a:buNone/>
            </a:pPr>
            <a:endParaRPr lang="en-US" dirty="0"/>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Test different models </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Feed the training data set of features and outcomes into each models to “train”</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and check the performance . Compare models to see the speed, performance, and how each one works to interpret the insights besides providing the predictions</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(Then) Pick the optimal model and tune it for the best result for prediction,</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Finally Prediction &amp; Evaluating Performance</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Using the optimal model chosen from the previous step,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Feed a</a:t>
            </a:r>
            <a:r>
              <a:rPr lang="en" sz="1100" dirty="0">
                <a:solidFill>
                  <a:srgbClr val="FFFFFF"/>
                </a:solidFill>
                <a:latin typeface="Titillium Web"/>
                <a:ea typeface="Titillium Web"/>
                <a:cs typeface="Titillium Web"/>
                <a:sym typeface="Titillium Web"/>
              </a:rPr>
              <a:t> test feature data </a:t>
            </a:r>
            <a:r>
              <a:rPr lang="en-US" sz="1100" dirty="0">
                <a:solidFill>
                  <a:srgbClr val="FFFFFF"/>
                </a:solidFill>
                <a:latin typeface="Titillium Web"/>
                <a:ea typeface="Titillium Web"/>
                <a:cs typeface="Titillium Web"/>
                <a:sym typeface="Titillium Web"/>
              </a:rPr>
              <a:t>into the model</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Compare the prediction with the corresponding output</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Calculate the accuracy and other metrics to evaluate the performance</a:t>
            </a:r>
            <a:endParaRPr lang="en" sz="1100"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113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to ask the same question from the beginning of the presentation: </a:t>
            </a:r>
            <a:r>
              <a:rPr lang="en-US" sz="1100" dirty="0">
                <a:solidFill>
                  <a:schemeClr val="tx2"/>
                </a:solidFill>
              </a:rPr>
              <a:t>Can we predict if a client is going to subscribe a term deposit using the information collected about the client?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Yes, According to the prediction for the test data, the prediction achieves over 90% accuracy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890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same question,  the answer is yes as well. </a:t>
            </a:r>
            <a:endParaRPr dirty="0"/>
          </a:p>
        </p:txBody>
      </p:sp>
    </p:spTree>
    <p:extLst>
      <p:ext uri="{BB962C8B-B14F-4D97-AF65-F5344CB8AC3E}">
        <p14:creationId xmlns:p14="http://schemas.microsoft.com/office/powerpoint/2010/main" val="362705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bg1"/>
              </a:buClr>
              <a:buNone/>
            </a:pPr>
            <a:r>
              <a:rPr lang="en-US" sz="1800" dirty="0"/>
              <a:t>The type of the modeling technique we used is called random forest and it has a way to calculate the feature importance. It is to calculate the ratio in percentage that influence the decision of the outcome. The top 10 most important features are plotted in this graph.  </a:t>
            </a:r>
          </a:p>
          <a:p>
            <a:pPr marL="0" lvl="0" indent="0" algn="l" rtl="0">
              <a:spcBef>
                <a:spcPts val="600"/>
              </a:spcBef>
              <a:spcAft>
                <a:spcPts val="0"/>
              </a:spcAft>
              <a:buClr>
                <a:schemeClr val="bg1"/>
              </a:buClr>
              <a:buNone/>
            </a:pPr>
            <a:r>
              <a:rPr lang="en-US" sz="1800" dirty="0"/>
              <a:t>The most influential category was for economical and social situations</a:t>
            </a:r>
          </a:p>
          <a:p>
            <a:pPr lvl="1" indent="-457200">
              <a:spcBef>
                <a:spcPts val="600"/>
              </a:spcBef>
              <a:buClr>
                <a:schemeClr val="bg1"/>
              </a:buClr>
              <a:buFont typeface="Wingdings" panose="05000000000000000000" pitchFamily="2" charset="2"/>
              <a:buChar char="Ø"/>
            </a:pPr>
            <a:r>
              <a:rPr lang="en-US" sz="1800" dirty="0"/>
              <a:t>Euribor3m(-): 3 mon. maturity Euribor interest rate </a:t>
            </a:r>
          </a:p>
          <a:p>
            <a:pPr lvl="1" indent="-457200">
              <a:spcBef>
                <a:spcPts val="600"/>
              </a:spcBef>
              <a:buClr>
                <a:schemeClr val="bg1"/>
              </a:buClr>
              <a:buFont typeface="Wingdings" panose="05000000000000000000" pitchFamily="2" charset="2"/>
              <a:buChar char="Ø"/>
            </a:pPr>
            <a:r>
              <a:rPr lang="en-US" sz="1800" dirty="0" err="1"/>
              <a:t>cons_conf_idx</a:t>
            </a:r>
            <a:r>
              <a:rPr lang="en-US" sz="1800" dirty="0"/>
              <a:t>: consumer confidence which represent how optimistic consumers are for the economy based on the average shopping pattern</a:t>
            </a:r>
          </a:p>
          <a:p>
            <a:pPr lvl="1" indent="-457200">
              <a:spcBef>
                <a:spcPts val="600"/>
              </a:spcBef>
              <a:buClr>
                <a:schemeClr val="bg1"/>
              </a:buClr>
              <a:buFont typeface="Wingdings" panose="05000000000000000000" pitchFamily="2" charset="2"/>
              <a:buChar char="Ø"/>
            </a:pPr>
            <a:r>
              <a:rPr lang="en-US" sz="1800" dirty="0" err="1"/>
              <a:t>Cons_price_idx</a:t>
            </a:r>
            <a:r>
              <a:rPr lang="en-US" sz="1800" dirty="0"/>
              <a:t>: consumer price index which reflects the inflation</a:t>
            </a:r>
          </a:p>
          <a:p>
            <a:pPr marL="0" indent="0">
              <a:buClr>
                <a:schemeClr val="bg1"/>
              </a:buClr>
              <a:buNone/>
            </a:pPr>
            <a:r>
              <a:rPr lang="en-US" sz="1800" dirty="0"/>
              <a:t>The second category is for Previous experience</a:t>
            </a:r>
          </a:p>
          <a:p>
            <a:pPr marL="742950" lvl="1" indent="-285750">
              <a:buClr>
                <a:schemeClr val="bg1"/>
              </a:buClr>
              <a:buFont typeface="Wingdings" panose="05000000000000000000" pitchFamily="2" charset="2"/>
              <a:buChar char="Ø"/>
            </a:pPr>
            <a:r>
              <a:rPr lang="en-US" sz="1800" dirty="0" err="1"/>
              <a:t>poutcome_success</a:t>
            </a:r>
            <a:r>
              <a:rPr lang="en-US" sz="1800" dirty="0"/>
              <a:t>: successful outcome of previous campaign</a:t>
            </a:r>
          </a:p>
          <a:p>
            <a:pPr marL="742950" lvl="1" indent="-285750">
              <a:buClr>
                <a:schemeClr val="bg1"/>
              </a:buClr>
              <a:buFont typeface="Wingdings" panose="05000000000000000000" pitchFamily="2" charset="2"/>
              <a:buChar char="Ø"/>
            </a:pPr>
            <a:r>
              <a:rPr lang="en-US" sz="1800" dirty="0"/>
              <a:t>previous: number of contact performed before this campaign</a:t>
            </a:r>
          </a:p>
          <a:p>
            <a:pPr marL="742950" lvl="1" indent="-285750">
              <a:buClr>
                <a:schemeClr val="bg1"/>
              </a:buClr>
              <a:buFont typeface="Wingdings" panose="05000000000000000000" pitchFamily="2" charset="2"/>
              <a:buChar char="Ø"/>
            </a:pPr>
            <a:r>
              <a:rPr lang="en-US" sz="1800" dirty="0"/>
              <a:t>campaign: : number of contacts performed during this campaign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indent="0">
              <a:buClr>
                <a:schemeClr val="bg1"/>
              </a:buClr>
              <a:buNone/>
            </a:pPr>
            <a:r>
              <a:rPr lang="en-US" sz="1800" dirty="0"/>
              <a:t>Then, only one personal information category made to top is Age group</a:t>
            </a:r>
          </a:p>
          <a:p>
            <a:pPr marL="742950" lvl="1" indent="-285750">
              <a:buClr>
                <a:schemeClr val="bg1"/>
              </a:buClr>
              <a:buFont typeface="Wingdings" panose="05000000000000000000" pitchFamily="2" charset="2"/>
              <a:buChar char="Ø"/>
            </a:pPr>
            <a:r>
              <a:rPr lang="en-US" sz="1800" dirty="0"/>
              <a:t>Age</a:t>
            </a:r>
          </a:p>
          <a:p>
            <a:pPr marL="0" indent="0">
              <a:buClr>
                <a:schemeClr val="bg1"/>
              </a:buClr>
              <a:buNone/>
            </a:pPr>
            <a:r>
              <a:rPr lang="en-US" sz="1800" dirty="0"/>
              <a:t>Further more, Communication type between cellphone and telephone mattered.  </a:t>
            </a:r>
          </a:p>
          <a:p>
            <a:pPr lvl="1" indent="-457200">
              <a:spcBef>
                <a:spcPts val="600"/>
              </a:spcBef>
              <a:buClr>
                <a:schemeClr val="bg1"/>
              </a:buClr>
              <a:buFont typeface="Wingdings" panose="05000000000000000000" pitchFamily="2" charset="2"/>
              <a:buChar char="Ø"/>
            </a:pPr>
            <a:r>
              <a:rPr lang="en-US" sz="1800" dirty="0" err="1"/>
              <a:t>contact_telephone</a:t>
            </a:r>
            <a:r>
              <a:rPr lang="en-US" sz="1800" dirty="0"/>
              <a:t>(-): telephone instead of cell phone</a:t>
            </a:r>
          </a:p>
          <a:p>
            <a:pPr marL="0" indent="0">
              <a:buClr>
                <a:schemeClr val="bg1"/>
              </a:buClr>
              <a:buNone/>
            </a:pPr>
            <a:r>
              <a:rPr lang="en-US" sz="1800" dirty="0"/>
              <a:t>Finally the timing of the campaign influenced too. </a:t>
            </a:r>
          </a:p>
          <a:p>
            <a:pPr marL="742950" lvl="1" indent="-285750">
              <a:buClr>
                <a:schemeClr val="bg1"/>
              </a:buClr>
              <a:buFont typeface="Wingdings" panose="05000000000000000000" pitchFamily="2" charset="2"/>
              <a:buChar char="Ø"/>
            </a:pPr>
            <a:r>
              <a:rPr lang="en-US" sz="1800" dirty="0" err="1"/>
              <a:t>month_mar</a:t>
            </a:r>
            <a:r>
              <a:rPr lang="en-US" sz="1800" dirty="0"/>
              <a:t>(+)</a:t>
            </a:r>
          </a:p>
          <a:p>
            <a:pPr marL="742950" lvl="1" indent="-285750">
              <a:buClr>
                <a:schemeClr val="bg1"/>
              </a:buClr>
              <a:buFont typeface="Wingdings" panose="05000000000000000000" pitchFamily="2" charset="2"/>
              <a:buChar char="Ø"/>
            </a:pPr>
            <a:r>
              <a:rPr lang="en-US" sz="1800" dirty="0" err="1"/>
              <a:t>month_oct</a:t>
            </a:r>
            <a:r>
              <a:rPr lang="en-US" sz="1800"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Euribor3m(-):</a:t>
            </a:r>
            <a:r>
              <a:rPr lang="en-US" sz="1100" b="0" i="0" u="none" strike="noStrike" cap="none" dirty="0">
                <a:solidFill>
                  <a:srgbClr val="000000"/>
                </a:solidFill>
                <a:effectLst/>
                <a:latin typeface="Arial"/>
                <a:ea typeface="Arial"/>
                <a:cs typeface="Arial"/>
                <a:sym typeface="Arial"/>
              </a:rPr>
              <a:t>The </a:t>
            </a:r>
            <a:r>
              <a:rPr lang="en-US" sz="1100" b="1" i="0" u="none" strike="noStrike" cap="none" dirty="0">
                <a:solidFill>
                  <a:srgbClr val="000000"/>
                </a:solidFill>
                <a:effectLst/>
                <a:latin typeface="Arial"/>
                <a:ea typeface="Arial"/>
                <a:cs typeface="Arial"/>
                <a:sym typeface="Arial"/>
              </a:rPr>
              <a:t>3 month maturity Euribor interest rate</a:t>
            </a:r>
            <a:r>
              <a:rPr lang="en-US" sz="1100" b="0" i="0" u="none" strike="noStrike" cap="none" dirty="0">
                <a:solidFill>
                  <a:srgbClr val="000000"/>
                </a:solidFill>
                <a:effectLst/>
                <a:latin typeface="Arial"/>
                <a:ea typeface="Arial"/>
                <a:cs typeface="Arial"/>
                <a:sym typeface="Arial"/>
              </a:rPr>
              <a:t> is the interest rate at which a selection of European banks lend one another funds denominated in euros whereby the loans have a maturity of </a:t>
            </a:r>
            <a:r>
              <a:rPr lang="en-US" sz="1100" b="1" i="0" u="none" strike="noStrike" cap="none" dirty="0">
                <a:solidFill>
                  <a:srgbClr val="000000"/>
                </a:solidFill>
                <a:effectLst/>
                <a:latin typeface="Arial"/>
                <a:ea typeface="Arial"/>
                <a:cs typeface="Arial"/>
                <a:sym typeface="Arial"/>
              </a:rPr>
              <a:t>3 months</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r>
              <a:rPr lang="en-US" sz="1100" b="0" i="0" u="none" strike="noStrike" cap="none" dirty="0" err="1">
                <a:solidFill>
                  <a:srgbClr val="000000"/>
                </a:solidFill>
                <a:effectLst/>
                <a:latin typeface="Arial"/>
                <a:cs typeface="Arial"/>
                <a:sym typeface="Arial"/>
              </a:rPr>
              <a:t>Poutcome_success</a:t>
            </a:r>
            <a:r>
              <a:rPr lang="en-US" sz="1100" b="0" i="0" u="none" strike="noStrike" cap="none" dirty="0">
                <a:solidFill>
                  <a:srgbClr val="000000"/>
                </a:solidFill>
                <a:effectLst/>
                <a:latin typeface="Arial"/>
                <a:cs typeface="Arial"/>
                <a:sym typeface="Arial"/>
              </a:rPr>
              <a:t>(+) success of the previous marketing campaign</a:t>
            </a:r>
          </a:p>
          <a:p>
            <a:pPr marL="0" lvl="0" indent="0" algn="l" rtl="0">
              <a:spcBef>
                <a:spcPts val="0"/>
              </a:spcBef>
              <a:spcAft>
                <a:spcPts val="0"/>
              </a:spcAft>
              <a:buNone/>
            </a:pPr>
            <a:r>
              <a:rPr lang="en-US" sz="1100" b="0" i="0" u="none" strike="noStrike" cap="none" dirty="0" err="1">
                <a:solidFill>
                  <a:srgbClr val="000000"/>
                </a:solidFill>
                <a:effectLst/>
                <a:latin typeface="Arial"/>
                <a:cs typeface="Arial"/>
                <a:sym typeface="Arial"/>
              </a:rPr>
              <a:t>Cons_price_idx</a:t>
            </a:r>
            <a:r>
              <a:rPr lang="en-US" sz="1100" b="0" i="0" u="none" strike="noStrike" cap="none" dirty="0">
                <a:solidFill>
                  <a:srgbClr val="000000"/>
                </a:solidFill>
                <a:effectLst/>
                <a:latin typeface="Arial"/>
                <a:cs typeface="Arial"/>
                <a:sym typeface="Arial"/>
              </a:rPr>
              <a:t>(-) measure of inflation rate (monthly)</a:t>
            </a:r>
          </a:p>
          <a:p>
            <a:pPr marL="0" lvl="0" indent="0" algn="l" rtl="0">
              <a:spcBef>
                <a:spcPts val="0"/>
              </a:spcBef>
              <a:spcAft>
                <a:spcPts val="0"/>
              </a:spcAft>
              <a:buNone/>
            </a:pPr>
            <a:r>
              <a:rPr lang="en-US" sz="1100" b="0" i="0" u="none" strike="noStrike" cap="none" dirty="0" err="1">
                <a:solidFill>
                  <a:srgbClr val="000000"/>
                </a:solidFill>
                <a:effectLst/>
                <a:latin typeface="Arial"/>
                <a:cs typeface="Arial"/>
                <a:sym typeface="Arial"/>
              </a:rPr>
              <a:t>Cons_conf_idx</a:t>
            </a:r>
            <a:r>
              <a:rPr lang="en-US" sz="1100" b="0" i="0" u="none" strike="noStrike" cap="none" dirty="0">
                <a:solidFill>
                  <a:srgbClr val="000000"/>
                </a:solidFill>
                <a:effectLst/>
                <a:latin typeface="Arial"/>
                <a:cs typeface="Arial"/>
                <a:sym typeface="Arial"/>
              </a:rPr>
              <a:t>(+),</a:t>
            </a:r>
            <a:r>
              <a:rPr lang="en-US" sz="1100" b="0" i="0" u="none" strike="noStrike" cap="none" dirty="0">
                <a:solidFill>
                  <a:srgbClr val="000000"/>
                </a:solidFill>
                <a:effectLst/>
                <a:latin typeface="Arial"/>
                <a:ea typeface="Arial"/>
                <a:cs typeface="Arial"/>
                <a:sym typeface="Arial"/>
              </a:rPr>
              <a:t> consumer confidence index (monthly)measure of if consumers are optimistic; if they tend to purchase more goods and </a:t>
            </a:r>
            <a:r>
              <a:rPr lang="en-US" sz="1100" b="0" i="0" u="none" strike="noStrike" cap="none" dirty="0" err="1">
                <a:solidFill>
                  <a:srgbClr val="000000"/>
                </a:solidFill>
                <a:effectLst/>
                <a:latin typeface="Arial"/>
                <a:ea typeface="Arial"/>
                <a:cs typeface="Arial"/>
                <a:sym typeface="Arial"/>
              </a:rPr>
              <a:t>survices</a:t>
            </a:r>
            <a:r>
              <a:rPr lang="en-US" sz="1100" b="0" i="0" u="none" strike="noStrike" cap="none" dirty="0">
                <a:solidFill>
                  <a:srgbClr val="000000"/>
                </a:solidFill>
                <a:effectLst/>
                <a:latin typeface="Arial"/>
                <a:ea typeface="Arial"/>
                <a:cs typeface="Arial"/>
                <a:sym typeface="Arial"/>
              </a:rPr>
              <a:t> to stimulate whole economy</a:t>
            </a:r>
            <a:r>
              <a:rPr lang="en-US" sz="1100" b="0" i="0" u="none" strike="noStrike" cap="none" dirty="0">
                <a:solidFill>
                  <a:srgbClr val="000000"/>
                </a:solidFill>
                <a:effectLst/>
                <a:latin typeface="Arial"/>
                <a:cs typeface="Arial"/>
                <a:sym typeface="Arial"/>
              </a:rPr>
              <a:t>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Age(+)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Previous(+) # of contacts performed before this campaign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7017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Now what do we do with this model?</a:t>
            </a:r>
          </a:p>
          <a:p>
            <a:pPr marL="139700" indent="0">
              <a:buNone/>
            </a:pPr>
            <a:r>
              <a:rPr lang="en-US" dirty="0"/>
              <a:t>First we should keep in mind that</a:t>
            </a:r>
          </a:p>
          <a:p>
            <a:pPr>
              <a:buClr>
                <a:schemeClr val="bg1"/>
              </a:buClr>
              <a:buFont typeface="Wingdings" panose="05000000000000000000" pitchFamily="2" charset="2"/>
              <a:buChar char="q"/>
            </a:pPr>
            <a:r>
              <a:rPr lang="en-US" dirty="0"/>
              <a:t>The model predictions and feature importance should be used as clues not as the whole picture</a:t>
            </a:r>
          </a:p>
          <a:p>
            <a:pPr marL="139700" indent="0">
              <a:buClr>
                <a:schemeClr val="bg1"/>
              </a:buClr>
              <a:buFont typeface="Wingdings" panose="05000000000000000000" pitchFamily="2" charset="2"/>
              <a:buNone/>
            </a:pPr>
            <a:r>
              <a:rPr lang="en-US" dirty="0"/>
              <a:t>	This model uses the technique solely focused on how to get the output correctly although the results could be related for applications. Therefore it should be combined with other knowledge such as marketing to make our findings more concrete. </a:t>
            </a:r>
          </a:p>
          <a:p>
            <a:pPr>
              <a:buClr>
                <a:schemeClr val="bg1"/>
              </a:buClr>
              <a:buFont typeface="Wingdings" panose="05000000000000000000" pitchFamily="2" charset="2"/>
              <a:buChar char="q"/>
            </a:pPr>
            <a:r>
              <a:rPr lang="en-US" dirty="0"/>
              <a:t>Combine business ideas and feature importance to develop a plan to increase the success rate</a:t>
            </a:r>
          </a:p>
          <a:p>
            <a:pPr marL="139700" indent="0">
              <a:buClr>
                <a:schemeClr val="bg1"/>
              </a:buClr>
              <a:buFont typeface="Wingdings" panose="05000000000000000000" pitchFamily="2" charset="2"/>
              <a:buNone/>
            </a:pPr>
            <a:r>
              <a:rPr lang="en-US" dirty="0"/>
              <a:t> 	For example,  </a:t>
            </a:r>
          </a:p>
          <a:p>
            <a:pPr lvl="1">
              <a:buClr>
                <a:schemeClr val="bg1"/>
              </a:buClr>
              <a:buFont typeface="Wingdings" panose="05000000000000000000" pitchFamily="2" charset="2"/>
              <a:buChar char="§"/>
            </a:pPr>
            <a:r>
              <a:rPr lang="en-US" dirty="0"/>
              <a:t>Methods and frequency of contacting clients, how often should the bank contact a client for a successful campaign.</a:t>
            </a:r>
          </a:p>
          <a:p>
            <a:pPr lvl="1">
              <a:buClr>
                <a:schemeClr val="bg1"/>
              </a:buClr>
              <a:buFont typeface="Wingdings" panose="05000000000000000000" pitchFamily="2" charset="2"/>
              <a:buChar char="§"/>
            </a:pPr>
            <a:r>
              <a:rPr lang="en-US" dirty="0"/>
              <a:t>Maintaining the connection with current/perspective clients are important</a:t>
            </a:r>
          </a:p>
          <a:p>
            <a:pPr lvl="1">
              <a:buClr>
                <a:schemeClr val="bg1"/>
              </a:buClr>
              <a:buFont typeface="Wingdings" panose="05000000000000000000" pitchFamily="2" charset="2"/>
              <a:buChar char="§"/>
            </a:pPr>
            <a:r>
              <a:rPr lang="en-US" dirty="0"/>
              <a:t>Campaign targeting timing and specific age groups: plan a campaign to target specific time of the year or specific age group may be recommended. </a:t>
            </a:r>
          </a:p>
          <a:p>
            <a:pPr marL="139700" indent="0">
              <a:buNone/>
            </a:pPr>
            <a:r>
              <a:rPr lang="en-US" dirty="0"/>
              <a:t> </a:t>
            </a:r>
          </a:p>
        </p:txBody>
      </p:sp>
    </p:spTree>
    <p:extLst>
      <p:ext uri="{BB962C8B-B14F-4D97-AF65-F5344CB8AC3E}">
        <p14:creationId xmlns:p14="http://schemas.microsoft.com/office/powerpoint/2010/main" val="252522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Predictive modeling of perspective customers opening a bank account</a:t>
            </a:r>
            <a:endParaRPr dirty="0"/>
          </a:p>
        </p:txBody>
      </p:sp>
      <p:sp>
        <p:nvSpPr>
          <p:cNvPr id="2" name="TextBox 1">
            <a:extLst>
              <a:ext uri="{FF2B5EF4-FFF2-40B4-BE49-F238E27FC236}">
                <a16:creationId xmlns:a16="http://schemas.microsoft.com/office/drawing/2014/main" id="{B696F651-EF01-421F-B633-9FD7D0499017}"/>
              </a:ext>
            </a:extLst>
          </p:cNvPr>
          <p:cNvSpPr txBox="1"/>
          <p:nvPr/>
        </p:nvSpPr>
        <p:spPr>
          <a:xfrm>
            <a:off x="1965489" y="3968685"/>
            <a:ext cx="4840664" cy="461665"/>
          </a:xfrm>
          <a:prstGeom prst="rect">
            <a:avLst/>
          </a:prstGeom>
          <a:noFill/>
        </p:spPr>
        <p:txBody>
          <a:bodyPr wrap="square" rtlCol="0">
            <a:spAutoFit/>
          </a:bodyPr>
          <a:lstStyle/>
          <a:p>
            <a:pPr algn="ctr"/>
            <a:r>
              <a:rPr lang="en-US" sz="2400" dirty="0">
                <a:solidFill>
                  <a:schemeClr val="bg1"/>
                </a:solidFill>
              </a:rPr>
              <a:t>Yeonjoo Smith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D7A41-2C1B-4814-A886-E443319BA4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CFF0CB1D-47B6-4022-B301-A663C9A43C7C}"/>
              </a:ext>
            </a:extLst>
          </p:cNvPr>
          <p:cNvSpPr txBox="1"/>
          <p:nvPr/>
        </p:nvSpPr>
        <p:spPr>
          <a:xfrm>
            <a:off x="2059757" y="1880647"/>
            <a:ext cx="4727542" cy="769441"/>
          </a:xfrm>
          <a:prstGeom prst="rect">
            <a:avLst/>
          </a:prstGeom>
          <a:noFill/>
        </p:spPr>
        <p:txBody>
          <a:bodyPr wrap="square" rtlCol="0">
            <a:spAutoFit/>
          </a:bodyPr>
          <a:lstStyle/>
          <a:p>
            <a:pPr algn="ctr"/>
            <a:r>
              <a:rPr lang="en-US" sz="4400" dirty="0">
                <a:solidFill>
                  <a:schemeClr val="bg1"/>
                </a:solidFill>
              </a:rPr>
              <a:t>Thank you!</a:t>
            </a:r>
          </a:p>
        </p:txBody>
      </p:sp>
    </p:spTree>
    <p:extLst>
      <p:ext uri="{BB962C8B-B14F-4D97-AF65-F5344CB8AC3E}">
        <p14:creationId xmlns:p14="http://schemas.microsoft.com/office/powerpoint/2010/main" val="409046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and Motivation</a:t>
            </a:r>
            <a:endParaRPr dirty="0"/>
          </a:p>
        </p:txBody>
      </p:sp>
      <p:sp>
        <p:nvSpPr>
          <p:cNvPr id="815" name="Google Shape;815;p20"/>
          <p:cNvSpPr txBox="1">
            <a:spLocks noGrp="1"/>
          </p:cNvSpPr>
          <p:nvPr>
            <p:ph type="body" idx="1"/>
          </p:nvPr>
        </p:nvSpPr>
        <p:spPr>
          <a:xfrm>
            <a:off x="739680" y="1152528"/>
            <a:ext cx="7958271"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Features</a:t>
            </a:r>
          </a:p>
          <a:p>
            <a:pPr lvl="1">
              <a:spcBef>
                <a:spcPts val="600"/>
              </a:spcBef>
              <a:buFont typeface="Wingdings" panose="05000000000000000000" pitchFamily="2" charset="2"/>
              <a:buChar char="§"/>
            </a:pPr>
            <a:r>
              <a:rPr lang="en-US" dirty="0"/>
              <a:t>Personal information</a:t>
            </a:r>
          </a:p>
          <a:p>
            <a:pPr lvl="1">
              <a:spcBef>
                <a:spcPts val="600"/>
              </a:spcBef>
              <a:buFont typeface="Wingdings" panose="05000000000000000000" pitchFamily="2" charset="2"/>
              <a:buChar char="§"/>
            </a:pPr>
            <a:r>
              <a:rPr lang="en-US" dirty="0"/>
              <a:t>Financial information</a:t>
            </a:r>
          </a:p>
          <a:p>
            <a:pPr lvl="1">
              <a:spcBef>
                <a:spcPts val="600"/>
              </a:spcBef>
              <a:buFont typeface="Wingdings" panose="05000000000000000000" pitchFamily="2" charset="2"/>
              <a:buChar char="§"/>
            </a:pPr>
            <a:r>
              <a:rPr lang="en-US" dirty="0"/>
              <a:t>Information about if the bank contacted prior to or for  the campaign </a:t>
            </a:r>
          </a:p>
          <a:p>
            <a:pPr lvl="1">
              <a:spcBef>
                <a:spcPts val="600"/>
              </a:spcBef>
              <a:buFont typeface="Wingdings" panose="05000000000000000000" pitchFamily="2" charset="2"/>
              <a:buChar char="§"/>
            </a:pPr>
            <a:r>
              <a:rPr lang="en-US" dirty="0"/>
              <a:t>Economic situation at the time of the campaign</a:t>
            </a:r>
            <a:endParaRPr dirty="0"/>
          </a:p>
          <a:p>
            <a:pPr marL="457200" lvl="0" indent="-381000" algn="l" rtl="0">
              <a:spcBef>
                <a:spcPts val="0"/>
              </a:spcBef>
              <a:spcAft>
                <a:spcPts val="0"/>
              </a:spcAft>
              <a:buSzPts val="2400"/>
              <a:buChar char="▫"/>
            </a:pPr>
            <a:r>
              <a:rPr lang="en" dirty="0"/>
              <a:t>Outcome: </a:t>
            </a:r>
            <a:r>
              <a:rPr lang="en-US" dirty="0"/>
              <a:t>Has the client subscribed a term deposit?</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66247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Can we predict if a client is going to subscribe a term deposit using the information collected about the client?</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If we can build such a model, can we have the insight of which features are more influential to decide the outcome?</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2386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Modeling Process</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rgbClr val="FFFFFF"/>
                  </a:solidFill>
                  <a:latin typeface="Titillium Web"/>
                  <a:ea typeface="Titillium Web"/>
                  <a:cs typeface="Titillium Web"/>
                  <a:sym typeface="Titillium Web"/>
                </a:rPr>
                <a:t>Prediction &amp; Evaluating Performance </a:t>
              </a:r>
              <a:endParaRPr sz="1600" dirty="0">
                <a:solidFill>
                  <a:srgbClr val="FFFFFF"/>
                </a:solidFill>
                <a:latin typeface="Titillium Web"/>
                <a:ea typeface="Titillium Web"/>
                <a:cs typeface="Titillium Web"/>
                <a:sym typeface="Titillium Web"/>
              </a:endParaRPr>
            </a:p>
          </p:txBody>
        </p:sp>
        <p:sp>
          <p:nvSpPr>
            <p:cNvPr id="949" name="Google Shape;949;p31"/>
            <p:cNvSpPr txBox="1"/>
            <p:nvPr/>
          </p:nvSpPr>
          <p:spPr>
            <a:xfrm>
              <a:off x="6100844" y="2057125"/>
              <a:ext cx="2618841"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Feed a</a:t>
              </a:r>
              <a:r>
                <a:rPr lang="en" sz="1600" dirty="0">
                  <a:solidFill>
                    <a:srgbClr val="FFFFFF"/>
                  </a:solidFill>
                  <a:latin typeface="Titillium Web"/>
                  <a:ea typeface="Titillium Web"/>
                  <a:cs typeface="Titillium Web"/>
                  <a:sym typeface="Titillium Web"/>
                </a:rPr>
                <a:t> test feature data </a:t>
              </a:r>
              <a:r>
                <a:rPr lang="en-US" sz="1600" dirty="0">
                  <a:solidFill>
                    <a:srgbClr val="FFFFFF"/>
                  </a:solidFill>
                  <a:latin typeface="Titillium Web"/>
                  <a:ea typeface="Titillium Web"/>
                  <a:cs typeface="Titillium Web"/>
                  <a:sym typeface="Titillium Web"/>
                </a:rPr>
                <a:t>into the model</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Compare the prediction with the corresponding output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Calculate the accuracy and other metrics to evaluate the performance</a:t>
              </a:r>
              <a:endParaRPr lang="en" sz="1600" dirty="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FFFF"/>
                  </a:solidFill>
                  <a:latin typeface="Titillium Web"/>
                  <a:ea typeface="Titillium Web"/>
                  <a:cs typeface="Titillium Web"/>
                  <a:sym typeface="Titillium Web"/>
                </a:rPr>
                <a:t>Preprocessing data</a:t>
              </a:r>
              <a:endParaRPr sz="1600"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338937" y="2057125"/>
              <a:ext cx="2552624"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Loading and cleaning data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Pick features that are relevant to the outcome and not strongly correlated to each other</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Divide the data set into the train data set and the test data set</a:t>
              </a:r>
            </a:p>
            <a:p>
              <a:pPr marL="171450" lvl="0" indent="-171450" algn="l" rtl="0">
                <a:lnSpc>
                  <a:spcPct val="115000"/>
                </a:lnSpc>
                <a:spcBef>
                  <a:spcPts val="0"/>
                </a:spcBef>
                <a:spcAft>
                  <a:spcPts val="0"/>
                </a:spcAft>
                <a:buClr>
                  <a:schemeClr val="bg1"/>
                </a:buClr>
                <a:buFont typeface="Wingdings" panose="05000000000000000000" pitchFamily="2" charset="2"/>
                <a:buChar char="ü"/>
              </a:pPr>
              <a:endParaRPr sz="1600" dirty="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rgbClr val="FFFFFF"/>
                  </a:solidFill>
                  <a:latin typeface="Titillium Web"/>
                  <a:ea typeface="Titillium Web"/>
                  <a:cs typeface="Titillium Web"/>
                  <a:sym typeface="Titillium Web"/>
                </a:rPr>
                <a:t>Machine Learning</a:t>
              </a:r>
              <a:endParaRPr sz="1600" dirty="0">
                <a:solidFill>
                  <a:srgbClr val="FFFFFF"/>
                </a:solidFill>
                <a:latin typeface="Titillium Web"/>
                <a:ea typeface="Titillium Web"/>
                <a:cs typeface="Titillium Web"/>
                <a:sym typeface="Titillium Web"/>
              </a:endParaRPr>
            </a:p>
          </p:txBody>
        </p:sp>
        <p:sp>
          <p:nvSpPr>
            <p:cNvPr id="955" name="Google Shape;955;p31"/>
            <p:cNvSpPr txBox="1"/>
            <p:nvPr/>
          </p:nvSpPr>
          <p:spPr>
            <a:xfrm>
              <a:off x="3162526" y="2057125"/>
              <a:ext cx="2552623"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Test different models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Feed the training data set of features and outcomes into each models to “train”</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Pick the optimal model and tune it for the best result for prediction</a:t>
              </a:r>
            </a:p>
          </p:txBody>
        </p:sp>
      </p:grpSp>
    </p:spTree>
    <p:extLst>
      <p:ext uri="{BB962C8B-B14F-4D97-AF65-F5344CB8AC3E}">
        <p14:creationId xmlns:p14="http://schemas.microsoft.com/office/powerpoint/2010/main" val="158052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a:solidFill>
                  <a:schemeClr val="tx2"/>
                </a:solidFill>
              </a:rPr>
              <a:t>Can we predict if a client is going to subscribe a term deposit using the information collected about the client?</a:t>
            </a:r>
          </a:p>
          <a:p>
            <a:pPr marL="0" lvl="0" indent="0" algn="l" rtl="0">
              <a:spcBef>
                <a:spcPts val="600"/>
              </a:spcBef>
              <a:spcAft>
                <a:spcPts val="0"/>
              </a:spcAft>
              <a:buNone/>
            </a:pPr>
            <a:r>
              <a:rPr lang="en-US" sz="2800" dirty="0"/>
              <a:t>Yes! For the test data, the prediction achieves over 90% accuracy. </a:t>
            </a:r>
            <a:endParaRPr sz="2800"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4" name="Google Shape;1178;p40">
            <a:extLst>
              <a:ext uri="{FF2B5EF4-FFF2-40B4-BE49-F238E27FC236}">
                <a16:creationId xmlns:a16="http://schemas.microsoft.com/office/drawing/2014/main" id="{BBD9F7E9-B8ED-4E0A-A65E-5FC06FBCF48C}"/>
              </a:ext>
            </a:extLst>
          </p:cNvPr>
          <p:cNvGrpSpPr/>
          <p:nvPr/>
        </p:nvGrpSpPr>
        <p:grpSpPr>
          <a:xfrm>
            <a:off x="1170491" y="3198170"/>
            <a:ext cx="499259" cy="428207"/>
            <a:chOff x="5972700" y="2330200"/>
            <a:chExt cx="411625" cy="387275"/>
          </a:xfrm>
          <a:solidFill>
            <a:srgbClr val="FFFF00"/>
          </a:solidFill>
        </p:grpSpPr>
        <p:sp>
          <p:nvSpPr>
            <p:cNvPr id="5" name="Google Shape;1179;p40">
              <a:extLst>
                <a:ext uri="{FF2B5EF4-FFF2-40B4-BE49-F238E27FC236}">
                  <a16:creationId xmlns:a16="http://schemas.microsoft.com/office/drawing/2014/main" id="{2FD0581B-AA02-4332-98E0-51ACE430084F}"/>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80;p40">
              <a:extLst>
                <a:ext uri="{FF2B5EF4-FFF2-40B4-BE49-F238E27FC236}">
                  <a16:creationId xmlns:a16="http://schemas.microsoft.com/office/drawing/2014/main" id="{8055D4C8-E003-4B60-B9B4-6DE4A7D35984}"/>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966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If we can build such a model, can we have the insight of which features are more influential to decide the outcome?</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1550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29000" y="35312"/>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importance</a:t>
            </a:r>
            <a:endParaRPr dirty="0"/>
          </a:p>
        </p:txBody>
      </p:sp>
      <p:sp>
        <p:nvSpPr>
          <p:cNvPr id="815" name="Google Shape;815;p20"/>
          <p:cNvSpPr txBox="1">
            <a:spLocks noGrp="1"/>
          </p:cNvSpPr>
          <p:nvPr>
            <p:ph type="body" idx="1"/>
          </p:nvPr>
        </p:nvSpPr>
        <p:spPr>
          <a:xfrm>
            <a:off x="65985" y="951524"/>
            <a:ext cx="3897986" cy="17454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bg1"/>
              </a:buClr>
              <a:buNone/>
            </a:pPr>
            <a:r>
              <a:rPr lang="en-US" sz="1800" dirty="0"/>
              <a:t>Economical/ social situations</a:t>
            </a:r>
          </a:p>
          <a:p>
            <a:pPr lvl="1" indent="-457200">
              <a:spcBef>
                <a:spcPts val="600"/>
              </a:spcBef>
              <a:buClr>
                <a:schemeClr val="bg1"/>
              </a:buClr>
              <a:buSzPct val="100000"/>
              <a:buFont typeface="Wingdings" panose="05000000000000000000" pitchFamily="2" charset="2"/>
              <a:buChar char="Ø"/>
            </a:pPr>
            <a:r>
              <a:rPr lang="en-US" sz="1800" dirty="0"/>
              <a:t>euribor3m: 3 mon. maturity Euribor interest rate</a:t>
            </a:r>
          </a:p>
          <a:p>
            <a:pPr lvl="1" indent="-457200">
              <a:spcBef>
                <a:spcPts val="600"/>
              </a:spcBef>
              <a:buClr>
                <a:schemeClr val="bg1"/>
              </a:buClr>
              <a:buSzPct val="100000"/>
              <a:buFont typeface="Wingdings" panose="05000000000000000000" pitchFamily="2" charset="2"/>
              <a:buChar char="Ø"/>
            </a:pPr>
            <a:r>
              <a:rPr lang="en-US" sz="1800" dirty="0" err="1"/>
              <a:t>cons_conf_idx</a:t>
            </a:r>
            <a:r>
              <a:rPr lang="en-US" sz="1800" dirty="0"/>
              <a:t>: consumer confidence index</a:t>
            </a:r>
          </a:p>
          <a:p>
            <a:pPr lvl="1" indent="-457200">
              <a:spcBef>
                <a:spcPts val="600"/>
              </a:spcBef>
              <a:buClr>
                <a:schemeClr val="bg1"/>
              </a:buClr>
              <a:buSzPct val="100000"/>
              <a:buFont typeface="Wingdings" panose="05000000000000000000" pitchFamily="2" charset="2"/>
              <a:buChar char="Ø"/>
            </a:pPr>
            <a:r>
              <a:rPr lang="en-US" sz="1800" dirty="0" err="1"/>
              <a:t>cons_price_idx</a:t>
            </a:r>
            <a:r>
              <a:rPr lang="en-US" sz="1800" dirty="0"/>
              <a:t>: consumer price index</a:t>
            </a:r>
          </a:p>
          <a:p>
            <a:pPr marL="285750" indent="-285750">
              <a:buClr>
                <a:schemeClr val="bg1"/>
              </a:buClr>
            </a:pPr>
            <a:r>
              <a:rPr lang="en-US" sz="1800" dirty="0"/>
              <a:t>Previous experience</a:t>
            </a:r>
          </a:p>
          <a:p>
            <a:pPr marL="742950" lvl="1" indent="-285750">
              <a:buClr>
                <a:schemeClr val="bg1"/>
              </a:buClr>
              <a:buSzPct val="100000"/>
              <a:buFont typeface="Wingdings" panose="05000000000000000000" pitchFamily="2" charset="2"/>
              <a:buChar char="Ø"/>
            </a:pPr>
            <a:r>
              <a:rPr lang="en-US" sz="1800" dirty="0"/>
              <a:t>	</a:t>
            </a:r>
            <a:r>
              <a:rPr lang="en-US" sz="1800" dirty="0" err="1"/>
              <a:t>poutcome_success</a:t>
            </a:r>
            <a:endParaRPr lang="en-US" sz="1800" dirty="0"/>
          </a:p>
          <a:p>
            <a:pPr marL="742950" lvl="1" indent="-285750">
              <a:buClr>
                <a:schemeClr val="bg1"/>
              </a:buClr>
              <a:buSzPct val="100000"/>
              <a:buFont typeface="Wingdings" panose="05000000000000000000" pitchFamily="2" charset="2"/>
              <a:buChar char="Ø"/>
            </a:pPr>
            <a:r>
              <a:rPr lang="en-US" sz="1800" dirty="0"/>
              <a:t>previous</a:t>
            </a:r>
          </a:p>
          <a:p>
            <a:pPr marL="742950" lvl="1" indent="-285750">
              <a:buClr>
                <a:schemeClr val="bg1"/>
              </a:buClr>
              <a:buSzPct val="100000"/>
              <a:buFont typeface="Wingdings" panose="05000000000000000000" pitchFamily="2" charset="2"/>
              <a:buChar char="Ø"/>
            </a:pPr>
            <a:r>
              <a:rPr lang="en-US" sz="1800" dirty="0"/>
              <a:t>campaign</a:t>
            </a:r>
            <a:endParaRPr sz="18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12" name="Picture 11">
            <a:extLst>
              <a:ext uri="{FF2B5EF4-FFF2-40B4-BE49-F238E27FC236}">
                <a16:creationId xmlns:a16="http://schemas.microsoft.com/office/drawing/2014/main" id="{E643F7CC-C38E-46CA-A6E7-8C611DCAC798}"/>
              </a:ext>
            </a:extLst>
          </p:cNvPr>
          <p:cNvPicPr>
            <a:picLocks noChangeAspect="1"/>
          </p:cNvPicPr>
          <p:nvPr/>
        </p:nvPicPr>
        <p:blipFill>
          <a:blip r:embed="rId3"/>
          <a:stretch>
            <a:fillRect/>
          </a:stretch>
        </p:blipFill>
        <p:spPr>
          <a:xfrm>
            <a:off x="3817074" y="797351"/>
            <a:ext cx="5209010" cy="2454932"/>
          </a:xfrm>
          <a:prstGeom prst="rect">
            <a:avLst/>
          </a:prstGeom>
        </p:spPr>
      </p:pic>
      <p:sp>
        <p:nvSpPr>
          <p:cNvPr id="17" name="Google Shape;815;p20">
            <a:extLst>
              <a:ext uri="{FF2B5EF4-FFF2-40B4-BE49-F238E27FC236}">
                <a16:creationId xmlns:a16="http://schemas.microsoft.com/office/drawing/2014/main" id="{553DD9A3-565F-401B-AAF8-A1B9493BDBB1}"/>
              </a:ext>
            </a:extLst>
          </p:cNvPr>
          <p:cNvSpPr txBox="1">
            <a:spLocks/>
          </p:cNvSpPr>
          <p:nvPr/>
        </p:nvSpPr>
        <p:spPr>
          <a:xfrm>
            <a:off x="3279327" y="3156922"/>
            <a:ext cx="2932937" cy="1745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0" indent="0">
              <a:buClr>
                <a:schemeClr val="bg1"/>
              </a:buClr>
              <a:buNone/>
            </a:pPr>
            <a:r>
              <a:rPr lang="en-US" sz="1800" dirty="0"/>
              <a:t>Communication type</a:t>
            </a:r>
          </a:p>
          <a:p>
            <a:pPr marL="742950" lvl="1" indent="-285750">
              <a:spcBef>
                <a:spcPts val="600"/>
              </a:spcBef>
              <a:buClr>
                <a:schemeClr val="bg1"/>
              </a:buClr>
              <a:buSzPct val="100000"/>
              <a:buFont typeface="Wingdings" panose="05000000000000000000" pitchFamily="2" charset="2"/>
              <a:buChar char="Ø"/>
            </a:pPr>
            <a:r>
              <a:rPr lang="en-US" sz="1800" dirty="0" err="1"/>
              <a:t>contact_telephone</a:t>
            </a:r>
            <a:endParaRPr lang="en-US" sz="1800" dirty="0"/>
          </a:p>
          <a:p>
            <a:pPr marL="0" indent="0">
              <a:buClr>
                <a:schemeClr val="bg1"/>
              </a:buClr>
              <a:buNone/>
            </a:pPr>
            <a:r>
              <a:rPr lang="en-US" sz="1800" dirty="0"/>
              <a:t>Time of the campaign</a:t>
            </a:r>
          </a:p>
          <a:p>
            <a:pPr marL="742950" lvl="1" indent="-285750">
              <a:buClr>
                <a:schemeClr val="bg1"/>
              </a:buClr>
              <a:buSzPct val="100000"/>
              <a:buFont typeface="Wingdings" panose="05000000000000000000" pitchFamily="2" charset="2"/>
              <a:buChar char="Ø"/>
            </a:pPr>
            <a:r>
              <a:rPr lang="en-US" sz="1800" dirty="0" err="1"/>
              <a:t>month_mar</a:t>
            </a:r>
            <a:endParaRPr lang="en-US" sz="1800" dirty="0"/>
          </a:p>
          <a:p>
            <a:pPr marL="742950" lvl="1" indent="-285750">
              <a:buClr>
                <a:schemeClr val="bg1"/>
              </a:buClr>
              <a:buSzPct val="100000"/>
              <a:buFont typeface="Wingdings" panose="05000000000000000000" pitchFamily="2" charset="2"/>
              <a:buChar char="Ø"/>
            </a:pPr>
            <a:r>
              <a:rPr lang="en-US" sz="1800" dirty="0" err="1"/>
              <a:t>month_oct</a:t>
            </a:r>
            <a:endParaRPr lang="en-US" sz="1800" dirty="0"/>
          </a:p>
        </p:txBody>
      </p:sp>
      <p:sp>
        <p:nvSpPr>
          <p:cNvPr id="20" name="Google Shape;815;p20">
            <a:extLst>
              <a:ext uri="{FF2B5EF4-FFF2-40B4-BE49-F238E27FC236}">
                <a16:creationId xmlns:a16="http://schemas.microsoft.com/office/drawing/2014/main" id="{8B0A417A-B34D-4F25-B57F-2ED65674652D}"/>
              </a:ext>
            </a:extLst>
          </p:cNvPr>
          <p:cNvSpPr txBox="1">
            <a:spLocks/>
          </p:cNvSpPr>
          <p:nvPr/>
        </p:nvSpPr>
        <p:spPr>
          <a:xfrm>
            <a:off x="6152706" y="3156922"/>
            <a:ext cx="2932937" cy="13160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0" indent="0">
              <a:buClr>
                <a:schemeClr val="bg1"/>
              </a:buClr>
              <a:buNone/>
            </a:pPr>
            <a:r>
              <a:rPr lang="en-US" sz="1800" dirty="0"/>
              <a:t>Personal information</a:t>
            </a:r>
          </a:p>
          <a:p>
            <a:pPr marL="742950" lvl="1" indent="-285750">
              <a:buClr>
                <a:schemeClr val="bg1"/>
              </a:buClr>
              <a:buSzPct val="100000"/>
              <a:buFont typeface="Wingdings" panose="05000000000000000000" pitchFamily="2" charset="2"/>
              <a:buChar char="Ø"/>
            </a:pPr>
            <a:r>
              <a:rPr lang="en-US" sz="1800" dirty="0"/>
              <a:t>age</a:t>
            </a:r>
          </a:p>
        </p:txBody>
      </p:sp>
    </p:spTree>
    <p:extLst>
      <p:ext uri="{BB962C8B-B14F-4D97-AF65-F5344CB8AC3E}">
        <p14:creationId xmlns:p14="http://schemas.microsoft.com/office/powerpoint/2010/main" val="386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B85B1A-A2F8-4BE9-B311-FB2A9E2F15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itle 2">
            <a:extLst>
              <a:ext uri="{FF2B5EF4-FFF2-40B4-BE49-F238E27FC236}">
                <a16:creationId xmlns:a16="http://schemas.microsoft.com/office/drawing/2014/main" id="{0705D0C8-58BD-43B7-A278-F429250782F3}"/>
              </a:ext>
            </a:extLst>
          </p:cNvPr>
          <p:cNvSpPr>
            <a:spLocks noGrp="1"/>
          </p:cNvSpPr>
          <p:nvPr>
            <p:ph type="title"/>
          </p:nvPr>
        </p:nvSpPr>
        <p:spPr/>
        <p:txBody>
          <a:bodyPr/>
          <a:lstStyle/>
          <a:p>
            <a:r>
              <a:rPr lang="en-US" dirty="0"/>
              <a:t>Limitations and Future Direction</a:t>
            </a:r>
          </a:p>
        </p:txBody>
      </p:sp>
      <p:sp>
        <p:nvSpPr>
          <p:cNvPr id="4" name="Text Placeholder 3">
            <a:extLst>
              <a:ext uri="{FF2B5EF4-FFF2-40B4-BE49-F238E27FC236}">
                <a16:creationId xmlns:a16="http://schemas.microsoft.com/office/drawing/2014/main" id="{9C8EB5E0-AD2C-4029-A09D-8B61A00F2A62}"/>
              </a:ext>
            </a:extLst>
          </p:cNvPr>
          <p:cNvSpPr>
            <a:spLocks noGrp="1"/>
          </p:cNvSpPr>
          <p:nvPr>
            <p:ph type="body" idx="1"/>
          </p:nvPr>
        </p:nvSpPr>
        <p:spPr/>
        <p:txBody>
          <a:bodyPr/>
          <a:lstStyle/>
          <a:p>
            <a:pPr>
              <a:buClr>
                <a:schemeClr val="bg1"/>
              </a:buClr>
              <a:buFont typeface="Wingdings" panose="05000000000000000000" pitchFamily="2" charset="2"/>
              <a:buChar char="q"/>
            </a:pPr>
            <a:r>
              <a:rPr lang="en-US" dirty="0"/>
              <a:t>The model predictions and feature importance should be used as clues not as the whole picture</a:t>
            </a:r>
          </a:p>
          <a:p>
            <a:pPr>
              <a:buClr>
                <a:schemeClr val="bg1"/>
              </a:buClr>
              <a:buFont typeface="Wingdings" panose="05000000000000000000" pitchFamily="2" charset="2"/>
              <a:buChar char="q"/>
            </a:pPr>
            <a:r>
              <a:rPr lang="en-US" dirty="0"/>
              <a:t>Combine business ideas and feature importance to develop a plan to increase the success rate </a:t>
            </a:r>
          </a:p>
          <a:p>
            <a:pPr lvl="1">
              <a:buClr>
                <a:schemeClr val="bg1"/>
              </a:buClr>
              <a:buFont typeface="Wingdings" panose="05000000000000000000" pitchFamily="2" charset="2"/>
              <a:buChar char="§"/>
            </a:pPr>
            <a:r>
              <a:rPr lang="en-US" dirty="0"/>
              <a:t>Methods and frequency of contacting clients</a:t>
            </a:r>
          </a:p>
          <a:p>
            <a:pPr lvl="1">
              <a:buClr>
                <a:schemeClr val="bg1"/>
              </a:buClr>
              <a:buFont typeface="Wingdings" panose="05000000000000000000" pitchFamily="2" charset="2"/>
              <a:buChar char="§"/>
            </a:pPr>
            <a:r>
              <a:rPr lang="en-US" dirty="0"/>
              <a:t>Maintaining the connection with current/perspective clients </a:t>
            </a:r>
          </a:p>
          <a:p>
            <a:pPr lvl="1">
              <a:buClr>
                <a:schemeClr val="bg1"/>
              </a:buClr>
              <a:buFont typeface="Wingdings" panose="05000000000000000000" pitchFamily="2" charset="2"/>
              <a:buChar char="§"/>
            </a:pPr>
            <a:r>
              <a:rPr lang="en-US" dirty="0"/>
              <a:t>Campaign targeting timing and specific age groups</a:t>
            </a:r>
          </a:p>
          <a:p>
            <a:pPr lvl="1">
              <a:buFont typeface="Wingdings" panose="05000000000000000000" pitchFamily="2" charset="2"/>
              <a:buChar char="q"/>
            </a:pPr>
            <a:endParaRPr lang="en-US" dirty="0"/>
          </a:p>
          <a:p>
            <a:endParaRPr lang="en-US" dirty="0"/>
          </a:p>
        </p:txBody>
      </p:sp>
      <p:sp>
        <p:nvSpPr>
          <p:cNvPr id="5" name="Google Shape;1117;p40">
            <a:extLst>
              <a:ext uri="{FF2B5EF4-FFF2-40B4-BE49-F238E27FC236}">
                <a16:creationId xmlns:a16="http://schemas.microsoft.com/office/drawing/2014/main" id="{3509E4D1-C5FB-4448-AC7E-6F858E67A921}"/>
              </a:ext>
            </a:extLst>
          </p:cNvPr>
          <p:cNvSpPr/>
          <p:nvPr/>
        </p:nvSpPr>
        <p:spPr>
          <a:xfrm>
            <a:off x="6850023" y="1739245"/>
            <a:ext cx="388039" cy="34407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grpSp>
        <p:nvGrpSpPr>
          <p:cNvPr id="6" name="Google Shape;1240;p40">
            <a:extLst>
              <a:ext uri="{FF2B5EF4-FFF2-40B4-BE49-F238E27FC236}">
                <a16:creationId xmlns:a16="http://schemas.microsoft.com/office/drawing/2014/main" id="{788FE47F-729A-4E4D-B6D5-234A9C44DA09}"/>
              </a:ext>
            </a:extLst>
          </p:cNvPr>
          <p:cNvGrpSpPr/>
          <p:nvPr/>
        </p:nvGrpSpPr>
        <p:grpSpPr>
          <a:xfrm>
            <a:off x="6904363" y="2563919"/>
            <a:ext cx="369505" cy="268183"/>
            <a:chOff x="4604550" y="3714775"/>
            <a:chExt cx="439625" cy="319075"/>
          </a:xfrm>
        </p:grpSpPr>
        <p:sp>
          <p:nvSpPr>
            <p:cNvPr id="7" name="Google Shape;1241;p40">
              <a:extLst>
                <a:ext uri="{FF2B5EF4-FFF2-40B4-BE49-F238E27FC236}">
                  <a16:creationId xmlns:a16="http://schemas.microsoft.com/office/drawing/2014/main" id="{F24DDA45-47F0-460B-9402-B7E1DAFBC338}"/>
                </a:ext>
              </a:extLst>
            </p:cNvPr>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42;p40">
              <a:extLst>
                <a:ext uri="{FF2B5EF4-FFF2-40B4-BE49-F238E27FC236}">
                  <a16:creationId xmlns:a16="http://schemas.microsoft.com/office/drawing/2014/main" id="{BB1FC3B5-CD89-4659-98B5-089113C8473B}"/>
                </a:ext>
              </a:extLst>
            </p:cNvPr>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4199349"/>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1455</TotalTime>
  <Words>1017</Words>
  <Application>Microsoft Office PowerPoint</Application>
  <PresentationFormat>On-screen Show (16:9)</PresentationFormat>
  <Paragraphs>139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Titillium Web ExtraLight</vt:lpstr>
      <vt:lpstr>Wingdings</vt:lpstr>
      <vt:lpstr>Titillium Web</vt:lpstr>
      <vt:lpstr>Arial</vt:lpstr>
      <vt:lpstr>Thaliard template</vt:lpstr>
      <vt:lpstr>Predictive modeling of perspective customers opening a bank account</vt:lpstr>
      <vt:lpstr>Data and Motivation</vt:lpstr>
      <vt:lpstr>PowerPoint Presentation</vt:lpstr>
      <vt:lpstr>PowerPoint Presentation</vt:lpstr>
      <vt:lpstr>Modeling Process</vt:lpstr>
      <vt:lpstr>PowerPoint Presentation</vt:lpstr>
      <vt:lpstr>PowerPoint Presentation</vt:lpstr>
      <vt:lpstr>Feature importance</vt:lpstr>
      <vt:lpstr>Limitations and Future Direction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Yeonjoo Yoo</dc:creator>
  <cp:lastModifiedBy>Yeonjoo Yoo</cp:lastModifiedBy>
  <cp:revision>44</cp:revision>
  <dcterms:modified xsi:type="dcterms:W3CDTF">2020-03-28T23:00:43Z</dcterms:modified>
</cp:coreProperties>
</file>