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61" r:id="rId3"/>
    <p:sldId id="285" r:id="rId4"/>
    <p:sldId id="286" r:id="rId5"/>
    <p:sldId id="288" r:id="rId6"/>
    <p:sldId id="290" r:id="rId7"/>
    <p:sldId id="283" r:id="rId8"/>
    <p:sldId id="284" r:id="rId9"/>
    <p:sldId id="289" r:id="rId10"/>
    <p:sldId id="291" r:id="rId11"/>
  </p:sldIdLst>
  <p:sldSz cx="9144000" cy="5143500" type="screen16x9"/>
  <p:notesSz cx="6858000" cy="9144000"/>
  <p:embeddedFontLst>
    <p:embeddedFont>
      <p:font typeface="Titillium Web" panose="020B0604020202020204" charset="0"/>
      <p:regular r:id="rId13"/>
      <p:bold r:id="rId14"/>
      <p:italic r:id="rId15"/>
      <p:boldItalic r:id="rId16"/>
    </p:embeddedFont>
    <p:embeddedFont>
      <p:font typeface="Titillium Web Extra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2F5FC3-4E34-4D44-8E99-D70D3A001B7D}">
  <a:tblStyle styleId="{A12F5FC3-4E34-4D44-8E99-D70D3A001B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55576" autoAdjust="0"/>
  </p:normalViewPr>
  <p:slideViewPr>
    <p:cSldViewPr snapToGrid="0">
      <p:cViewPr varScale="1">
        <p:scale>
          <a:sx n="146" d="100"/>
          <a:sy n="146" d="100"/>
        </p:scale>
        <p:origin x="84" y="884"/>
      </p:cViewPr>
      <p:guideLst/>
    </p:cSldViewPr>
  </p:slideViewPr>
  <p:outlineViewPr>
    <p:cViewPr>
      <p:scale>
        <a:sx n="33" d="100"/>
        <a:sy n="33" d="100"/>
      </p:scale>
      <p:origin x="0" y="-113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Good afternoon,  my name is Yeonjoo</a:t>
            </a:r>
            <a:r>
              <a:rPr lang="en-US" sz="1100" b="0" i="0" u="none" strike="noStrike" cap="none" baseline="0" dirty="0">
                <a:solidFill>
                  <a:srgbClr val="000000"/>
                </a:solidFill>
                <a:effectLst/>
                <a:latin typeface="Arial"/>
                <a:ea typeface="Arial"/>
                <a:cs typeface="Arial"/>
                <a:sym typeface="Arial"/>
              </a:rPr>
              <a:t> </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I would like to present what factors influenced sales in </a:t>
            </a:r>
            <a:r>
              <a:rPr lang="en-US" sz="1100" b="0" i="0" u="none" strike="noStrike" cap="none" dirty="0" err="1">
                <a:solidFill>
                  <a:srgbClr val="000000"/>
                </a:solidFill>
                <a:effectLst/>
                <a:latin typeface="Arial"/>
                <a:ea typeface="Arial"/>
                <a:cs typeface="Arial"/>
                <a:sym typeface="Arial"/>
              </a:rPr>
              <a:t>northwind</a:t>
            </a:r>
            <a:r>
              <a:rPr lang="en-US" sz="1100" b="0" i="0" u="none" strike="noStrike" cap="none" dirty="0">
                <a:solidFill>
                  <a:srgbClr val="000000"/>
                </a:solidFill>
                <a:effectLst/>
                <a:latin typeface="Arial"/>
                <a:ea typeface="Arial"/>
                <a:cs typeface="Arial"/>
                <a:sym typeface="Arial"/>
              </a:rPr>
              <a:t> database.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Thank you.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7044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 motivation of the project is that </a:t>
            </a:r>
          </a:p>
          <a:p>
            <a:r>
              <a:rPr lang="en-US" sz="1100" b="0" i="0" u="none" strike="noStrike" cap="none" dirty="0">
                <a:solidFill>
                  <a:srgbClr val="000000"/>
                </a:solidFill>
                <a:effectLst/>
                <a:latin typeface="Arial"/>
                <a:ea typeface="Arial"/>
                <a:cs typeface="Arial"/>
                <a:sym typeface="Arial"/>
              </a:rPr>
              <a:t>the total revenue per year  drastically changed over three years from 2012 to 2014. </a:t>
            </a:r>
          </a:p>
          <a:p>
            <a:r>
              <a:rPr lang="en-US" sz="1100" b="0" i="0" u="none" strike="noStrike" cap="none" dirty="0">
                <a:solidFill>
                  <a:srgbClr val="000000"/>
                </a:solidFill>
                <a:effectLst/>
                <a:latin typeface="Arial"/>
                <a:ea typeface="Arial"/>
                <a:cs typeface="Arial"/>
                <a:sym typeface="Arial"/>
              </a:rPr>
              <a:t>It increased from 2012 to 2013 then dropped in 2014. </a:t>
            </a:r>
          </a:p>
          <a:p>
            <a:r>
              <a:rPr lang="en-US" sz="1100" b="0" i="0" u="none" strike="noStrike" cap="none" dirty="0">
                <a:solidFill>
                  <a:srgbClr val="000000"/>
                </a:solidFill>
                <a:effectLst/>
                <a:latin typeface="Arial"/>
                <a:ea typeface="Arial"/>
                <a:cs typeface="Arial"/>
                <a:sym typeface="Arial"/>
              </a:rPr>
              <a:t>So I investigated to find factors that can explain these changes. </a:t>
            </a:r>
          </a:p>
          <a:p>
            <a:r>
              <a:rPr lang="en-US" sz="1100" b="0" i="0" u="none" strike="noStrike" cap="none" dirty="0">
                <a:solidFill>
                  <a:srgbClr val="000000"/>
                </a:solidFill>
                <a:effectLst/>
                <a:latin typeface="Arial"/>
                <a:ea typeface="Arial"/>
                <a:cs typeface="Arial"/>
                <a:sym typeface="Arial"/>
              </a:rPr>
              <a:t>We will look at changes in</a:t>
            </a:r>
          </a:p>
          <a:p>
            <a:r>
              <a:rPr lang="en-US" sz="1100" b="0" i="0" u="none" strike="noStrike" cap="none" dirty="0">
                <a:solidFill>
                  <a:srgbClr val="000000"/>
                </a:solidFill>
                <a:effectLst/>
                <a:latin typeface="Arial"/>
                <a:ea typeface="Arial"/>
                <a:cs typeface="Arial"/>
                <a:sym typeface="Arial"/>
              </a:rPr>
              <a:t> total spending per order,</a:t>
            </a:r>
          </a:p>
          <a:p>
            <a:r>
              <a:rPr lang="en-US" sz="1100" b="0" i="0" u="none" strike="noStrike" cap="none" dirty="0">
                <a:solidFill>
                  <a:srgbClr val="000000"/>
                </a:solidFill>
                <a:effectLst/>
                <a:latin typeface="Arial"/>
                <a:ea typeface="Arial"/>
                <a:cs typeface="Arial"/>
                <a:sym typeface="Arial"/>
              </a:rPr>
              <a:t> quantity per order</a:t>
            </a:r>
          </a:p>
          <a:p>
            <a:r>
              <a:rPr lang="en-US" sz="1100" b="0" i="0" u="none" strike="noStrike" cap="none" dirty="0">
                <a:solidFill>
                  <a:srgbClr val="000000"/>
                </a:solidFill>
                <a:effectLst/>
                <a:latin typeface="Arial"/>
                <a:ea typeface="Arial"/>
                <a:cs typeface="Arial"/>
                <a:sym typeface="Arial"/>
              </a:rPr>
              <a:t>customer retention rate </a:t>
            </a:r>
          </a:p>
          <a:p>
            <a:r>
              <a:rPr lang="en-US" sz="1100" b="0" i="0" u="none" strike="noStrike" cap="none" dirty="0">
                <a:solidFill>
                  <a:srgbClr val="000000"/>
                </a:solidFill>
                <a:effectLst/>
                <a:latin typeface="Arial"/>
                <a:ea typeface="Arial"/>
                <a:cs typeface="Arial"/>
                <a:sym typeface="Arial"/>
              </a:rPr>
              <a:t>number of orders per client in a year.</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Then</a:t>
            </a:r>
          </a:p>
          <a:p>
            <a:r>
              <a:rPr lang="en-US" sz="1100" b="0" i="0" u="none" strike="noStrike" cap="none" dirty="0">
                <a:solidFill>
                  <a:srgbClr val="000000"/>
                </a:solidFill>
                <a:effectLst/>
                <a:latin typeface="Arial"/>
                <a:ea typeface="Arial"/>
                <a:cs typeface="Arial"/>
                <a:sym typeface="Arial"/>
              </a:rPr>
              <a:t> as suggestion to increase the revenue, </a:t>
            </a:r>
          </a:p>
          <a:p>
            <a:r>
              <a:rPr lang="en-US" sz="1100" b="0" i="0" u="none" strike="noStrike" cap="none" dirty="0">
                <a:solidFill>
                  <a:srgbClr val="000000"/>
                </a:solidFill>
                <a:effectLst/>
                <a:latin typeface="Arial"/>
                <a:ea typeface="Arial"/>
                <a:cs typeface="Arial"/>
                <a:sym typeface="Arial"/>
              </a:rPr>
              <a:t>we will discuss the effect of discounts on quantities per order</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Studying total spending per order is to answer  </a:t>
            </a:r>
          </a:p>
          <a:p>
            <a:r>
              <a:rPr lang="en-US" sz="1100" b="0" i="0" u="none" strike="noStrike" cap="none" dirty="0">
                <a:solidFill>
                  <a:srgbClr val="000000"/>
                </a:solidFill>
                <a:effectLst/>
                <a:latin typeface="Arial"/>
                <a:ea typeface="Arial"/>
                <a:cs typeface="Arial"/>
                <a:sym typeface="Arial"/>
              </a:rPr>
              <a:t>whether or not customer spend more or less per order. </a:t>
            </a:r>
          </a:p>
          <a:p>
            <a:r>
              <a:rPr lang="en-US" sz="1100" b="0" i="0" u="none" strike="noStrike" cap="none" dirty="0">
                <a:solidFill>
                  <a:srgbClr val="000000"/>
                </a:solidFill>
                <a:effectLst/>
                <a:latin typeface="Arial"/>
                <a:ea typeface="Arial"/>
                <a:cs typeface="Arial"/>
                <a:sym typeface="Arial"/>
              </a:rPr>
              <a:t>Average spending per order in each year was calculated that </a:t>
            </a:r>
          </a:p>
          <a:p>
            <a:r>
              <a:rPr lang="en-US" sz="1100" b="0" i="0" u="none" strike="noStrike" cap="none" dirty="0">
                <a:solidFill>
                  <a:srgbClr val="000000"/>
                </a:solidFill>
                <a:effectLst/>
                <a:latin typeface="Arial"/>
                <a:ea typeface="Arial"/>
                <a:cs typeface="Arial"/>
                <a:sym typeface="Arial"/>
              </a:rPr>
              <a:t> In 2012 it is the highest and in 2013 it is the lowest </a:t>
            </a:r>
          </a:p>
          <a:p>
            <a:r>
              <a:rPr lang="en-US" sz="1100" b="0" i="0" u="none" strike="noStrike" cap="none" dirty="0">
                <a:solidFill>
                  <a:srgbClr val="000000"/>
                </a:solidFill>
                <a:effectLst/>
                <a:latin typeface="Arial"/>
                <a:ea typeface="Arial"/>
                <a:cs typeface="Arial"/>
                <a:sym typeface="Arial"/>
              </a:rPr>
              <a:t>which does not reflect the total revenue data.</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 distribution of total spending per orders shows very similar shape for those three years</a:t>
            </a:r>
          </a:p>
          <a:p>
            <a:r>
              <a:rPr lang="en-US" sz="1100" b="0" i="0" u="none" strike="noStrike" cap="none" dirty="0">
                <a:solidFill>
                  <a:srgbClr val="000000"/>
                </a:solidFill>
                <a:effectLst/>
                <a:latin typeface="Arial"/>
                <a:ea typeface="Arial"/>
                <a:cs typeface="Arial"/>
                <a:sym typeface="Arial"/>
              </a:rPr>
              <a:t>And the ANOVA test to check the significance in difference between these average spending shows that amount of spending per order stayed consistent. </a:t>
            </a:r>
          </a:p>
          <a:p>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So the customer spends about the same per order and it did not drive the revenue change</a:t>
            </a:r>
            <a:endParaRPr dirty="0"/>
          </a:p>
        </p:txBody>
      </p:sp>
    </p:spTree>
    <p:extLst>
      <p:ext uri="{BB962C8B-B14F-4D97-AF65-F5344CB8AC3E}">
        <p14:creationId xmlns:p14="http://schemas.microsoft.com/office/powerpoint/2010/main" val="160734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How about Quantity per order? It is to ask if customers order more/less quantity of a product per order?</a:t>
            </a:r>
          </a:p>
          <a:p>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Again, the average values look similar and</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so does the distributions. </a:t>
            </a:r>
          </a:p>
          <a:p>
            <a:r>
              <a:rPr lang="en-US" sz="1100" b="0" i="0" u="none" strike="noStrike" cap="none" dirty="0">
                <a:solidFill>
                  <a:srgbClr val="000000"/>
                </a:solidFill>
                <a:effectLst/>
                <a:latin typeface="Arial"/>
                <a:ea typeface="Arial"/>
                <a:cs typeface="Arial"/>
                <a:sym typeface="Arial"/>
              </a:rPr>
              <a:t>To check the significance of difference between the average quantity per order in those three years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ANOVA testing shows  no significance ;which means </a:t>
            </a:r>
          </a:p>
          <a:p>
            <a:r>
              <a:rPr lang="en-US" sz="1100" b="0" i="0" u="none" strike="noStrike" cap="none" dirty="0">
                <a:solidFill>
                  <a:srgbClr val="000000"/>
                </a:solidFill>
                <a:effectLst/>
                <a:latin typeface="Arial"/>
                <a:ea typeface="Arial"/>
                <a:cs typeface="Arial"/>
                <a:sym typeface="Arial"/>
              </a:rPr>
              <a:t>the quantity per order hasn’t changed.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495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What about the retention rate?</a:t>
            </a:r>
          </a:p>
          <a:p>
            <a:r>
              <a:rPr lang="en-US" sz="1100" b="0" i="0" u="none" strike="noStrike" cap="none" dirty="0">
                <a:solidFill>
                  <a:srgbClr val="000000"/>
                </a:solidFill>
                <a:effectLst/>
                <a:latin typeface="Arial"/>
                <a:ea typeface="Arial"/>
                <a:cs typeface="Arial"/>
                <a:sym typeface="Arial"/>
              </a:rPr>
              <a:t>There are 13 new customers in 2013 and one new customer in 2014 and that explains the rapid revenue growth in 2013.</a:t>
            </a:r>
          </a:p>
          <a:p>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Next, retention rate, </a:t>
            </a:r>
          </a:p>
          <a:p>
            <a:r>
              <a:rPr lang="en-US" sz="1100" b="0" i="0" u="none" strike="noStrike" cap="none" dirty="0">
                <a:solidFill>
                  <a:srgbClr val="000000"/>
                </a:solidFill>
                <a:effectLst/>
                <a:latin typeface="Arial"/>
                <a:ea typeface="Arial"/>
                <a:cs typeface="Arial"/>
                <a:sym typeface="Arial"/>
              </a:rPr>
              <a:t>It is great to see that the retention rate being 98% and 100 % in 2013 and 2014 </a:t>
            </a:r>
          </a:p>
          <a:p>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but we still need to find the factor for the decrease in revenue in 2014. </a:t>
            </a:r>
          </a:p>
          <a:p>
            <a:r>
              <a:rPr lang="en-US" sz="11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6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Finally frequency of orders to answer how often customers made an order in each year. </a:t>
            </a:r>
          </a:p>
          <a:p>
            <a:r>
              <a:rPr lang="en-US" sz="1100" b="0" i="0" u="none" strike="noStrike" cap="none" dirty="0">
                <a:solidFill>
                  <a:srgbClr val="000000"/>
                </a:solidFill>
                <a:effectLst/>
                <a:latin typeface="Arial"/>
                <a:ea typeface="Arial"/>
                <a:cs typeface="Arial"/>
                <a:sym typeface="Arial"/>
              </a:rPr>
              <a:t>The difference in average orders per client in each year seems apparent and the distribution seems to show the shifting up in 2013 and down  in 2014 compare to the previous year. </a:t>
            </a:r>
          </a:p>
          <a:p>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ANOVA test confirms that these differences are significant moreover using </a:t>
            </a:r>
            <a:r>
              <a:rPr lang="en-US" sz="1100" b="0" i="0" u="none" strike="noStrike" cap="none" dirty="0" err="1">
                <a:solidFill>
                  <a:srgbClr val="000000"/>
                </a:solidFill>
                <a:effectLst/>
                <a:latin typeface="Arial"/>
                <a:ea typeface="Arial"/>
                <a:cs typeface="Arial"/>
                <a:sym typeface="Arial"/>
              </a:rPr>
              <a:t>welch’s</a:t>
            </a:r>
            <a:r>
              <a:rPr lang="en-US" sz="1100" b="0" i="0" u="none" strike="noStrike" cap="none" dirty="0">
                <a:solidFill>
                  <a:srgbClr val="000000"/>
                </a:solidFill>
                <a:effectLst/>
                <a:latin typeface="Arial"/>
                <a:ea typeface="Arial"/>
                <a:cs typeface="Arial"/>
                <a:sym typeface="Arial"/>
              </a:rPr>
              <a:t> t-test is conducted to conclude that customers shopped less frequently in 2014 which explain the decrease in revenue!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131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Now we know why the total revenue changed over years, we explore a way to increase sales. </a:t>
            </a:r>
          </a:p>
          <a:p>
            <a:pPr lvl="0"/>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We ask if giving a discount make people buy more.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Looking at quantity per order with varied level of discount, the distributions with all level of discounts were placed higher than the group without discount which is the red</a:t>
            </a:r>
            <a:r>
              <a:rPr lang="en-US" sz="1100" b="0" i="0" u="none" strike="noStrike" cap="none" baseline="0" dirty="0">
                <a:solidFill>
                  <a:srgbClr val="000000"/>
                </a:solidFill>
                <a:effectLst/>
                <a:latin typeface="Arial"/>
                <a:ea typeface="Arial"/>
                <a:cs typeface="Arial"/>
                <a:sym typeface="Arial"/>
              </a:rPr>
              <a:t> one in the first plot</a:t>
            </a:r>
            <a:r>
              <a:rPr lang="en-US" sz="1100" b="0" i="0" u="none" strike="noStrike" cap="none" dirty="0">
                <a:solidFill>
                  <a:srgbClr val="000000"/>
                </a:solidFill>
                <a:effectLst/>
                <a:latin typeface="Arial"/>
                <a:ea typeface="Arial"/>
                <a:cs typeface="Arial"/>
                <a:sym typeface="Arial"/>
              </a:rPr>
              <a:t>.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 ANOVA test to confirms</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that the quantity per order increase with any level of discount.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 effect size which is the measure of difference between no discount group and the group with each discount level</a:t>
            </a:r>
            <a:r>
              <a:rPr lang="en-US" sz="1100" b="0" i="0" u="none" strike="noStrike" cap="none" baseline="0" dirty="0">
                <a:solidFill>
                  <a:srgbClr val="000000"/>
                </a:solidFill>
                <a:effectLst/>
                <a:latin typeface="Arial"/>
                <a:ea typeface="Arial"/>
                <a:cs typeface="Arial"/>
                <a:sym typeface="Arial"/>
              </a:rPr>
              <a:t> shows that </a:t>
            </a:r>
          </a:p>
          <a:p>
            <a:endParaRPr lang="en-US" sz="1100" b="0" i="0" u="none" strike="noStrike" cap="none" baseline="0"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 5% discount group could have similar impact as the greater discounts</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on  increase in quantity per order.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Moreover the effect size 0.35 </a:t>
            </a:r>
            <a:r>
              <a:rPr lang="en-US" sz="1100" b="0" i="0" u="none" strike="noStrike" cap="none" baseline="0" dirty="0">
                <a:solidFill>
                  <a:srgbClr val="000000"/>
                </a:solidFill>
                <a:effectLst/>
                <a:latin typeface="Arial"/>
                <a:ea typeface="Arial"/>
                <a:cs typeface="Arial"/>
                <a:sym typeface="Arial"/>
              </a:rPr>
              <a:t>showing as the red line can be translated as </a:t>
            </a:r>
            <a:r>
              <a:rPr lang="en-US" sz="1100" b="0" i="0" u="none" strike="noStrike" cap="none" dirty="0">
                <a:solidFill>
                  <a:srgbClr val="000000"/>
                </a:solidFill>
                <a:effectLst/>
                <a:latin typeface="Arial"/>
                <a:ea typeface="Arial"/>
                <a:cs typeface="Arial"/>
                <a:sym typeface="Arial"/>
              </a:rPr>
              <a:t>14 %</a:t>
            </a:r>
            <a:r>
              <a:rPr lang="en-US" sz="1100" b="0" i="0" u="none" strike="noStrike" cap="none" baseline="0" dirty="0">
                <a:solidFill>
                  <a:srgbClr val="000000"/>
                </a:solidFill>
                <a:effectLst/>
                <a:latin typeface="Arial"/>
                <a:ea typeface="Arial"/>
                <a:cs typeface="Arial"/>
                <a:sym typeface="Arial"/>
              </a:rPr>
              <a:t> of orders</a:t>
            </a:r>
            <a:r>
              <a:rPr lang="en-US" sz="1100" b="0" i="0" u="none" strike="noStrike" cap="none" dirty="0">
                <a:solidFill>
                  <a:srgbClr val="000000"/>
                </a:solidFill>
                <a:effectLst/>
                <a:latin typeface="Arial"/>
                <a:ea typeface="Arial"/>
                <a:cs typeface="Arial"/>
                <a:sym typeface="Arial"/>
              </a:rPr>
              <a:t> would have more</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6 units in quantity with the discount .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6371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To summarize, </a:t>
            </a:r>
          </a:p>
          <a:p>
            <a:r>
              <a:rPr lang="en-US" sz="1100" b="0" i="0" u="none" strike="noStrike" cap="none" dirty="0">
                <a:solidFill>
                  <a:srgbClr val="000000"/>
                </a:solidFill>
                <a:effectLst/>
                <a:latin typeface="Arial"/>
                <a:ea typeface="Arial"/>
                <a:cs typeface="Arial"/>
                <a:sym typeface="Arial"/>
              </a:rPr>
              <a:t>Total revenue increase 2013 is explained by the increase of new customers in 2013, </a:t>
            </a:r>
          </a:p>
          <a:p>
            <a:r>
              <a:rPr lang="en-US" sz="1100" b="0" i="0" u="none" strike="noStrike" cap="none" dirty="0">
                <a:solidFill>
                  <a:srgbClr val="000000"/>
                </a:solidFill>
                <a:effectLst/>
                <a:latin typeface="Arial"/>
                <a:ea typeface="Arial"/>
                <a:cs typeface="Arial"/>
                <a:sym typeface="Arial"/>
              </a:rPr>
              <a:t>Total revenue decrease in 2014 is explained by decrease in number of orders per client</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in a year </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and total spending per order and quantity per order stayed consistent. </a:t>
            </a:r>
          </a:p>
          <a:p>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For suggestion, discount make people order more and 5% discount could be good enough!</a:t>
            </a:r>
          </a:p>
          <a:p>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47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Lastly, in future</a:t>
            </a:r>
          </a:p>
          <a:p>
            <a:r>
              <a:rPr lang="en-US" sz="1100" b="0" i="0" u="none" strike="noStrike" cap="none" dirty="0">
                <a:solidFill>
                  <a:srgbClr val="000000"/>
                </a:solidFill>
                <a:effectLst/>
                <a:latin typeface="Arial"/>
                <a:ea typeface="Arial"/>
                <a:cs typeface="Arial"/>
                <a:sym typeface="Arial"/>
              </a:rPr>
              <a:t>We can  investigate factors that drive new customers like in 2013 </a:t>
            </a:r>
          </a:p>
          <a:p>
            <a:r>
              <a:rPr lang="en-US" sz="1100" b="0" i="0" u="none" strike="noStrike" cap="none" dirty="0">
                <a:solidFill>
                  <a:srgbClr val="000000"/>
                </a:solidFill>
                <a:effectLst/>
                <a:latin typeface="Arial"/>
                <a:ea typeface="Arial"/>
                <a:cs typeface="Arial"/>
                <a:sym typeface="Arial"/>
              </a:rPr>
              <a:t>And </a:t>
            </a:r>
          </a:p>
          <a:p>
            <a:r>
              <a:rPr lang="en-US" sz="1100" b="0" i="0" u="none" strike="noStrike" cap="none" dirty="0">
                <a:solidFill>
                  <a:srgbClr val="000000"/>
                </a:solidFill>
                <a:effectLst/>
                <a:latin typeface="Arial"/>
                <a:ea typeface="Arial"/>
                <a:cs typeface="Arial"/>
                <a:sym typeface="Arial"/>
              </a:rPr>
              <a:t>Ideas for increasing frequency of orders such as coupon or events </a:t>
            </a:r>
          </a:p>
          <a:p>
            <a:pPr marL="139700" indent="0">
              <a:buNone/>
            </a:pP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And we need to investigate the factors that may decrease number of orders</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 in shipping process time,</a:t>
            </a:r>
          </a:p>
          <a:p>
            <a:r>
              <a:rPr lang="en-US" sz="1100" b="0" i="0" u="none" strike="noStrike" cap="none" dirty="0">
                <a:solidFill>
                  <a:srgbClr val="000000"/>
                </a:solidFill>
                <a:effectLst/>
                <a:latin typeface="Arial"/>
                <a:ea typeface="Arial"/>
                <a:cs typeface="Arial"/>
                <a:sym typeface="Arial"/>
              </a:rPr>
              <a:t> sales in different categories, and</a:t>
            </a:r>
            <a:r>
              <a:rPr lang="en-US" sz="1100" b="0" i="0" u="none" strike="noStrike" cap="none" baseline="0" dirty="0">
                <a:solidFill>
                  <a:srgbClr val="000000"/>
                </a:solidFill>
                <a:effectLst/>
                <a:latin typeface="Arial"/>
                <a:ea typeface="Arial"/>
                <a:cs typeface="Arial"/>
                <a:sym typeface="Arial"/>
              </a:rPr>
              <a:t>/or </a:t>
            </a:r>
            <a:r>
              <a:rPr lang="en-US" sz="1100" b="0" i="0" u="none" strike="noStrike" cap="none" dirty="0">
                <a:solidFill>
                  <a:srgbClr val="000000"/>
                </a:solidFill>
                <a:effectLst/>
                <a:latin typeface="Arial"/>
                <a:ea typeface="Arial"/>
                <a:cs typeface="Arial"/>
                <a:sym typeface="Arial"/>
              </a:rPr>
              <a:t>regions.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178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factors to increase sales </a:t>
            </a:r>
            <a:endParaRPr dirty="0"/>
          </a:p>
        </p:txBody>
      </p:sp>
      <p:sp>
        <p:nvSpPr>
          <p:cNvPr id="2" name="TextBox 1">
            <a:extLst>
              <a:ext uri="{FF2B5EF4-FFF2-40B4-BE49-F238E27FC236}">
                <a16:creationId xmlns:a16="http://schemas.microsoft.com/office/drawing/2014/main" id="{3FCFC98C-1C19-4C40-986F-E764EB3F4020}"/>
              </a:ext>
            </a:extLst>
          </p:cNvPr>
          <p:cNvSpPr txBox="1"/>
          <p:nvPr/>
        </p:nvSpPr>
        <p:spPr>
          <a:xfrm>
            <a:off x="1722328" y="3682653"/>
            <a:ext cx="4634630" cy="461665"/>
          </a:xfrm>
          <a:prstGeom prst="rect">
            <a:avLst/>
          </a:prstGeom>
          <a:noFill/>
        </p:spPr>
        <p:txBody>
          <a:bodyPr wrap="square" rtlCol="0">
            <a:spAutoFit/>
          </a:bodyPr>
          <a:lstStyle/>
          <a:p>
            <a:pPr algn="ctr"/>
            <a:r>
              <a:rPr lang="en-US" sz="2400" dirty="0">
                <a:solidFill>
                  <a:schemeClr val="bg1"/>
                </a:solidFill>
              </a:rPr>
              <a:t>Yeonjoo Smith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8" name="Picture 7">
            <a:extLst>
              <a:ext uri="{FF2B5EF4-FFF2-40B4-BE49-F238E27FC236}">
                <a16:creationId xmlns:a16="http://schemas.microsoft.com/office/drawing/2014/main" id="{6BCE4B26-F804-4C3F-A306-5A470A6BFE97}"/>
              </a:ext>
            </a:extLst>
          </p:cNvPr>
          <p:cNvPicPr>
            <a:picLocks noChangeAspect="1"/>
          </p:cNvPicPr>
          <p:nvPr/>
        </p:nvPicPr>
        <p:blipFill>
          <a:blip r:embed="rId3"/>
          <a:stretch>
            <a:fillRect/>
          </a:stretch>
        </p:blipFill>
        <p:spPr>
          <a:xfrm>
            <a:off x="1797485" y="360560"/>
            <a:ext cx="5549029" cy="4557852"/>
          </a:xfrm>
          <a:prstGeom prst="rect">
            <a:avLst/>
          </a:prstGeom>
        </p:spPr>
      </p:pic>
    </p:spTree>
    <p:extLst>
      <p:ext uri="{BB962C8B-B14F-4D97-AF65-F5344CB8AC3E}">
        <p14:creationId xmlns:p14="http://schemas.microsoft.com/office/powerpoint/2010/main" val="15677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Motivation: Total Revenue Change Over Years</a:t>
            </a:r>
            <a:endParaRPr dirty="0"/>
          </a:p>
        </p:txBody>
      </p:sp>
      <p:sp>
        <p:nvSpPr>
          <p:cNvPr id="815" name="Google Shape;815;p20"/>
          <p:cNvSpPr txBox="1">
            <a:spLocks noGrp="1"/>
          </p:cNvSpPr>
          <p:nvPr>
            <p:ph type="body" idx="1"/>
          </p:nvPr>
        </p:nvSpPr>
        <p:spPr>
          <a:xfrm>
            <a:off x="90408" y="1228202"/>
            <a:ext cx="7686000" cy="1343548"/>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Finding factors that affect total revenue</a:t>
            </a:r>
          </a:p>
          <a:p>
            <a:pPr lvl="1">
              <a:spcBef>
                <a:spcPts val="600"/>
              </a:spcBef>
              <a:buChar char="▫"/>
            </a:pPr>
            <a:r>
              <a:rPr lang="en-US" dirty="0"/>
              <a:t>Total spending per order</a:t>
            </a:r>
          </a:p>
          <a:p>
            <a:pPr lvl="1">
              <a:spcBef>
                <a:spcPts val="600"/>
              </a:spcBef>
              <a:buChar char="▫"/>
            </a:pPr>
            <a:r>
              <a:rPr lang="en-US" dirty="0"/>
              <a:t>Quantity per order</a:t>
            </a:r>
          </a:p>
          <a:p>
            <a:pPr lvl="1">
              <a:spcBef>
                <a:spcPts val="600"/>
              </a:spcBef>
              <a:buChar char="▫"/>
            </a:pPr>
            <a:r>
              <a:rPr lang="en-US" dirty="0"/>
              <a:t>Customer retention rate</a:t>
            </a:r>
          </a:p>
          <a:p>
            <a:pPr lvl="1">
              <a:spcBef>
                <a:spcPts val="600"/>
              </a:spcBef>
              <a:buChar char="▫"/>
            </a:pPr>
            <a:r>
              <a:rPr lang="en-US" dirty="0"/>
              <a:t>Orders per client in a year</a:t>
            </a:r>
          </a:p>
          <a:p>
            <a:pPr marL="457200" lvl="0" indent="-381000" algn="l" rtl="0">
              <a:spcBef>
                <a:spcPts val="600"/>
              </a:spcBef>
              <a:spcAft>
                <a:spcPts val="0"/>
              </a:spcAft>
              <a:buSzPts val="2400"/>
              <a:buChar char="▫"/>
            </a:pPr>
            <a:r>
              <a:rPr lang="en-US" dirty="0"/>
              <a:t>Suggestion</a:t>
            </a:r>
          </a:p>
          <a:p>
            <a:pPr lvl="1">
              <a:spcBef>
                <a:spcPts val="600"/>
              </a:spcBef>
              <a:buChar char="▫"/>
            </a:pPr>
            <a:r>
              <a:rPr lang="en-US" dirty="0"/>
              <a:t>Discounts</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AEDDCE28-7DAA-4CE6-8FE7-E9FFC7775FDD}"/>
              </a:ext>
            </a:extLst>
          </p:cNvPr>
          <p:cNvPicPr>
            <a:picLocks noChangeAspect="1"/>
          </p:cNvPicPr>
          <p:nvPr/>
        </p:nvPicPr>
        <p:blipFill>
          <a:blip r:embed="rId3"/>
          <a:stretch>
            <a:fillRect/>
          </a:stretch>
        </p:blipFill>
        <p:spPr>
          <a:xfrm>
            <a:off x="4834812" y="1899975"/>
            <a:ext cx="3960538" cy="2715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r>
              <a:rPr lang="en-US" dirty="0"/>
              <a:t>Total Spending per Order:</a:t>
            </a:r>
            <a:br>
              <a:rPr lang="en-US" dirty="0"/>
            </a:br>
            <a:r>
              <a:rPr lang="en-US" dirty="0"/>
              <a:t>Do customers spend more/less per order?</a:t>
            </a:r>
            <a:endParaRPr dirty="0"/>
          </a:p>
        </p:txBody>
      </p:sp>
      <p:sp>
        <p:nvSpPr>
          <p:cNvPr id="815" name="Google Shape;815;p20"/>
          <p:cNvSpPr txBox="1">
            <a:spLocks noGrp="1"/>
          </p:cNvSpPr>
          <p:nvPr>
            <p:ph type="body" idx="1"/>
          </p:nvPr>
        </p:nvSpPr>
        <p:spPr>
          <a:xfrm>
            <a:off x="90408" y="1228202"/>
            <a:ext cx="4556748" cy="1343548"/>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Average spending per each order</a:t>
            </a:r>
          </a:p>
          <a:p>
            <a:pPr lvl="1">
              <a:spcBef>
                <a:spcPts val="600"/>
              </a:spcBef>
              <a:buChar char="▫"/>
            </a:pPr>
            <a:r>
              <a:rPr lang="en-US" dirty="0"/>
              <a:t>In 2012:$1862</a:t>
            </a:r>
          </a:p>
          <a:p>
            <a:pPr lvl="1">
              <a:spcBef>
                <a:spcPts val="600"/>
              </a:spcBef>
              <a:buChar char="▫"/>
            </a:pPr>
            <a:r>
              <a:rPr lang="en-US" dirty="0"/>
              <a:t>In 2013:$1707</a:t>
            </a:r>
          </a:p>
          <a:p>
            <a:pPr lvl="1">
              <a:spcBef>
                <a:spcPts val="600"/>
              </a:spcBef>
              <a:buChar char="▫"/>
            </a:pPr>
            <a:r>
              <a:rPr lang="en-US" dirty="0"/>
              <a:t>In 2014:$1740</a:t>
            </a:r>
          </a:p>
          <a:p>
            <a:r>
              <a:rPr lang="en-US" dirty="0"/>
              <a:t>Statistical testing* result:</a:t>
            </a:r>
          </a:p>
          <a:p>
            <a:pPr lvl="1"/>
            <a:r>
              <a:rPr lang="en-US" dirty="0"/>
              <a:t>Not significant</a:t>
            </a:r>
          </a:p>
          <a:p>
            <a:r>
              <a:rPr lang="en-US" b="1" u="sng" dirty="0"/>
              <a:t>Amount of spending per order stayed consistent!</a:t>
            </a:r>
          </a:p>
          <a:p>
            <a:pPr marL="76200" indent="0">
              <a:buNone/>
            </a:pPr>
            <a:r>
              <a:rPr lang="en-US" dirty="0"/>
              <a:t> </a:t>
            </a:r>
          </a:p>
          <a:p>
            <a:endParaRPr lang="en-US" dirty="0"/>
          </a:p>
          <a:p>
            <a:pPr lvl="1"/>
            <a:endParaRPr lang="en-US"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A0330B3E-A1E4-4C9F-8A60-8D46551D4A96}"/>
              </a:ext>
            </a:extLst>
          </p:cNvPr>
          <p:cNvSpPr txBox="1"/>
          <p:nvPr/>
        </p:nvSpPr>
        <p:spPr>
          <a:xfrm>
            <a:off x="7752808" y="4742250"/>
            <a:ext cx="1797908" cy="307777"/>
          </a:xfrm>
          <a:prstGeom prst="rect">
            <a:avLst/>
          </a:prstGeom>
          <a:noFill/>
        </p:spPr>
        <p:txBody>
          <a:bodyPr wrap="square" rtlCol="0">
            <a:spAutoFit/>
          </a:bodyPr>
          <a:lstStyle/>
          <a:p>
            <a:r>
              <a:rPr lang="en-US" dirty="0">
                <a:solidFill>
                  <a:schemeClr val="bg1"/>
                </a:solidFill>
              </a:rPr>
              <a:t>*:ANOVA test</a:t>
            </a:r>
          </a:p>
        </p:txBody>
      </p:sp>
      <p:pic>
        <p:nvPicPr>
          <p:cNvPr id="9" name="Picture 8">
            <a:extLst>
              <a:ext uri="{FF2B5EF4-FFF2-40B4-BE49-F238E27FC236}">
                <a16:creationId xmlns:a16="http://schemas.microsoft.com/office/drawing/2014/main" id="{5E58AE33-BBA9-4161-AED5-E38A7D1CE452}"/>
              </a:ext>
            </a:extLst>
          </p:cNvPr>
          <p:cNvPicPr>
            <a:picLocks noChangeAspect="1"/>
          </p:cNvPicPr>
          <p:nvPr/>
        </p:nvPicPr>
        <p:blipFill>
          <a:blip r:embed="rId3"/>
          <a:stretch>
            <a:fillRect/>
          </a:stretch>
        </p:blipFill>
        <p:spPr>
          <a:xfrm>
            <a:off x="4215042" y="1591133"/>
            <a:ext cx="4858536" cy="2818634"/>
          </a:xfrm>
          <a:prstGeom prst="rect">
            <a:avLst/>
          </a:prstGeom>
        </p:spPr>
      </p:pic>
      <p:cxnSp>
        <p:nvCxnSpPr>
          <p:cNvPr id="4" name="Straight Connector 3">
            <a:extLst>
              <a:ext uri="{FF2B5EF4-FFF2-40B4-BE49-F238E27FC236}">
                <a16:creationId xmlns:a16="http://schemas.microsoft.com/office/drawing/2014/main" id="{F59CFE5F-0503-4B5E-A1E6-CFD452754580}"/>
              </a:ext>
            </a:extLst>
          </p:cNvPr>
          <p:cNvCxnSpPr/>
          <p:nvPr/>
        </p:nvCxnSpPr>
        <p:spPr>
          <a:xfrm>
            <a:off x="4819319" y="3827774"/>
            <a:ext cx="4077362" cy="15883"/>
          </a:xfrm>
          <a:prstGeom prst="line">
            <a:avLst/>
          </a:prstGeom>
          <a:ln>
            <a:solidFill>
              <a:schemeClr val="bg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Quantity per Order: Do customers order more/less quantity of a product per order?</a:t>
            </a:r>
            <a:endParaRPr dirty="0"/>
          </a:p>
        </p:txBody>
      </p:sp>
      <p:sp>
        <p:nvSpPr>
          <p:cNvPr id="815" name="Google Shape;815;p20"/>
          <p:cNvSpPr txBox="1">
            <a:spLocks noGrp="1"/>
          </p:cNvSpPr>
          <p:nvPr>
            <p:ph type="body" idx="1"/>
          </p:nvPr>
        </p:nvSpPr>
        <p:spPr>
          <a:xfrm>
            <a:off x="90408" y="1228202"/>
            <a:ext cx="4556748" cy="1343548"/>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Average quantity per each order</a:t>
            </a:r>
          </a:p>
          <a:p>
            <a:pPr lvl="1">
              <a:spcBef>
                <a:spcPts val="600"/>
              </a:spcBef>
              <a:buChar char="▫"/>
            </a:pPr>
            <a:r>
              <a:rPr lang="en-US" dirty="0"/>
              <a:t>In 2012: 23.66 units</a:t>
            </a:r>
          </a:p>
          <a:p>
            <a:pPr lvl="1">
              <a:spcBef>
                <a:spcPts val="600"/>
              </a:spcBef>
              <a:buChar char="▫"/>
            </a:pPr>
            <a:r>
              <a:rPr lang="en-US" dirty="0"/>
              <a:t>In 2013: 24.07 units</a:t>
            </a:r>
          </a:p>
          <a:p>
            <a:pPr lvl="1">
              <a:spcBef>
                <a:spcPts val="600"/>
              </a:spcBef>
              <a:buChar char="▫"/>
            </a:pPr>
            <a:r>
              <a:rPr lang="en-US" dirty="0"/>
              <a:t>In 2014:23.5 units</a:t>
            </a:r>
          </a:p>
          <a:p>
            <a:r>
              <a:rPr lang="en-US" dirty="0"/>
              <a:t>Statistical test* result:</a:t>
            </a:r>
          </a:p>
          <a:p>
            <a:pPr lvl="1"/>
            <a:r>
              <a:rPr lang="en-US" dirty="0"/>
              <a:t>Not significant</a:t>
            </a:r>
          </a:p>
          <a:p>
            <a:r>
              <a:rPr lang="en-US" b="1" u="sng" dirty="0"/>
              <a:t>Amount of quantity per order stayed consistent!</a:t>
            </a:r>
          </a:p>
          <a:p>
            <a:pPr marL="76200" indent="0">
              <a:buNone/>
            </a:pPr>
            <a:r>
              <a:rPr lang="en-US" dirty="0"/>
              <a:t> </a:t>
            </a:r>
          </a:p>
          <a:p>
            <a:endParaRPr lang="en-US" dirty="0"/>
          </a:p>
          <a:p>
            <a:pPr lvl="1"/>
            <a:endParaRPr lang="en-US"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 name="TextBox 5">
            <a:extLst>
              <a:ext uri="{FF2B5EF4-FFF2-40B4-BE49-F238E27FC236}">
                <a16:creationId xmlns:a16="http://schemas.microsoft.com/office/drawing/2014/main" id="{0E2B31FA-549D-431F-A23D-E19CA31F6C8B}"/>
              </a:ext>
            </a:extLst>
          </p:cNvPr>
          <p:cNvSpPr txBox="1"/>
          <p:nvPr/>
        </p:nvSpPr>
        <p:spPr>
          <a:xfrm>
            <a:off x="7801706" y="4742250"/>
            <a:ext cx="1797908" cy="307777"/>
          </a:xfrm>
          <a:prstGeom prst="rect">
            <a:avLst/>
          </a:prstGeom>
          <a:noFill/>
        </p:spPr>
        <p:txBody>
          <a:bodyPr wrap="square" rtlCol="0">
            <a:spAutoFit/>
          </a:bodyPr>
          <a:lstStyle/>
          <a:p>
            <a:r>
              <a:rPr lang="en-US" dirty="0">
                <a:solidFill>
                  <a:schemeClr val="bg1"/>
                </a:solidFill>
              </a:rPr>
              <a:t>*:ANOVA test</a:t>
            </a:r>
          </a:p>
        </p:txBody>
      </p:sp>
      <p:pic>
        <p:nvPicPr>
          <p:cNvPr id="7" name="Picture 6">
            <a:extLst>
              <a:ext uri="{FF2B5EF4-FFF2-40B4-BE49-F238E27FC236}">
                <a16:creationId xmlns:a16="http://schemas.microsoft.com/office/drawing/2014/main" id="{4F8B1C3D-9D1B-4A7B-9BE1-CD5EE34491D9}"/>
              </a:ext>
            </a:extLst>
          </p:cNvPr>
          <p:cNvPicPr>
            <a:picLocks noChangeAspect="1"/>
          </p:cNvPicPr>
          <p:nvPr/>
        </p:nvPicPr>
        <p:blipFill>
          <a:blip r:embed="rId3"/>
          <a:stretch>
            <a:fillRect/>
          </a:stretch>
        </p:blipFill>
        <p:spPr>
          <a:xfrm>
            <a:off x="4087320" y="1574191"/>
            <a:ext cx="4898192" cy="2687096"/>
          </a:xfrm>
          <a:prstGeom prst="rect">
            <a:avLst/>
          </a:prstGeom>
        </p:spPr>
      </p:pic>
      <p:cxnSp>
        <p:nvCxnSpPr>
          <p:cNvPr id="3" name="Straight Connector 2">
            <a:extLst>
              <a:ext uri="{FF2B5EF4-FFF2-40B4-BE49-F238E27FC236}">
                <a16:creationId xmlns:a16="http://schemas.microsoft.com/office/drawing/2014/main" id="{7A88635E-050C-4D40-842D-7A62EAB4256B}"/>
              </a:ext>
            </a:extLst>
          </p:cNvPr>
          <p:cNvCxnSpPr/>
          <p:nvPr/>
        </p:nvCxnSpPr>
        <p:spPr>
          <a:xfrm>
            <a:off x="4687973" y="3505943"/>
            <a:ext cx="4117030" cy="0"/>
          </a:xfrm>
          <a:prstGeom prst="line">
            <a:avLst/>
          </a:prstGeom>
          <a:ln>
            <a:solidFill>
              <a:schemeClr val="bg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0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11" name="Google Shape;815;p20">
            <a:extLst>
              <a:ext uri="{FF2B5EF4-FFF2-40B4-BE49-F238E27FC236}">
                <a16:creationId xmlns:a16="http://schemas.microsoft.com/office/drawing/2014/main" id="{04CC7F69-DD2A-4A86-BAAC-E349C1A0E27F}"/>
              </a:ext>
            </a:extLst>
          </p:cNvPr>
          <p:cNvSpPr txBox="1">
            <a:spLocks/>
          </p:cNvSpPr>
          <p:nvPr/>
        </p:nvSpPr>
        <p:spPr>
          <a:xfrm>
            <a:off x="3650616" y="1017347"/>
            <a:ext cx="3796835" cy="968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None/>
            </a:pPr>
            <a:r>
              <a:rPr lang="en-US" dirty="0"/>
              <a:t>Answer for rapid revenue increase in 2013!</a:t>
            </a:r>
          </a:p>
          <a:p>
            <a:pPr marL="0" indent="0">
              <a:buNone/>
            </a:pPr>
            <a:endParaRPr lang="en-US" dirty="0"/>
          </a:p>
          <a:p>
            <a:endParaRPr lang="en-US" dirty="0"/>
          </a:p>
          <a:p>
            <a:pPr marL="76200" indent="0">
              <a:buFont typeface="Titillium Web"/>
              <a:buNone/>
            </a:pPr>
            <a:endParaRPr lang="en-US" dirty="0"/>
          </a:p>
          <a:p>
            <a:pPr marL="76200" indent="0">
              <a:buFont typeface="Titillium Web"/>
              <a:buNone/>
            </a:pPr>
            <a:r>
              <a:rPr lang="en-US" dirty="0"/>
              <a:t> </a:t>
            </a:r>
          </a:p>
          <a:p>
            <a:endParaRPr lang="en-US" dirty="0"/>
          </a:p>
          <a:p>
            <a:pPr lvl="1"/>
            <a:endParaRPr lang="en-US" dirty="0"/>
          </a:p>
        </p:txBody>
      </p:sp>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New Customers and Retention Rate</a:t>
            </a:r>
            <a:endParaRPr dirty="0"/>
          </a:p>
        </p:txBody>
      </p:sp>
      <p:sp>
        <p:nvSpPr>
          <p:cNvPr id="815" name="Google Shape;815;p20"/>
          <p:cNvSpPr txBox="1">
            <a:spLocks noGrp="1"/>
          </p:cNvSpPr>
          <p:nvPr>
            <p:ph type="body" idx="1"/>
          </p:nvPr>
        </p:nvSpPr>
        <p:spPr>
          <a:xfrm>
            <a:off x="90408" y="1228202"/>
            <a:ext cx="3869755" cy="134354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New customers:</a:t>
            </a:r>
          </a:p>
          <a:p>
            <a:pPr lvl="1">
              <a:spcBef>
                <a:spcPts val="600"/>
              </a:spcBef>
              <a:buChar char="▫"/>
            </a:pPr>
            <a:r>
              <a:rPr lang="en-US" dirty="0"/>
              <a:t>In 2013: 19</a:t>
            </a:r>
          </a:p>
          <a:p>
            <a:pPr lvl="1">
              <a:spcBef>
                <a:spcPts val="600"/>
              </a:spcBef>
              <a:buChar char="▫"/>
            </a:pPr>
            <a:r>
              <a:rPr lang="en-US" dirty="0"/>
              <a:t>In 2014:1</a:t>
            </a:r>
          </a:p>
          <a:p>
            <a:r>
              <a:rPr lang="en-US" dirty="0"/>
              <a:t>Retention rate:</a:t>
            </a:r>
          </a:p>
          <a:p>
            <a:pPr lvl="1"/>
            <a:r>
              <a:rPr lang="en-US" dirty="0"/>
              <a:t>In 2013:98%</a:t>
            </a:r>
          </a:p>
          <a:p>
            <a:pPr lvl="1"/>
            <a:r>
              <a:rPr lang="en-US" dirty="0"/>
              <a:t>In 2014: 100%</a:t>
            </a:r>
          </a:p>
          <a:p>
            <a:endParaRPr lang="en-US" dirty="0"/>
          </a:p>
          <a:p>
            <a:pPr marL="76200" indent="0">
              <a:buNone/>
            </a:pPr>
            <a:endParaRPr lang="en-US" dirty="0"/>
          </a:p>
          <a:p>
            <a:pPr marL="76200" indent="0">
              <a:buNone/>
            </a:pPr>
            <a:r>
              <a:rPr lang="en-US" dirty="0"/>
              <a:t> </a:t>
            </a:r>
          </a:p>
          <a:p>
            <a:endParaRPr lang="en-US" dirty="0"/>
          </a:p>
          <a:p>
            <a:pPr lvl="1"/>
            <a:endParaRPr lang="en-US"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5" name="Connector: Curved 4">
            <a:extLst>
              <a:ext uri="{FF2B5EF4-FFF2-40B4-BE49-F238E27FC236}">
                <a16:creationId xmlns:a16="http://schemas.microsoft.com/office/drawing/2014/main" id="{D0726A0F-6FAD-4C10-BB2A-173FA014F7D7}"/>
              </a:ext>
            </a:extLst>
          </p:cNvPr>
          <p:cNvCxnSpPr>
            <a:cxnSpLocks/>
          </p:cNvCxnSpPr>
          <p:nvPr/>
        </p:nvCxnSpPr>
        <p:spPr>
          <a:xfrm rot="10800000" flipV="1">
            <a:off x="2661947" y="1496859"/>
            <a:ext cx="933021" cy="488515"/>
          </a:xfrm>
          <a:prstGeom prst="curvedConnector3">
            <a:avLst/>
          </a:prstGeom>
          <a:ln>
            <a:solidFill>
              <a:schemeClr val="bg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4FADC9D4-B08D-4F3D-93CB-A5FF2186C50F}"/>
              </a:ext>
            </a:extLst>
          </p:cNvPr>
          <p:cNvCxnSpPr>
            <a:cxnSpLocks/>
          </p:cNvCxnSpPr>
          <p:nvPr/>
        </p:nvCxnSpPr>
        <p:spPr>
          <a:xfrm rot="10800000" flipV="1">
            <a:off x="2952133" y="3102279"/>
            <a:ext cx="933021" cy="488515"/>
          </a:xfrm>
          <a:prstGeom prst="curvedConnector3">
            <a:avLst/>
          </a:prstGeom>
          <a:ln>
            <a:solidFill>
              <a:schemeClr val="bg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Google Shape;815;p20">
            <a:extLst>
              <a:ext uri="{FF2B5EF4-FFF2-40B4-BE49-F238E27FC236}">
                <a16:creationId xmlns:a16="http://schemas.microsoft.com/office/drawing/2014/main" id="{2D0C7468-189C-4BF1-B938-09DE47E27416}"/>
              </a:ext>
            </a:extLst>
          </p:cNvPr>
          <p:cNvSpPr txBox="1">
            <a:spLocks/>
          </p:cNvSpPr>
          <p:nvPr/>
        </p:nvSpPr>
        <p:spPr>
          <a:xfrm>
            <a:off x="3885155" y="2616084"/>
            <a:ext cx="4494758" cy="1198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None/>
            </a:pPr>
            <a:r>
              <a:rPr lang="en-US" dirty="0"/>
              <a:t>AWESOME!</a:t>
            </a:r>
          </a:p>
          <a:p>
            <a:pPr marL="0" indent="0">
              <a:buNone/>
            </a:pPr>
            <a:r>
              <a:rPr lang="en-US" dirty="0"/>
              <a:t>But… What about the decrease in  revenue for 2014?</a:t>
            </a:r>
          </a:p>
          <a:p>
            <a:pPr marL="76200" indent="0">
              <a:buFont typeface="Titillium Web"/>
              <a:buNone/>
            </a:pPr>
            <a:r>
              <a:rPr lang="en-US" dirty="0"/>
              <a:t> </a:t>
            </a:r>
          </a:p>
          <a:p>
            <a:endParaRPr lang="en-US" dirty="0"/>
          </a:p>
          <a:p>
            <a:pPr lvl="1"/>
            <a:endParaRPr lang="en-US" dirty="0"/>
          </a:p>
        </p:txBody>
      </p:sp>
    </p:spTree>
    <p:extLst>
      <p:ext uri="{BB962C8B-B14F-4D97-AF65-F5344CB8AC3E}">
        <p14:creationId xmlns:p14="http://schemas.microsoft.com/office/powerpoint/2010/main" val="132455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Frequency of Orders</a:t>
            </a:r>
            <a:endParaRPr dirty="0"/>
          </a:p>
        </p:txBody>
      </p:sp>
      <p:sp>
        <p:nvSpPr>
          <p:cNvPr id="815" name="Google Shape;815;p20"/>
          <p:cNvSpPr txBox="1">
            <a:spLocks noGrp="1"/>
          </p:cNvSpPr>
          <p:nvPr>
            <p:ph type="body" idx="1"/>
          </p:nvPr>
        </p:nvSpPr>
        <p:spPr>
          <a:xfrm>
            <a:off x="90408" y="1228202"/>
            <a:ext cx="3869755" cy="1343548"/>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Average orders per client in a year</a:t>
            </a:r>
          </a:p>
          <a:p>
            <a:pPr lvl="1">
              <a:spcBef>
                <a:spcPts val="600"/>
              </a:spcBef>
              <a:buChar char="▫"/>
            </a:pPr>
            <a:r>
              <a:rPr lang="en-US" dirty="0"/>
              <a:t>In 2012:1.73 times</a:t>
            </a:r>
          </a:p>
          <a:p>
            <a:pPr lvl="1">
              <a:spcBef>
                <a:spcPts val="600"/>
              </a:spcBef>
              <a:buChar char="▫"/>
            </a:pPr>
            <a:r>
              <a:rPr lang="en-US" dirty="0"/>
              <a:t>In 2013: 4.69 times</a:t>
            </a:r>
          </a:p>
          <a:p>
            <a:pPr lvl="1">
              <a:spcBef>
                <a:spcPts val="600"/>
              </a:spcBef>
              <a:buChar char="▫"/>
            </a:pPr>
            <a:r>
              <a:rPr lang="en-US" dirty="0"/>
              <a:t>In 2014:3.33 times</a:t>
            </a:r>
          </a:p>
          <a:p>
            <a:r>
              <a:rPr lang="en-US" dirty="0"/>
              <a:t>Statistical test 1 * result: </a:t>
            </a:r>
          </a:p>
          <a:p>
            <a:pPr lvl="1"/>
            <a:r>
              <a:rPr lang="en-US" dirty="0"/>
              <a:t>SIGNIFICANT!!</a:t>
            </a:r>
          </a:p>
          <a:p>
            <a:r>
              <a:rPr lang="en-US" b="1" u="sng" dirty="0"/>
              <a:t>The order frequency has changed!</a:t>
            </a:r>
          </a:p>
          <a:p>
            <a:pPr marL="76200" indent="0">
              <a:buNone/>
            </a:pPr>
            <a:r>
              <a:rPr lang="en-US" dirty="0"/>
              <a:t> </a:t>
            </a:r>
          </a:p>
          <a:p>
            <a:endParaRPr lang="en-US" dirty="0"/>
          </a:p>
          <a:p>
            <a:pPr lvl="1"/>
            <a:endParaRPr lang="en-US"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6" name="Connector: Curved 5">
            <a:extLst>
              <a:ext uri="{FF2B5EF4-FFF2-40B4-BE49-F238E27FC236}">
                <a16:creationId xmlns:a16="http://schemas.microsoft.com/office/drawing/2014/main" id="{256D5545-7F62-4CE5-B680-4BBEACD5CAF1}"/>
              </a:ext>
            </a:extLst>
          </p:cNvPr>
          <p:cNvCxnSpPr>
            <a:cxnSpLocks/>
          </p:cNvCxnSpPr>
          <p:nvPr/>
        </p:nvCxnSpPr>
        <p:spPr>
          <a:xfrm rot="10800000" flipV="1">
            <a:off x="3730190" y="3669712"/>
            <a:ext cx="1227551" cy="715026"/>
          </a:xfrm>
          <a:prstGeom prst="curvedConnector3">
            <a:avLst>
              <a:gd name="adj1" fmla="val 100000"/>
            </a:avLst>
          </a:prstGeom>
          <a:ln>
            <a:solidFill>
              <a:schemeClr val="bg1"/>
            </a:solidFill>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7" name="Google Shape;815;p20">
            <a:extLst>
              <a:ext uri="{FF2B5EF4-FFF2-40B4-BE49-F238E27FC236}">
                <a16:creationId xmlns:a16="http://schemas.microsoft.com/office/drawing/2014/main" id="{E003A78E-EBC6-4CB5-939C-DB45AEA717AF}"/>
              </a:ext>
            </a:extLst>
          </p:cNvPr>
          <p:cNvSpPr txBox="1">
            <a:spLocks/>
          </p:cNvSpPr>
          <p:nvPr/>
        </p:nvSpPr>
        <p:spPr>
          <a:xfrm>
            <a:off x="4684734" y="3125028"/>
            <a:ext cx="4253780" cy="1118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r>
              <a:rPr lang="en-US" dirty="0"/>
              <a:t>Change from 2013 to 2014:</a:t>
            </a:r>
          </a:p>
          <a:p>
            <a:pPr marL="533400" lvl="1" indent="0">
              <a:buNone/>
            </a:pPr>
            <a:r>
              <a:rPr lang="en-US" dirty="0"/>
              <a:t>Statistical test2** result:</a:t>
            </a:r>
          </a:p>
          <a:p>
            <a:pPr lvl="1"/>
            <a:r>
              <a:rPr lang="en-US" b="1" u="sng" dirty="0">
                <a:solidFill>
                  <a:srgbClr val="FFFF00"/>
                </a:solidFill>
              </a:rPr>
              <a:t>Customers shopped less frequently in 2014!</a:t>
            </a:r>
          </a:p>
          <a:p>
            <a:pPr lvl="1"/>
            <a:endParaRPr lang="en-US" dirty="0"/>
          </a:p>
          <a:p>
            <a:endParaRPr lang="en-US" dirty="0"/>
          </a:p>
          <a:p>
            <a:pPr lvl="1"/>
            <a:endParaRPr lang="en-US" dirty="0"/>
          </a:p>
          <a:p>
            <a:pPr marL="76200" indent="0">
              <a:buFont typeface="Titillium Web"/>
              <a:buNone/>
            </a:pPr>
            <a:r>
              <a:rPr lang="en-US" dirty="0"/>
              <a:t> </a:t>
            </a:r>
          </a:p>
          <a:p>
            <a:endParaRPr lang="en-US" dirty="0"/>
          </a:p>
          <a:p>
            <a:pPr lvl="1"/>
            <a:endParaRPr lang="en-US" dirty="0"/>
          </a:p>
        </p:txBody>
      </p:sp>
      <p:grpSp>
        <p:nvGrpSpPr>
          <p:cNvPr id="18" name="Google Shape;1400;p40">
            <a:extLst>
              <a:ext uri="{FF2B5EF4-FFF2-40B4-BE49-F238E27FC236}">
                <a16:creationId xmlns:a16="http://schemas.microsoft.com/office/drawing/2014/main" id="{CC6D3A53-AB70-4DC9-BDAD-97F4979D65F6}"/>
              </a:ext>
            </a:extLst>
          </p:cNvPr>
          <p:cNvGrpSpPr/>
          <p:nvPr/>
        </p:nvGrpSpPr>
        <p:grpSpPr>
          <a:xfrm>
            <a:off x="5088076" y="4027225"/>
            <a:ext cx="504742" cy="715025"/>
            <a:chOff x="6718575" y="2318625"/>
            <a:chExt cx="256950" cy="407375"/>
          </a:xfrm>
          <a:solidFill>
            <a:srgbClr val="FFFF00"/>
          </a:solidFill>
        </p:grpSpPr>
        <p:sp>
          <p:nvSpPr>
            <p:cNvPr id="19" name="Google Shape;1401;p40">
              <a:extLst>
                <a:ext uri="{FF2B5EF4-FFF2-40B4-BE49-F238E27FC236}">
                  <a16:creationId xmlns:a16="http://schemas.microsoft.com/office/drawing/2014/main" id="{21921E11-AAA6-4899-B034-EC05027C4849}"/>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02;p40">
              <a:extLst>
                <a:ext uri="{FF2B5EF4-FFF2-40B4-BE49-F238E27FC236}">
                  <a16:creationId xmlns:a16="http://schemas.microsoft.com/office/drawing/2014/main" id="{6D1CC65C-80B4-43C7-8588-A483C0EFE8D9}"/>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03;p40">
              <a:extLst>
                <a:ext uri="{FF2B5EF4-FFF2-40B4-BE49-F238E27FC236}">
                  <a16:creationId xmlns:a16="http://schemas.microsoft.com/office/drawing/2014/main" id="{B59B2DE7-8C7B-4CB7-8EBD-84F6216B31C6}"/>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04;p40">
              <a:extLst>
                <a:ext uri="{FF2B5EF4-FFF2-40B4-BE49-F238E27FC236}">
                  <a16:creationId xmlns:a16="http://schemas.microsoft.com/office/drawing/2014/main" id="{4803BA42-9E02-4B82-9647-1FCD765538E5}"/>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05;p40">
              <a:extLst>
                <a:ext uri="{FF2B5EF4-FFF2-40B4-BE49-F238E27FC236}">
                  <a16:creationId xmlns:a16="http://schemas.microsoft.com/office/drawing/2014/main" id="{A8785EF9-88AC-4F21-93FD-EB2CE0011238}"/>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6;p40">
              <a:extLst>
                <a:ext uri="{FF2B5EF4-FFF2-40B4-BE49-F238E27FC236}">
                  <a16:creationId xmlns:a16="http://schemas.microsoft.com/office/drawing/2014/main" id="{A8C1A5C2-E624-4F17-BDB1-D40293C4DEFF}"/>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07;p40">
              <a:extLst>
                <a:ext uri="{FF2B5EF4-FFF2-40B4-BE49-F238E27FC236}">
                  <a16:creationId xmlns:a16="http://schemas.microsoft.com/office/drawing/2014/main" id="{B43DD8DC-ABB2-4D6F-9116-03D07AD070B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08;p40">
              <a:extLst>
                <a:ext uri="{FF2B5EF4-FFF2-40B4-BE49-F238E27FC236}">
                  <a16:creationId xmlns:a16="http://schemas.microsoft.com/office/drawing/2014/main" id="{FDBFA403-B414-49DF-9E9A-942793204550}"/>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grpFill/>
            <a:ln w="285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CF09E4BE-26C8-4421-AE98-0BAAB8233825}"/>
              </a:ext>
            </a:extLst>
          </p:cNvPr>
          <p:cNvSpPr txBox="1"/>
          <p:nvPr/>
        </p:nvSpPr>
        <p:spPr>
          <a:xfrm>
            <a:off x="6507920" y="4821426"/>
            <a:ext cx="2630582" cy="307777"/>
          </a:xfrm>
          <a:prstGeom prst="rect">
            <a:avLst/>
          </a:prstGeom>
          <a:noFill/>
        </p:spPr>
        <p:txBody>
          <a:bodyPr wrap="square" rtlCol="0">
            <a:spAutoFit/>
          </a:bodyPr>
          <a:lstStyle/>
          <a:p>
            <a:r>
              <a:rPr lang="en-US" dirty="0">
                <a:solidFill>
                  <a:schemeClr val="bg1"/>
                </a:solidFill>
              </a:rPr>
              <a:t>*:ANOVA test, **:Welch’s t-test</a:t>
            </a:r>
          </a:p>
        </p:txBody>
      </p:sp>
      <p:pic>
        <p:nvPicPr>
          <p:cNvPr id="4" name="Picture 3">
            <a:extLst>
              <a:ext uri="{FF2B5EF4-FFF2-40B4-BE49-F238E27FC236}">
                <a16:creationId xmlns:a16="http://schemas.microsoft.com/office/drawing/2014/main" id="{74EBB8B6-1EE8-4C65-B41A-EB90E364A69A}"/>
              </a:ext>
            </a:extLst>
          </p:cNvPr>
          <p:cNvPicPr>
            <a:picLocks noChangeAspect="1"/>
          </p:cNvPicPr>
          <p:nvPr/>
        </p:nvPicPr>
        <p:blipFill>
          <a:blip r:embed="rId3"/>
          <a:stretch>
            <a:fillRect/>
          </a:stretch>
        </p:blipFill>
        <p:spPr>
          <a:xfrm>
            <a:off x="4029021" y="471623"/>
            <a:ext cx="5022937" cy="2791202"/>
          </a:xfrm>
          <a:prstGeom prst="rect">
            <a:avLst/>
          </a:prstGeom>
        </p:spPr>
      </p:pic>
    </p:spTree>
    <p:extLst>
      <p:ext uri="{BB962C8B-B14F-4D97-AF65-F5344CB8AC3E}">
        <p14:creationId xmlns:p14="http://schemas.microsoft.com/office/powerpoint/2010/main" val="357604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150311" y="267738"/>
            <a:ext cx="587406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Do discounts make people buy more in general?</a:t>
            </a:r>
            <a:endParaRPr dirty="0"/>
          </a:p>
        </p:txBody>
      </p:sp>
      <p:sp>
        <p:nvSpPr>
          <p:cNvPr id="815" name="Google Shape;815;p20"/>
          <p:cNvSpPr txBox="1">
            <a:spLocks noGrp="1"/>
          </p:cNvSpPr>
          <p:nvPr>
            <p:ph type="body" idx="1"/>
          </p:nvPr>
        </p:nvSpPr>
        <p:spPr>
          <a:xfrm>
            <a:off x="68893" y="1077021"/>
            <a:ext cx="4722312" cy="325698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Average quantity per order:</a:t>
            </a:r>
          </a:p>
          <a:p>
            <a:pPr lvl="1">
              <a:spcBef>
                <a:spcPts val="600"/>
              </a:spcBef>
              <a:buChar char="▫"/>
            </a:pPr>
            <a:r>
              <a:rPr lang="en-US" dirty="0"/>
              <a:t>0%:21.72 units</a:t>
            </a:r>
          </a:p>
          <a:p>
            <a:pPr lvl="1">
              <a:spcBef>
                <a:spcPts val="600"/>
              </a:spcBef>
              <a:buChar char="▫"/>
            </a:pPr>
            <a:r>
              <a:rPr lang="en-US" dirty="0"/>
              <a:t>5% :28 units</a:t>
            </a:r>
          </a:p>
          <a:p>
            <a:pPr lvl="1">
              <a:spcBef>
                <a:spcPts val="600"/>
              </a:spcBef>
              <a:buChar char="▫"/>
            </a:pPr>
            <a:r>
              <a:rPr lang="en-US" dirty="0"/>
              <a:t>15%:28.38 units</a:t>
            </a:r>
          </a:p>
          <a:p>
            <a:pPr lvl="1">
              <a:spcBef>
                <a:spcPts val="600"/>
              </a:spcBef>
              <a:buChar char="▫"/>
            </a:pPr>
            <a:r>
              <a:rPr lang="en-US" dirty="0"/>
              <a:t>25%28.24 units</a:t>
            </a:r>
          </a:p>
          <a:p>
            <a:r>
              <a:rPr lang="en-US" dirty="0"/>
              <a:t>Statistical test* result: </a:t>
            </a:r>
          </a:p>
          <a:p>
            <a:pPr lvl="1"/>
            <a:r>
              <a:rPr lang="en-US" dirty="0"/>
              <a:t>SIGNIFICANT !!</a:t>
            </a:r>
          </a:p>
          <a:p>
            <a:r>
              <a:rPr lang="en-US" b="1" u="sng" dirty="0"/>
              <a:t>The quantity per order increase with ANY discount!!</a:t>
            </a:r>
          </a:p>
          <a:p>
            <a:pPr lvl="1"/>
            <a:endParaRPr lang="en-US" dirty="0"/>
          </a:p>
          <a:p>
            <a:endParaRPr lang="en-US" dirty="0"/>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r>
              <a:rPr lang="en" dirty="0"/>
              <a:t> </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7" name="Group 16">
            <a:extLst>
              <a:ext uri="{FF2B5EF4-FFF2-40B4-BE49-F238E27FC236}">
                <a16:creationId xmlns:a16="http://schemas.microsoft.com/office/drawing/2014/main" id="{5DCE89EA-07E5-49FD-8C82-1695BA660C2A}"/>
              </a:ext>
            </a:extLst>
          </p:cNvPr>
          <p:cNvGrpSpPr/>
          <p:nvPr/>
        </p:nvGrpSpPr>
        <p:grpSpPr>
          <a:xfrm>
            <a:off x="5334338" y="3085526"/>
            <a:ext cx="3252237" cy="1974415"/>
            <a:chOff x="5710136" y="3075139"/>
            <a:chExt cx="3252237" cy="1974415"/>
          </a:xfrm>
        </p:grpSpPr>
        <p:pic>
          <p:nvPicPr>
            <p:cNvPr id="5" name="Picture 4">
              <a:extLst>
                <a:ext uri="{FF2B5EF4-FFF2-40B4-BE49-F238E27FC236}">
                  <a16:creationId xmlns:a16="http://schemas.microsoft.com/office/drawing/2014/main" id="{7708FAA1-3633-4AC8-92A0-EBA735ED6919}"/>
                </a:ext>
              </a:extLst>
            </p:cNvPr>
            <p:cNvPicPr>
              <a:picLocks noChangeAspect="1"/>
            </p:cNvPicPr>
            <p:nvPr/>
          </p:nvPicPr>
          <p:blipFill>
            <a:blip r:embed="rId3"/>
            <a:stretch>
              <a:fillRect/>
            </a:stretch>
          </p:blipFill>
          <p:spPr>
            <a:xfrm>
              <a:off x="5710136" y="3075139"/>
              <a:ext cx="3155139" cy="1974415"/>
            </a:xfrm>
            <a:prstGeom prst="rect">
              <a:avLst/>
            </a:prstGeom>
          </p:spPr>
        </p:pic>
        <p:cxnSp>
          <p:nvCxnSpPr>
            <p:cNvPr id="9" name="Straight Connector 8">
              <a:extLst>
                <a:ext uri="{FF2B5EF4-FFF2-40B4-BE49-F238E27FC236}">
                  <a16:creationId xmlns:a16="http://schemas.microsoft.com/office/drawing/2014/main" id="{4F51B51F-47A4-4CB9-B6F0-B06F59470FC8}"/>
                </a:ext>
              </a:extLst>
            </p:cNvPr>
            <p:cNvCxnSpPr>
              <a:cxnSpLocks/>
            </p:cNvCxnSpPr>
            <p:nvPr/>
          </p:nvCxnSpPr>
          <p:spPr>
            <a:xfrm>
              <a:off x="5835535" y="3407079"/>
              <a:ext cx="3126838" cy="0"/>
            </a:xfrm>
            <a:prstGeom prst="line">
              <a:avLst/>
            </a:prstGeom>
            <a:ln w="317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F1ADEF8-AB3D-42BC-A154-D7D545026814}"/>
              </a:ext>
            </a:extLst>
          </p:cNvPr>
          <p:cNvGrpSpPr/>
          <p:nvPr/>
        </p:nvGrpSpPr>
        <p:grpSpPr>
          <a:xfrm>
            <a:off x="3578330" y="3093125"/>
            <a:ext cx="1484442" cy="1133757"/>
            <a:chOff x="3306764" y="2864020"/>
            <a:chExt cx="1484442" cy="1133757"/>
          </a:xfrm>
        </p:grpSpPr>
        <p:sp>
          <p:nvSpPr>
            <p:cNvPr id="12" name="Speech Bubble: Rectangle 11">
              <a:extLst>
                <a:ext uri="{FF2B5EF4-FFF2-40B4-BE49-F238E27FC236}">
                  <a16:creationId xmlns:a16="http://schemas.microsoft.com/office/drawing/2014/main" id="{0CAD0BCB-0DFC-4D04-BD72-DCB8C3C0EDAE}"/>
                </a:ext>
              </a:extLst>
            </p:cNvPr>
            <p:cNvSpPr/>
            <p:nvPr/>
          </p:nvSpPr>
          <p:spPr>
            <a:xfrm>
              <a:off x="3306871" y="2864020"/>
              <a:ext cx="1459261" cy="1133757"/>
            </a:xfrm>
            <a:prstGeom prst="wedgeRectCallout">
              <a:avLst>
                <a:gd name="adj1" fmla="val 76432"/>
                <a:gd name="adj2" fmla="val -23295"/>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24E4FF-87E3-440F-A779-CEE4C3BD53C8}"/>
                </a:ext>
              </a:extLst>
            </p:cNvPr>
            <p:cNvSpPr txBox="1"/>
            <p:nvPr/>
          </p:nvSpPr>
          <p:spPr>
            <a:xfrm>
              <a:off x="3306764" y="2965559"/>
              <a:ext cx="1484442" cy="932700"/>
            </a:xfrm>
            <a:prstGeom prst="rect">
              <a:avLst/>
            </a:prstGeom>
            <a:noFill/>
          </p:spPr>
          <p:txBody>
            <a:bodyPr wrap="square" rtlCol="0">
              <a:spAutoFit/>
            </a:bodyPr>
            <a:lstStyle/>
            <a:p>
              <a:r>
                <a:rPr lang="en-US" sz="1800" dirty="0">
                  <a:solidFill>
                    <a:schemeClr val="bg1"/>
                  </a:solidFill>
                </a:rPr>
                <a:t>14% would order 6 more!</a:t>
              </a:r>
            </a:p>
          </p:txBody>
        </p:sp>
      </p:grpSp>
      <p:sp>
        <p:nvSpPr>
          <p:cNvPr id="14" name="TextBox 13">
            <a:extLst>
              <a:ext uri="{FF2B5EF4-FFF2-40B4-BE49-F238E27FC236}">
                <a16:creationId xmlns:a16="http://schemas.microsoft.com/office/drawing/2014/main" id="{EE4A4E10-66E2-46B1-930F-8C87680FE5B3}"/>
              </a:ext>
            </a:extLst>
          </p:cNvPr>
          <p:cNvSpPr txBox="1"/>
          <p:nvPr/>
        </p:nvSpPr>
        <p:spPr>
          <a:xfrm>
            <a:off x="4079138" y="4875762"/>
            <a:ext cx="1797908" cy="307777"/>
          </a:xfrm>
          <a:prstGeom prst="rect">
            <a:avLst/>
          </a:prstGeom>
          <a:noFill/>
        </p:spPr>
        <p:txBody>
          <a:bodyPr wrap="square" rtlCol="0">
            <a:spAutoFit/>
          </a:bodyPr>
          <a:lstStyle/>
          <a:p>
            <a:r>
              <a:rPr lang="en-US" dirty="0">
                <a:solidFill>
                  <a:schemeClr val="bg1"/>
                </a:solidFill>
              </a:rPr>
              <a:t>*:ANOVA test</a:t>
            </a:r>
          </a:p>
        </p:txBody>
      </p:sp>
      <p:grpSp>
        <p:nvGrpSpPr>
          <p:cNvPr id="19" name="Group 18">
            <a:extLst>
              <a:ext uri="{FF2B5EF4-FFF2-40B4-BE49-F238E27FC236}">
                <a16:creationId xmlns:a16="http://schemas.microsoft.com/office/drawing/2014/main" id="{F27F5C2E-119F-44DE-B7DF-10B8F501E814}"/>
              </a:ext>
            </a:extLst>
          </p:cNvPr>
          <p:cNvGrpSpPr/>
          <p:nvPr/>
        </p:nvGrpSpPr>
        <p:grpSpPr>
          <a:xfrm>
            <a:off x="4320551" y="579864"/>
            <a:ext cx="4595964" cy="2406140"/>
            <a:chOff x="4320551" y="696438"/>
            <a:chExt cx="4170751" cy="2289566"/>
          </a:xfrm>
        </p:grpSpPr>
        <p:pic>
          <p:nvPicPr>
            <p:cNvPr id="6" name="Picture 5">
              <a:extLst>
                <a:ext uri="{FF2B5EF4-FFF2-40B4-BE49-F238E27FC236}">
                  <a16:creationId xmlns:a16="http://schemas.microsoft.com/office/drawing/2014/main" id="{F45E5310-9CBF-476C-9852-194F723D4764}"/>
                </a:ext>
              </a:extLst>
            </p:cNvPr>
            <p:cNvPicPr>
              <a:picLocks noChangeAspect="1"/>
            </p:cNvPicPr>
            <p:nvPr/>
          </p:nvPicPr>
          <p:blipFill>
            <a:blip r:embed="rId4"/>
            <a:stretch>
              <a:fillRect/>
            </a:stretch>
          </p:blipFill>
          <p:spPr>
            <a:xfrm>
              <a:off x="4320551" y="696438"/>
              <a:ext cx="4170751" cy="2289566"/>
            </a:xfrm>
            <a:prstGeom prst="rect">
              <a:avLst/>
            </a:prstGeom>
          </p:spPr>
        </p:pic>
        <p:cxnSp>
          <p:nvCxnSpPr>
            <p:cNvPr id="10" name="Straight Connector 9">
              <a:extLst>
                <a:ext uri="{FF2B5EF4-FFF2-40B4-BE49-F238E27FC236}">
                  <a16:creationId xmlns:a16="http://schemas.microsoft.com/office/drawing/2014/main" id="{B45CE87E-21AE-426A-946D-CF99FFDD0A73}"/>
                </a:ext>
              </a:extLst>
            </p:cNvPr>
            <p:cNvCxnSpPr>
              <a:cxnSpLocks/>
            </p:cNvCxnSpPr>
            <p:nvPr/>
          </p:nvCxnSpPr>
          <p:spPr>
            <a:xfrm>
              <a:off x="4685211" y="2380343"/>
              <a:ext cx="3762103" cy="0"/>
            </a:xfrm>
            <a:prstGeom prst="line">
              <a:avLst/>
            </a:prstGeom>
            <a:ln w="952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3092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02546"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a:t>
            </a:r>
            <a:endParaRPr dirty="0"/>
          </a:p>
        </p:txBody>
      </p:sp>
      <p:sp>
        <p:nvSpPr>
          <p:cNvPr id="815" name="Google Shape;815;p20"/>
          <p:cNvSpPr txBox="1">
            <a:spLocks noGrp="1"/>
          </p:cNvSpPr>
          <p:nvPr>
            <p:ph type="body" idx="1"/>
          </p:nvPr>
        </p:nvSpPr>
        <p:spPr>
          <a:xfrm>
            <a:off x="506865" y="1055170"/>
            <a:ext cx="4038681" cy="3704720"/>
          </a:xfrm>
          <a:prstGeom prst="rect">
            <a:avLst/>
          </a:prstGeom>
        </p:spPr>
        <p:txBody>
          <a:bodyPr spcFirstLastPara="1" wrap="square" lIns="91425" tIns="91425" rIns="91425" bIns="91425" anchor="t" anchorCtr="0">
            <a:noAutofit/>
          </a:bodyPr>
          <a:lstStyle/>
          <a:p>
            <a:r>
              <a:rPr lang="en-US" dirty="0"/>
              <a:t>Total revenue increase in 2013 </a:t>
            </a:r>
          </a:p>
          <a:p>
            <a:pPr lvl="1">
              <a:buFont typeface="Wingdings" panose="05000000000000000000" pitchFamily="2" charset="2"/>
              <a:buChar char="Ø"/>
            </a:pPr>
            <a:r>
              <a:rPr lang="en-US" dirty="0"/>
              <a:t>Increase of new customers in 2013</a:t>
            </a:r>
          </a:p>
          <a:p>
            <a:r>
              <a:rPr lang="en-US" dirty="0"/>
              <a:t>Total revenue decrease in 2014</a:t>
            </a:r>
          </a:p>
          <a:p>
            <a:pPr lvl="1">
              <a:buFont typeface="Wingdings" panose="05000000000000000000" pitchFamily="2" charset="2"/>
              <a:buChar char="Ø"/>
            </a:pPr>
            <a:r>
              <a:rPr lang="en-US" dirty="0"/>
              <a:t>Insignificant: </a:t>
            </a:r>
          </a:p>
          <a:p>
            <a:pPr lvl="2">
              <a:buFont typeface="Wingdings" panose="05000000000000000000" pitchFamily="2" charset="2"/>
              <a:buChar char="ü"/>
            </a:pPr>
            <a:r>
              <a:rPr lang="en-US" dirty="0"/>
              <a:t>Total spending per order</a:t>
            </a:r>
          </a:p>
          <a:p>
            <a:pPr lvl="2">
              <a:buFont typeface="Wingdings" panose="05000000000000000000" pitchFamily="2" charset="2"/>
              <a:buChar char="ü"/>
            </a:pPr>
            <a:r>
              <a:rPr lang="en-US" dirty="0"/>
              <a:t>Quantity per order</a:t>
            </a:r>
          </a:p>
          <a:p>
            <a:pPr lvl="2">
              <a:buFont typeface="Wingdings" panose="05000000000000000000" pitchFamily="2" charset="2"/>
              <a:buChar char="ü"/>
            </a:pPr>
            <a:r>
              <a:rPr lang="en-US" dirty="0"/>
              <a:t>100% retention rate</a:t>
            </a:r>
          </a:p>
          <a:p>
            <a:pPr lvl="1">
              <a:buFont typeface="Wingdings" panose="05000000000000000000" pitchFamily="2" charset="2"/>
              <a:buChar char="Ø"/>
            </a:pPr>
            <a:r>
              <a:rPr lang="en-US" b="1" dirty="0"/>
              <a:t>Significant:</a:t>
            </a:r>
          </a:p>
          <a:p>
            <a:pPr lvl="2">
              <a:buFont typeface="Wingdings" panose="05000000000000000000" pitchFamily="2" charset="2"/>
              <a:buChar char="ü"/>
            </a:pPr>
            <a:r>
              <a:rPr lang="en-US" b="1" dirty="0"/>
              <a:t>Frequency of orders per customer</a:t>
            </a:r>
          </a:p>
        </p:txBody>
      </p:sp>
      <p:sp>
        <p:nvSpPr>
          <p:cNvPr id="2" name="Text Placeholder 1">
            <a:extLst>
              <a:ext uri="{FF2B5EF4-FFF2-40B4-BE49-F238E27FC236}">
                <a16:creationId xmlns:a16="http://schemas.microsoft.com/office/drawing/2014/main" id="{B98F9A19-B8A1-4E59-B489-14563A71A9C8}"/>
              </a:ext>
            </a:extLst>
          </p:cNvPr>
          <p:cNvSpPr>
            <a:spLocks noGrp="1"/>
          </p:cNvSpPr>
          <p:nvPr>
            <p:ph type="body" idx="2"/>
          </p:nvPr>
        </p:nvSpPr>
        <p:spPr/>
        <p:txBody>
          <a:bodyPr/>
          <a:lstStyle/>
          <a:p>
            <a:r>
              <a:rPr lang="en-US" dirty="0"/>
              <a:t>Suggestion: Discount</a:t>
            </a:r>
          </a:p>
          <a:p>
            <a:pPr lvl="1">
              <a:buFont typeface="Wingdings" panose="05000000000000000000" pitchFamily="2" charset="2"/>
              <a:buChar char="Ø"/>
            </a:pPr>
            <a:r>
              <a:rPr lang="en-US" dirty="0"/>
              <a:t>Quantity in a order increase with discounts</a:t>
            </a:r>
          </a:p>
          <a:p>
            <a:pPr lvl="1">
              <a:buFont typeface="Wingdings" panose="05000000000000000000" pitchFamily="2" charset="2"/>
              <a:buChar char="Ø"/>
            </a:pPr>
            <a:r>
              <a:rPr lang="en-US" dirty="0"/>
              <a:t>Give 5% discount</a:t>
            </a:r>
          </a:p>
          <a:p>
            <a:pPr marL="76200" lvl="0" indent="0">
              <a:buSzPts val="2400"/>
              <a:buNone/>
            </a:pPr>
            <a:endParaRPr lang="en-US" dirty="0"/>
          </a:p>
        </p:txBody>
      </p:sp>
      <p:sp>
        <p:nvSpPr>
          <p:cNvPr id="816" name="Google Shape;816;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7C5A71D7-71A6-41CC-9DED-36D99B89E6CB}"/>
              </a:ext>
            </a:extLst>
          </p:cNvPr>
          <p:cNvPicPr>
            <a:picLocks noChangeAspect="1"/>
          </p:cNvPicPr>
          <p:nvPr/>
        </p:nvPicPr>
        <p:blipFill>
          <a:blip r:embed="rId3"/>
          <a:stretch>
            <a:fillRect/>
          </a:stretch>
        </p:blipFill>
        <p:spPr>
          <a:xfrm>
            <a:off x="5686834" y="2789009"/>
            <a:ext cx="3261261" cy="1552360"/>
          </a:xfrm>
          <a:prstGeom prst="rect">
            <a:avLst/>
          </a:prstGeom>
        </p:spPr>
      </p:pic>
      <p:grpSp>
        <p:nvGrpSpPr>
          <p:cNvPr id="10" name="Google Shape;1153;p40">
            <a:extLst>
              <a:ext uri="{FF2B5EF4-FFF2-40B4-BE49-F238E27FC236}">
                <a16:creationId xmlns:a16="http://schemas.microsoft.com/office/drawing/2014/main" id="{8EAA5033-AD23-4891-91F6-E71A995A04E1}"/>
              </a:ext>
            </a:extLst>
          </p:cNvPr>
          <p:cNvGrpSpPr/>
          <p:nvPr/>
        </p:nvGrpSpPr>
        <p:grpSpPr>
          <a:xfrm>
            <a:off x="4139705" y="3720202"/>
            <a:ext cx="320378" cy="320378"/>
            <a:chOff x="1278900" y="2333250"/>
            <a:chExt cx="381175" cy="381175"/>
          </a:xfrm>
        </p:grpSpPr>
        <p:sp>
          <p:nvSpPr>
            <p:cNvPr id="11" name="Google Shape;1154;p40">
              <a:extLst>
                <a:ext uri="{FF2B5EF4-FFF2-40B4-BE49-F238E27FC236}">
                  <a16:creationId xmlns:a16="http://schemas.microsoft.com/office/drawing/2014/main" id="{7B725051-6150-4F0C-A33F-5A31E7AE3591}"/>
                </a:ext>
              </a:extLst>
            </p:cNvPr>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5;p40">
              <a:extLst>
                <a:ext uri="{FF2B5EF4-FFF2-40B4-BE49-F238E27FC236}">
                  <a16:creationId xmlns:a16="http://schemas.microsoft.com/office/drawing/2014/main" id="{59868A10-04B5-469E-ABDC-D1D4DD8208E5}"/>
                </a:ext>
              </a:extLst>
            </p:cNvPr>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6;p40">
              <a:extLst>
                <a:ext uri="{FF2B5EF4-FFF2-40B4-BE49-F238E27FC236}">
                  <a16:creationId xmlns:a16="http://schemas.microsoft.com/office/drawing/2014/main" id="{B42FBABE-7883-4268-8105-597D7D99A60C}"/>
                </a:ext>
              </a:extLst>
            </p:cNvPr>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57;p40">
              <a:extLst>
                <a:ext uri="{FF2B5EF4-FFF2-40B4-BE49-F238E27FC236}">
                  <a16:creationId xmlns:a16="http://schemas.microsoft.com/office/drawing/2014/main" id="{F6812078-2B64-4DE9-9386-8D360CC118D9}"/>
                </a:ext>
              </a:extLst>
            </p:cNvPr>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78;p40">
            <a:extLst>
              <a:ext uri="{FF2B5EF4-FFF2-40B4-BE49-F238E27FC236}">
                <a16:creationId xmlns:a16="http://schemas.microsoft.com/office/drawing/2014/main" id="{1CC31558-61C0-45BC-91FC-53F0868F58CE}"/>
              </a:ext>
            </a:extLst>
          </p:cNvPr>
          <p:cNvGrpSpPr/>
          <p:nvPr/>
        </p:nvGrpSpPr>
        <p:grpSpPr>
          <a:xfrm>
            <a:off x="2438388" y="1822623"/>
            <a:ext cx="345971" cy="325505"/>
            <a:chOff x="5972700" y="2330200"/>
            <a:chExt cx="411625" cy="387275"/>
          </a:xfrm>
        </p:grpSpPr>
        <p:sp>
          <p:nvSpPr>
            <p:cNvPr id="16" name="Google Shape;1179;p40">
              <a:extLst>
                <a:ext uri="{FF2B5EF4-FFF2-40B4-BE49-F238E27FC236}">
                  <a16:creationId xmlns:a16="http://schemas.microsoft.com/office/drawing/2014/main" id="{29E58410-ABD1-4662-8D89-7BD2376C4925}"/>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0;p40">
              <a:extLst>
                <a:ext uri="{FF2B5EF4-FFF2-40B4-BE49-F238E27FC236}">
                  <a16:creationId xmlns:a16="http://schemas.microsoft.com/office/drawing/2014/main" id="{2792D277-3111-4D75-A289-86A7800DAEFE}"/>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00;p40">
            <a:extLst>
              <a:ext uri="{FF2B5EF4-FFF2-40B4-BE49-F238E27FC236}">
                <a16:creationId xmlns:a16="http://schemas.microsoft.com/office/drawing/2014/main" id="{96C2EB76-E810-4233-9C46-BDA5492D2834}"/>
              </a:ext>
            </a:extLst>
          </p:cNvPr>
          <p:cNvGrpSpPr/>
          <p:nvPr/>
        </p:nvGrpSpPr>
        <p:grpSpPr>
          <a:xfrm>
            <a:off x="3492053" y="4649056"/>
            <a:ext cx="258013" cy="359596"/>
            <a:chOff x="6718575" y="2318625"/>
            <a:chExt cx="256950" cy="407375"/>
          </a:xfrm>
          <a:solidFill>
            <a:srgbClr val="FFFF00"/>
          </a:solidFill>
        </p:grpSpPr>
        <p:sp>
          <p:nvSpPr>
            <p:cNvPr id="19" name="Google Shape;1401;p40">
              <a:extLst>
                <a:ext uri="{FF2B5EF4-FFF2-40B4-BE49-F238E27FC236}">
                  <a16:creationId xmlns:a16="http://schemas.microsoft.com/office/drawing/2014/main" id="{B0F130FB-D563-431E-A474-6C87D8A490FA}"/>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02;p40">
              <a:extLst>
                <a:ext uri="{FF2B5EF4-FFF2-40B4-BE49-F238E27FC236}">
                  <a16:creationId xmlns:a16="http://schemas.microsoft.com/office/drawing/2014/main" id="{0510D514-BAE1-4223-A776-16D031BE7A45}"/>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03;p40">
              <a:extLst>
                <a:ext uri="{FF2B5EF4-FFF2-40B4-BE49-F238E27FC236}">
                  <a16:creationId xmlns:a16="http://schemas.microsoft.com/office/drawing/2014/main" id="{67F64018-A6E5-43FD-94E3-B6094706CF82}"/>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04;p40">
              <a:extLst>
                <a:ext uri="{FF2B5EF4-FFF2-40B4-BE49-F238E27FC236}">
                  <a16:creationId xmlns:a16="http://schemas.microsoft.com/office/drawing/2014/main" id="{268C0C54-D2FF-4B37-8111-0C4C0A55395B}"/>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05;p40">
              <a:extLst>
                <a:ext uri="{FF2B5EF4-FFF2-40B4-BE49-F238E27FC236}">
                  <a16:creationId xmlns:a16="http://schemas.microsoft.com/office/drawing/2014/main" id="{89C9621F-5F7A-4105-B7AD-48B5E0E2BEB6}"/>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6;p40">
              <a:extLst>
                <a:ext uri="{FF2B5EF4-FFF2-40B4-BE49-F238E27FC236}">
                  <a16:creationId xmlns:a16="http://schemas.microsoft.com/office/drawing/2014/main" id="{925D18AF-57D6-4854-B91D-A5DBD63E269F}"/>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07;p40">
              <a:extLst>
                <a:ext uri="{FF2B5EF4-FFF2-40B4-BE49-F238E27FC236}">
                  <a16:creationId xmlns:a16="http://schemas.microsoft.com/office/drawing/2014/main" id="{F4B5480B-341E-475A-AB30-45283E7A72D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08;p40">
              <a:extLst>
                <a:ext uri="{FF2B5EF4-FFF2-40B4-BE49-F238E27FC236}">
                  <a16:creationId xmlns:a16="http://schemas.microsoft.com/office/drawing/2014/main" id="{D529F759-B4CD-4B06-A50F-03E9653ADFF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grpFill/>
            <a:ln w="127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405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02546"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r>
              <a:rPr lang="en-US" dirty="0"/>
              <a:t>Suggestions for further investigation</a:t>
            </a:r>
            <a:endParaRPr dirty="0"/>
          </a:p>
        </p:txBody>
      </p:sp>
      <p:sp>
        <p:nvSpPr>
          <p:cNvPr id="815" name="Google Shape;815;p20"/>
          <p:cNvSpPr txBox="1">
            <a:spLocks noGrp="1"/>
          </p:cNvSpPr>
          <p:nvPr>
            <p:ph type="body" idx="1"/>
          </p:nvPr>
        </p:nvSpPr>
        <p:spPr>
          <a:xfrm>
            <a:off x="506865" y="1055170"/>
            <a:ext cx="4038681" cy="3704720"/>
          </a:xfrm>
          <a:prstGeom prst="rect">
            <a:avLst/>
          </a:prstGeom>
        </p:spPr>
        <p:txBody>
          <a:bodyPr spcFirstLastPara="1" wrap="square" lIns="91425" tIns="91425" rIns="91425" bIns="91425" anchor="t" anchorCtr="0">
            <a:noAutofit/>
          </a:bodyPr>
          <a:lstStyle/>
          <a:p>
            <a:r>
              <a:rPr lang="en-US" dirty="0"/>
              <a:t>Factors that drive new clients in 2013</a:t>
            </a:r>
          </a:p>
          <a:p>
            <a:r>
              <a:rPr lang="en-US" dirty="0"/>
              <a:t>Ideas for increasing frequency of orders such as coupons or events</a:t>
            </a:r>
          </a:p>
          <a:p>
            <a:r>
              <a:rPr lang="en-US" dirty="0"/>
              <a:t>Factors that lower order counts</a:t>
            </a:r>
          </a:p>
          <a:p>
            <a:pPr lvl="1"/>
            <a:r>
              <a:rPr lang="en-US" dirty="0"/>
              <a:t> Shipping process time</a:t>
            </a:r>
          </a:p>
          <a:p>
            <a:pPr lvl="1"/>
            <a:r>
              <a:rPr lang="en-US" dirty="0"/>
              <a:t>Sales divided into category</a:t>
            </a:r>
          </a:p>
          <a:p>
            <a:pPr lvl="1"/>
            <a:r>
              <a:rPr lang="en-US" dirty="0"/>
              <a:t>Sales divided into different regions</a:t>
            </a:r>
          </a:p>
          <a:p>
            <a:pPr marL="101600" indent="0">
              <a:buNone/>
            </a:pPr>
            <a:endParaRPr lang="en-US" dirty="0"/>
          </a:p>
          <a:p>
            <a:endParaRPr lang="en-US" dirty="0"/>
          </a:p>
        </p:txBody>
      </p:sp>
      <p:sp>
        <p:nvSpPr>
          <p:cNvPr id="816" name="Google Shape;816;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C682E60C-5BD4-4CCB-9723-4ED8485F39A9}"/>
              </a:ext>
            </a:extLst>
          </p:cNvPr>
          <p:cNvPicPr>
            <a:picLocks noChangeAspect="1"/>
          </p:cNvPicPr>
          <p:nvPr/>
        </p:nvPicPr>
        <p:blipFill>
          <a:blip r:embed="rId3"/>
          <a:stretch>
            <a:fillRect/>
          </a:stretch>
        </p:blipFill>
        <p:spPr>
          <a:xfrm>
            <a:off x="4653418" y="1211780"/>
            <a:ext cx="4178377" cy="2876550"/>
          </a:xfrm>
          <a:prstGeom prst="rect">
            <a:avLst/>
          </a:prstGeom>
        </p:spPr>
      </p:pic>
    </p:spTree>
    <p:extLst>
      <p:ext uri="{BB962C8B-B14F-4D97-AF65-F5344CB8AC3E}">
        <p14:creationId xmlns:p14="http://schemas.microsoft.com/office/powerpoint/2010/main" val="3683974107"/>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975</Words>
  <Application>Microsoft Office PowerPoint</Application>
  <PresentationFormat>On-screen Show (16:9)</PresentationFormat>
  <Paragraphs>184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Titillium Web ExtraLight</vt:lpstr>
      <vt:lpstr>Wingdings</vt:lpstr>
      <vt:lpstr>Titillium Web</vt:lpstr>
      <vt:lpstr>Thaliard template</vt:lpstr>
      <vt:lpstr>Exploring factors to increase sales </vt:lpstr>
      <vt:lpstr>Motivation: Total Revenue Change Over Years</vt:lpstr>
      <vt:lpstr> Total Spending per Order: Do customers spend more/less per order?</vt:lpstr>
      <vt:lpstr>Quantity per Order: Do customers order more/less quantity of a product per order?</vt:lpstr>
      <vt:lpstr>New Customers and Retention Rate</vt:lpstr>
      <vt:lpstr>Frequency of Orders</vt:lpstr>
      <vt:lpstr>Do discounts make people buy more in general?</vt:lpstr>
      <vt:lpstr>Summary</vt:lpstr>
      <vt:lpstr> Suggestions for further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Yeonjoo Yoo</dc:creator>
  <cp:lastModifiedBy>Yeonjoo Yoo</cp:lastModifiedBy>
  <cp:revision>47</cp:revision>
  <dcterms:modified xsi:type="dcterms:W3CDTF">2020-03-21T23:19:05Z</dcterms:modified>
</cp:coreProperties>
</file>