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76" r:id="rId4"/>
    <p:sldId id="289" r:id="rId5"/>
    <p:sldId id="290" r:id="rId6"/>
    <p:sldId id="291" r:id="rId7"/>
    <p:sldId id="292" r:id="rId8"/>
    <p:sldId id="295" r:id="rId9"/>
    <p:sldId id="294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재영" initials="이재" lastIdx="1" clrIdx="0">
    <p:extLst>
      <p:ext uri="{19B8F6BF-5375-455C-9EA6-DF929625EA0E}">
        <p15:presenceInfo xmlns:p15="http://schemas.microsoft.com/office/powerpoint/2012/main" userId="c8bacdabfaa682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21FE-C930-40BE-A616-6C07B50DA6BF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36284-3253-46C3-913D-66CE593DB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통장 이름 짓기</a:t>
            </a:r>
            <a:r>
              <a:rPr lang="en-US" altLang="ko-KR" dirty="0"/>
              <a:t>, </a:t>
            </a:r>
            <a:r>
              <a:rPr lang="ko-KR" altLang="en-US" dirty="0"/>
              <a:t>이체 금액 설정을 한 자리에서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36284-3253-46C3-913D-66CE593DB8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4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통장 이름 짓기</a:t>
            </a:r>
            <a:r>
              <a:rPr lang="en-US" altLang="ko-KR" dirty="0"/>
              <a:t>, </a:t>
            </a:r>
            <a:r>
              <a:rPr lang="ko-KR" altLang="en-US" dirty="0"/>
              <a:t>이체 금액 설정을 한 자리에서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36284-3253-46C3-913D-66CE593DB8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8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36284-3253-46C3-913D-66CE593DB8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3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2AA-4BF3-4DF8-A4C0-0082AB41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D876A-5A5E-49CA-B77C-800E7C75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4583D-AE90-437C-9BE7-17E159FA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C24FC-DA3C-4A1B-BC92-72C0D0C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A4A5-5F3E-442B-9E70-7022D96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CFF3A-4FBB-4524-B023-4A3743DC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17637-CC5D-47AF-BFDD-83F1951C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498C2-116C-498A-AC7E-CC70DE1C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BE045-560C-4F96-8BDC-79106E30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972B5-31BF-4794-846B-07B67E5C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57AB0F-F703-4515-A174-352BC4236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BC9DD-31D6-4D93-9B3E-38F8F2921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3C738-1724-4BBA-BCE4-D05ABEA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3390B-5D33-484F-8151-286C4E0D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10155-AF89-4E39-9BB7-4CBD27B1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A9925-2648-4E79-AB5C-56581B2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9DB6-7862-48E8-BB38-B1B0EEE6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F25FA-808B-463D-B284-3AFD3982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A323-E3EF-4957-88D4-3932BF8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C8142-1CDB-43D5-ABCF-F2DED71F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4DB8B-1177-4D10-964B-1E88DEF7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7FF18-064E-4320-890D-86DE91A6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D825E-256B-4623-AF2E-AAE0282A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EF0AA-1470-4BBD-93BB-5DA2AC08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41ED-21EB-4BF2-836B-1C31DE7B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B5E64-92E4-4BDD-A987-2015B414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C9C5-78D9-4A14-9017-967B4CB2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2BF09-51E5-469C-86EF-B6558DEA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BA6A5-F8D7-408E-921F-4F2F0BD9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9DD1-8321-4D65-B594-5AD86A8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6F60B-8036-41C2-84FF-0F9FA44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35A2F-C3DB-45EF-836C-E499E2F0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99A2A-EEEC-4ED8-A2C6-07BCFFE3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AB5DE-4F2F-4F92-9600-35F418D3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B0720-0E82-46AB-A3DA-DC05E173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EB3099-1CC0-4C4D-83D5-EDA65D72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83C49-9551-43A0-B92F-D9156B53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D1B43-E5E1-49ED-8930-FC0947DC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D5C8C-9745-4DDF-A8A7-218B504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02894-0FC2-43EA-8875-89B3CC5A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301C37-3C85-4D7C-A252-F6FEC06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182D9-8968-4EC3-8A1D-6D5AEBF6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404EA2-ED8F-4F2F-928A-0C4C428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84EDC-3C5E-44AA-8A61-7229A7CE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91026-4E09-4FE4-8EBF-5AD66BEB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8C840-1A10-447D-8671-B30E6F3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7391-EBB3-4DEC-AD2A-2B14B491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6B383-6D06-4082-AB3E-32EE3E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987766-354E-4BAF-A3D8-AB3289AB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E86D3-6E30-45D9-9F25-4638D5DE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D886-A1BA-48B0-A355-F2325861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95D1A-5199-4236-9016-2DD9D3D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E749-2402-4CB6-878C-9029627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07D3D-0BC7-4520-920A-0EF3ECF7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92DA9-61C3-401D-B0EB-315F18FD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65218-B9D4-4B44-97D7-CF8134B2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FB86B-F5B1-4653-B71A-97531E2A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384A8-FE3E-4BD9-8599-9D6C1396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E4842-E215-43A2-80AB-8041B999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4DE07-4CEE-410F-953F-CB299DA1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4198F-B53B-4255-BB06-31E8A4143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3195-1B02-4A40-9CBE-D4BCC7CB973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4F8DC-7A67-4F4E-9858-8EFCC72D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046F6-253D-460C-8FDE-49F4EAB19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7781-5D62-40EE-A823-B246E683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jduswn1219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CE0BCF-4E02-4611-8FA1-366E82059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5FA1D-8D94-4F2C-A647-799F93B584C6}"/>
              </a:ext>
            </a:extLst>
          </p:cNvPr>
          <p:cNvSpPr txBox="1"/>
          <p:nvPr/>
        </p:nvSpPr>
        <p:spPr>
          <a:xfrm>
            <a:off x="6894029" y="379822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3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자산관리 어플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688267-E783-49E7-ACBD-3217F5570398}"/>
              </a:ext>
            </a:extLst>
          </p:cNvPr>
          <p:cNvCxnSpPr>
            <a:cxnSpLocks/>
          </p:cNvCxnSpPr>
          <p:nvPr/>
        </p:nvCxnSpPr>
        <p:spPr>
          <a:xfrm>
            <a:off x="3800476" y="3712984"/>
            <a:ext cx="45053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1A1B40-4F4D-4F55-9863-7A967A7A82B0}"/>
              </a:ext>
            </a:extLst>
          </p:cNvPr>
          <p:cNvSpPr txBox="1"/>
          <p:nvPr/>
        </p:nvSpPr>
        <p:spPr>
          <a:xfrm>
            <a:off x="8627489" y="5485443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서연주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r"/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hlinkClick r:id="rId2"/>
              </a:rPr>
              <a:t>tjduswn1219@gmail.com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F53DE2-874E-4A41-937A-87A50D54906B}"/>
              </a:ext>
            </a:extLst>
          </p:cNvPr>
          <p:cNvSpPr/>
          <p:nvPr/>
        </p:nvSpPr>
        <p:spPr>
          <a:xfrm>
            <a:off x="612340" y="541117"/>
            <a:ext cx="10967321" cy="577576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F6D51-D451-4DB2-9247-13F84A7BA4D7}"/>
              </a:ext>
            </a:extLst>
          </p:cNvPr>
          <p:cNvSpPr txBox="1"/>
          <p:nvPr/>
        </p:nvSpPr>
        <p:spPr>
          <a:xfrm>
            <a:off x="3057764" y="2544409"/>
            <a:ext cx="5967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>
                <a:solidFill>
                  <a:schemeClr val="bg1"/>
                </a:solidFill>
              </a:rPr>
              <a:t>MoneyAround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3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CE0BCF-4E02-4611-8FA1-366E82059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688267-E783-49E7-ACBD-3217F5570398}"/>
              </a:ext>
            </a:extLst>
          </p:cNvPr>
          <p:cNvCxnSpPr>
            <a:cxnSpLocks/>
          </p:cNvCxnSpPr>
          <p:nvPr/>
        </p:nvCxnSpPr>
        <p:spPr>
          <a:xfrm>
            <a:off x="3800476" y="3712984"/>
            <a:ext cx="45053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1A1B40-4F4D-4F55-9863-7A967A7A82B0}"/>
              </a:ext>
            </a:extLst>
          </p:cNvPr>
          <p:cNvSpPr txBox="1"/>
          <p:nvPr/>
        </p:nvSpPr>
        <p:spPr>
          <a:xfrm>
            <a:off x="8550544" y="5485443"/>
            <a:ext cx="2906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서연주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r"/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tjduswn1219@gmail.com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F53DE2-874E-4A41-937A-87A50D54906B}"/>
              </a:ext>
            </a:extLst>
          </p:cNvPr>
          <p:cNvSpPr/>
          <p:nvPr/>
        </p:nvSpPr>
        <p:spPr>
          <a:xfrm>
            <a:off x="612340" y="541117"/>
            <a:ext cx="10967321" cy="577576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F6D51-D451-4DB2-9247-13F84A7BA4D7}"/>
              </a:ext>
            </a:extLst>
          </p:cNvPr>
          <p:cNvSpPr txBox="1"/>
          <p:nvPr/>
        </p:nvSpPr>
        <p:spPr>
          <a:xfrm>
            <a:off x="3717644" y="2544409"/>
            <a:ext cx="46378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600" b="1" dirty="0">
                <a:solidFill>
                  <a:schemeClr val="bg1"/>
                </a:solidFill>
              </a:rPr>
              <a:t>.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282B9D-EAEC-49C9-8FC3-F0EF03167D93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66D1A5-8149-4958-97CC-F778BB29012B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</a:rPr>
                <a:t>MoneyAround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93BD51-4841-48D1-8B05-54092F4F01F0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3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252360" y="32441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구상 배경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21732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A539BF-FC26-472E-8B4A-7D43AF104AD1}"/>
              </a:ext>
            </a:extLst>
          </p:cNvPr>
          <p:cNvGrpSpPr/>
          <p:nvPr/>
        </p:nvGrpSpPr>
        <p:grpSpPr>
          <a:xfrm>
            <a:off x="1937264" y="1571700"/>
            <a:ext cx="3756776" cy="3596488"/>
            <a:chOff x="8545399" y="2585289"/>
            <a:chExt cx="2998463" cy="28705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A98FB7-D554-42B3-ACBD-A1992FFF3B5B}"/>
                </a:ext>
              </a:extLst>
            </p:cNvPr>
            <p:cNvSpPr/>
            <p:nvPr/>
          </p:nvSpPr>
          <p:spPr>
            <a:xfrm>
              <a:off x="8545399" y="2585289"/>
              <a:ext cx="2998463" cy="2870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53B4EF-C68A-4E71-931C-DDA0E9E673F9}"/>
                </a:ext>
              </a:extLst>
            </p:cNvPr>
            <p:cNvSpPr txBox="1"/>
            <p:nvPr/>
          </p:nvSpPr>
          <p:spPr>
            <a:xfrm>
              <a:off x="8854551" y="4000245"/>
              <a:ext cx="2385582" cy="1085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월급은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A</a:t>
              </a: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뱅크 예금 통장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적금은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B</a:t>
              </a: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은행 특판 고금리 적금 통장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주택 청약은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A</a:t>
              </a: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뱅크 청년우대 주택 청약에 넣고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비상금은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C</a:t>
              </a: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뱅크 비상금 통장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그리고</a:t>
              </a:r>
              <a:r>
                <a: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…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CEC703-2D2C-4CD4-A561-B4509BDE53A0}"/>
              </a:ext>
            </a:extLst>
          </p:cNvPr>
          <p:cNvGrpSpPr/>
          <p:nvPr/>
        </p:nvGrpSpPr>
        <p:grpSpPr>
          <a:xfrm>
            <a:off x="2294006" y="2096722"/>
            <a:ext cx="3694814" cy="874623"/>
            <a:chOff x="4212060" y="1203627"/>
            <a:chExt cx="3694814" cy="87462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57BE66-9F84-48FE-8980-BF1E0A0BB969}"/>
                </a:ext>
              </a:extLst>
            </p:cNvPr>
            <p:cNvSpPr txBox="1"/>
            <p:nvPr/>
          </p:nvSpPr>
          <p:spPr>
            <a:xfrm>
              <a:off x="4276767" y="1225215"/>
              <a:ext cx="1943161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ct val="120000"/>
                </a:lnSpc>
                <a:defRPr sz="16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b="1" dirty="0"/>
                <a:t>흩어진 통장은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 눈에 보기 어렵다</a:t>
              </a:r>
              <a:r>
                <a:rPr lang="en-US" altLang="ko-KR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046511A-1E0F-4DE9-99FF-C76A74F2C75F}"/>
                </a:ext>
              </a:extLst>
            </p:cNvPr>
            <p:cNvSpPr/>
            <p:nvPr/>
          </p:nvSpPr>
          <p:spPr>
            <a:xfrm>
              <a:off x="4212060" y="1203627"/>
              <a:ext cx="3694814" cy="874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dirty="0"/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FF8C791F-4BA1-4FAC-91B3-699CB163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50" y="4375191"/>
            <a:ext cx="2091770" cy="20917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62B444-F004-48BF-BC77-F2F3152D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" y="4095493"/>
            <a:ext cx="2438095" cy="243809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050C4B-2FC8-4B18-A051-3E26AED62B5B}"/>
              </a:ext>
            </a:extLst>
          </p:cNvPr>
          <p:cNvGrpSpPr/>
          <p:nvPr/>
        </p:nvGrpSpPr>
        <p:grpSpPr>
          <a:xfrm>
            <a:off x="7714312" y="1571700"/>
            <a:ext cx="4051556" cy="3596488"/>
            <a:chOff x="3923021" y="2835597"/>
            <a:chExt cx="4051556" cy="359648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D9A2EF2-7872-4B12-8E31-82DF1E0073FF}"/>
                </a:ext>
              </a:extLst>
            </p:cNvPr>
            <p:cNvGrpSpPr/>
            <p:nvPr/>
          </p:nvGrpSpPr>
          <p:grpSpPr>
            <a:xfrm>
              <a:off x="3923021" y="2835597"/>
              <a:ext cx="3756776" cy="3596488"/>
              <a:chOff x="8545399" y="2585289"/>
              <a:chExt cx="2998463" cy="287053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99D65A7-A891-4230-831A-72CC024BFACC}"/>
                  </a:ext>
                </a:extLst>
              </p:cNvPr>
              <p:cNvSpPr/>
              <p:nvPr/>
            </p:nvSpPr>
            <p:spPr>
              <a:xfrm>
                <a:off x="8545399" y="2585289"/>
                <a:ext cx="2998463" cy="28705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537B02-BB90-4BD6-9A49-C1BC482E407A}"/>
                  </a:ext>
                </a:extLst>
              </p:cNvPr>
              <p:cNvSpPr txBox="1"/>
              <p:nvPr/>
            </p:nvSpPr>
            <p:spPr>
              <a:xfrm>
                <a:off x="8854551" y="3849765"/>
                <a:ext cx="2385582" cy="12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생활비는 월급에서 쪼개서 쓰기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!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적금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, </a:t>
                </a: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공과금 빠지고 일주일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, </a:t>
                </a: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내 월급 다 </a:t>
                </a:r>
                <a:r>
                  <a:rPr lang="ko-KR" altLang="en-US" sz="1400" spc="-100" dirty="0" err="1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어디갔니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?!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청약이 당첨되어도 못 살 것 같은데 </a:t>
                </a:r>
                <a:endParaRPr lang="en-US" altLang="ko-KR" sz="1400" spc="-100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주택 청약을 </a:t>
                </a:r>
                <a:r>
                  <a:rPr lang="ko-KR" altLang="en-US" sz="1400" spc="-100" dirty="0" err="1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들어야할까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요즘은 주식도 많이 </a:t>
                </a:r>
                <a:r>
                  <a:rPr lang="ko-KR" altLang="en-US" sz="1400" spc="-100" dirty="0" err="1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한다던데</a:t>
                </a:r>
                <a:r>
                  <a:rPr lang="en-US" altLang="ko-KR" sz="1400" spc="-100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…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32496D-6CD3-4749-A5BC-ABA60BFF942C}"/>
                </a:ext>
              </a:extLst>
            </p:cNvPr>
            <p:cNvGrpSpPr/>
            <p:nvPr/>
          </p:nvGrpSpPr>
          <p:grpSpPr>
            <a:xfrm>
              <a:off x="4279763" y="3360619"/>
              <a:ext cx="3694814" cy="874623"/>
              <a:chOff x="4212060" y="1203627"/>
              <a:chExt cx="3694814" cy="87462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F2C514-2D3F-4C11-BF81-8B220818FA7F}"/>
                  </a:ext>
                </a:extLst>
              </p:cNvPr>
              <p:cNvSpPr txBox="1"/>
              <p:nvPr/>
            </p:nvSpPr>
            <p:spPr>
              <a:xfrm>
                <a:off x="4276767" y="1225215"/>
                <a:ext cx="2520242" cy="783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20000"/>
                  </a:lnSpc>
                  <a:defRPr sz="1600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-윤고딕340" panose="02030504000101010101" pitchFamily="18" charset="-127"/>
                    <a:ea typeface="-윤고딕340" panose="02030504000101010101" pitchFamily="18" charset="-127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다들 재테크 한다는데</a:t>
                </a:r>
                <a:endParaRPr lang="en-US" altLang="ko-KR" b="1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좋은 방법이</a:t>
                </a:r>
                <a:r>
                  <a:rPr lang="en-US" altLang="ko-KR" b="1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 </a:t>
                </a:r>
                <a:r>
                  <a:rPr lang="ko-KR" altLang="en-US" b="1" dirty="0" err="1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뭔지</a:t>
                </a:r>
                <a:r>
                  <a:rPr lang="ko-KR" altLang="en-US" b="1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 모르겠다</a:t>
                </a:r>
                <a:r>
                  <a:rPr lang="en-US" altLang="ko-KR" b="1" dirty="0"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.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5E85269-9286-43AB-8323-3A8CADFEE088}"/>
                  </a:ext>
                </a:extLst>
              </p:cNvPr>
              <p:cNvSpPr/>
              <p:nvPr/>
            </p:nvSpPr>
            <p:spPr>
              <a:xfrm>
                <a:off x="4212060" y="1203627"/>
                <a:ext cx="3694814" cy="8746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dirty="0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D648E3A-6057-4558-A388-D7D02152C810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0682AF-AE40-4800-80F1-C78A4259A7EB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B602C-69F7-4328-8836-4987511BA875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D9CFC5-8DD4-46F6-BD05-E4CC8DA2BEB3}"/>
              </a:ext>
            </a:extLst>
          </p:cNvPr>
          <p:cNvSpPr txBox="1"/>
          <p:nvPr/>
        </p:nvSpPr>
        <p:spPr>
          <a:xfrm>
            <a:off x="3674227" y="4691447"/>
            <a:ext cx="190468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6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알찬 혜택 이용자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Q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씨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80FF7-C518-4499-8F70-B769A01A8459}"/>
              </a:ext>
            </a:extLst>
          </p:cNvPr>
          <p:cNvSpPr txBox="1"/>
          <p:nvPr/>
        </p:nvSpPr>
        <p:spPr>
          <a:xfrm>
            <a:off x="9622358" y="4716018"/>
            <a:ext cx="164981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6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재테크 꿈나무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Y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씨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1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1079615" y="984476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타겟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554677" y="1629130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523CB5-ABF0-4A57-BEF9-C5378070FFED}"/>
              </a:ext>
            </a:extLst>
          </p:cNvPr>
          <p:cNvSpPr/>
          <p:nvPr/>
        </p:nvSpPr>
        <p:spPr>
          <a:xfrm>
            <a:off x="1098850" y="363015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목적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FEF0C4-BF51-4585-A794-CCFE94BA4A2B}"/>
              </a:ext>
            </a:extLst>
          </p:cNvPr>
          <p:cNvCxnSpPr/>
          <p:nvPr/>
        </p:nvCxnSpPr>
        <p:spPr>
          <a:xfrm>
            <a:off x="573912" y="427480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073F6A-A913-45F5-BC5E-ADB4FD7EF48F}"/>
              </a:ext>
            </a:extLst>
          </p:cNvPr>
          <p:cNvSpPr/>
          <p:nvPr/>
        </p:nvSpPr>
        <p:spPr>
          <a:xfrm>
            <a:off x="1569493" y="2022170"/>
            <a:ext cx="9587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자산관리를 위해 용도별로 통장을 분리하여 사용하는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사회 초년생 및 학생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48ED58-9E87-4906-964B-D3ED081EC9A6}"/>
              </a:ext>
            </a:extLst>
          </p:cNvPr>
          <p:cNvSpPr/>
          <p:nvPr/>
        </p:nvSpPr>
        <p:spPr>
          <a:xfrm>
            <a:off x="1588727" y="4683061"/>
            <a:ext cx="6276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자산관리의 기초적 틀을</a:t>
            </a:r>
            <a:r>
              <a:rPr lang="en-US" altLang="ko-KR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제시하고 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효율적 자산관리를 도움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8E2B80-EA9E-4234-9978-C60D2184D25C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C6A810-D91A-4AE4-9623-44DA884BD6DF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530DD-932C-455B-809E-08EF3BD8CF35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6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138619" y="324412"/>
            <a:ext cx="270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MoneyAround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8C3466-FB32-44F5-85D2-E94A7C05C5CD}"/>
              </a:ext>
            </a:extLst>
          </p:cNvPr>
          <p:cNvSpPr/>
          <p:nvPr/>
        </p:nvSpPr>
        <p:spPr>
          <a:xfrm>
            <a:off x="1166187" y="3559945"/>
            <a:ext cx="3107017" cy="3000233"/>
          </a:xfrm>
          <a:prstGeom prst="rect">
            <a:avLst/>
          </a:prstGeom>
          <a:noFill/>
          <a:ln w="984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106965-819A-406A-9EB6-4BA17585AC0C}"/>
              </a:ext>
            </a:extLst>
          </p:cNvPr>
          <p:cNvSpPr/>
          <p:nvPr/>
        </p:nvSpPr>
        <p:spPr>
          <a:xfrm>
            <a:off x="4698487" y="10324"/>
            <a:ext cx="5028620" cy="68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2F83B-FE12-4A3F-83D7-BD5527A6C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" t="16052" b="3300"/>
          <a:stretch/>
        </p:blipFill>
        <p:spPr>
          <a:xfrm>
            <a:off x="4965801" y="616799"/>
            <a:ext cx="4493991" cy="539643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8B32F2-EA08-4E98-86D6-2A7D1CFC3567}"/>
              </a:ext>
            </a:extLst>
          </p:cNvPr>
          <p:cNvGrpSpPr/>
          <p:nvPr/>
        </p:nvGrpSpPr>
        <p:grpSpPr>
          <a:xfrm>
            <a:off x="8510761" y="5136047"/>
            <a:ext cx="1483660" cy="1483660"/>
            <a:chOff x="3193978" y="787078"/>
            <a:chExt cx="1632026" cy="163202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95A2488-854F-4B2E-9783-21424B66A3A1}"/>
                </a:ext>
              </a:extLst>
            </p:cNvPr>
            <p:cNvSpPr/>
            <p:nvPr/>
          </p:nvSpPr>
          <p:spPr>
            <a:xfrm>
              <a:off x="3193978" y="787078"/>
              <a:ext cx="1632026" cy="1632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B71E4-E6B0-4401-B2F6-D17BBDDAABA2}"/>
                </a:ext>
              </a:extLst>
            </p:cNvPr>
            <p:cNvSpPr txBox="1"/>
            <p:nvPr/>
          </p:nvSpPr>
          <p:spPr>
            <a:xfrm>
              <a:off x="3525155" y="1166074"/>
              <a:ext cx="969675" cy="87403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ko-KR"/>
              </a:defPPr>
              <a:lvl1pPr algn="ctr">
                <a:defRPr sz="32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502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Splash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Screen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AB89CE-2884-4C41-B188-655857F5F7E1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CED6E2-2101-4332-823E-EE1F6AA37646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29E75C-1AA8-490E-9D5F-203828BD32CC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B587243-C7BF-4847-AEC3-C1894C37C505}"/>
              </a:ext>
            </a:extLst>
          </p:cNvPr>
          <p:cNvSpPr txBox="1"/>
          <p:nvPr/>
        </p:nvSpPr>
        <p:spPr>
          <a:xfrm>
            <a:off x="1290474" y="4307057"/>
            <a:ext cx="249289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b="1" dirty="0" err="1"/>
              <a:t>MoneyAround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의미</a:t>
            </a:r>
            <a:endParaRPr lang="en-US" altLang="ko-KR" sz="18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24C4342-1699-424D-9EE2-2BD21AEDB382}"/>
              </a:ext>
            </a:extLst>
          </p:cNvPr>
          <p:cNvCxnSpPr>
            <a:cxnSpLocks/>
          </p:cNvCxnSpPr>
          <p:nvPr/>
        </p:nvCxnSpPr>
        <p:spPr>
          <a:xfrm>
            <a:off x="1352620" y="4699080"/>
            <a:ext cx="2697010" cy="1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E251EB-377A-412F-B75C-1AA7F7A82292}"/>
              </a:ext>
            </a:extLst>
          </p:cNvPr>
          <p:cNvSpPr txBox="1"/>
          <p:nvPr/>
        </p:nvSpPr>
        <p:spPr>
          <a:xfrm>
            <a:off x="1282174" y="4943130"/>
            <a:ext cx="2946640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흩어져 있던 통장을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 자리에서 </a:t>
            </a:r>
            <a:b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모아 볼 수 있다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돈이 모인다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536453" y="32441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106965-819A-406A-9EB6-4BA17585AC0C}"/>
              </a:ext>
            </a:extLst>
          </p:cNvPr>
          <p:cNvSpPr/>
          <p:nvPr/>
        </p:nvSpPr>
        <p:spPr>
          <a:xfrm>
            <a:off x="4293129" y="10324"/>
            <a:ext cx="5028620" cy="68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AB89CE-2884-4C41-B188-655857F5F7E1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CED6E2-2101-4332-823E-EE1F6AA37646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29E75C-1AA8-490E-9D5F-203828BD32CC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C4A3DB-F2B3-4F74-BBC8-FE60D3D00BBF}"/>
              </a:ext>
            </a:extLst>
          </p:cNvPr>
          <p:cNvGrpSpPr/>
          <p:nvPr/>
        </p:nvGrpSpPr>
        <p:grpSpPr>
          <a:xfrm>
            <a:off x="856035" y="2970001"/>
            <a:ext cx="3107017" cy="3000233"/>
            <a:chOff x="427893" y="3394782"/>
            <a:chExt cx="3107017" cy="30002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8C3466-FB32-44F5-85D2-E94A7C05C5CD}"/>
                </a:ext>
              </a:extLst>
            </p:cNvPr>
            <p:cNvSpPr/>
            <p:nvPr/>
          </p:nvSpPr>
          <p:spPr>
            <a:xfrm>
              <a:off x="427893" y="3394782"/>
              <a:ext cx="3107017" cy="3000233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587243-C7BF-4847-AEC3-C1894C37C505}"/>
                </a:ext>
              </a:extLst>
            </p:cNvPr>
            <p:cNvSpPr txBox="1"/>
            <p:nvPr/>
          </p:nvSpPr>
          <p:spPr>
            <a:xfrm>
              <a:off x="630595" y="3948844"/>
              <a:ext cx="2492894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자산 관리 상품 추천</a:t>
              </a:r>
              <a:endParaRPr lang="en-US" altLang="ko-KR" sz="1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4C4342-1699-424D-9EE2-2BD21AEDB382}"/>
                </a:ext>
              </a:extLst>
            </p:cNvPr>
            <p:cNvCxnSpPr>
              <a:cxnSpLocks/>
            </p:cNvCxnSpPr>
            <p:nvPr/>
          </p:nvCxnSpPr>
          <p:spPr>
            <a:xfrm>
              <a:off x="692741" y="4340867"/>
              <a:ext cx="2697010" cy="1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E251EB-377A-412F-B75C-1AA7F7A82292}"/>
                </a:ext>
              </a:extLst>
            </p:cNvPr>
            <p:cNvSpPr txBox="1"/>
            <p:nvPr/>
          </p:nvSpPr>
          <p:spPr>
            <a:xfrm>
              <a:off x="543345" y="4426641"/>
              <a:ext cx="2839239" cy="161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빅데이터를 이용하여 나이대별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b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남녀별로 많이 쓰고있는 상품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b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추천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터치 시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더 자세한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설명이 있는</a:t>
              </a:r>
              <a:b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어플 내 페이지로 이동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1D9505-C4B5-4D72-BDED-51E3155FB79E}"/>
              </a:ext>
            </a:extLst>
          </p:cNvPr>
          <p:cNvGrpSpPr/>
          <p:nvPr/>
        </p:nvGrpSpPr>
        <p:grpSpPr>
          <a:xfrm>
            <a:off x="9302505" y="1406140"/>
            <a:ext cx="2627583" cy="1518236"/>
            <a:chOff x="1817230" y="1235539"/>
            <a:chExt cx="2627583" cy="15182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3A33C4-C831-4B60-B952-A1695AE64650}"/>
                </a:ext>
              </a:extLst>
            </p:cNvPr>
            <p:cNvSpPr/>
            <p:nvPr/>
          </p:nvSpPr>
          <p:spPr>
            <a:xfrm>
              <a:off x="1817230" y="1235539"/>
              <a:ext cx="2613943" cy="1518236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139ABC-1F27-467A-8D29-204DE5885B18}"/>
                </a:ext>
              </a:extLst>
            </p:cNvPr>
            <p:cNvSpPr txBox="1"/>
            <p:nvPr/>
          </p:nvSpPr>
          <p:spPr>
            <a:xfrm>
              <a:off x="1951919" y="1433456"/>
              <a:ext cx="2492894" cy="3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통장 이름 임의 설정</a:t>
              </a:r>
              <a:endParaRPr lang="en-US" altLang="ko-KR" sz="16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8A47233-81F0-445D-AF77-DB6EB6CD747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919" y="1816052"/>
              <a:ext cx="2053985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CAF421-5A2B-42E1-AB44-7F7510909AAF}"/>
                </a:ext>
              </a:extLst>
            </p:cNvPr>
            <p:cNvSpPr txBox="1"/>
            <p:nvPr/>
          </p:nvSpPr>
          <p:spPr>
            <a:xfrm>
              <a:off x="1930658" y="1901826"/>
              <a:ext cx="2167581" cy="58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사용자가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지정한 이름으로 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표시하여 용도 파악 용이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F761B25-EFC9-42B3-AEA8-00DA202C4DBE}"/>
              </a:ext>
            </a:extLst>
          </p:cNvPr>
          <p:cNvGrpSpPr/>
          <p:nvPr/>
        </p:nvGrpSpPr>
        <p:grpSpPr>
          <a:xfrm>
            <a:off x="242748" y="1279769"/>
            <a:ext cx="3817234" cy="956948"/>
            <a:chOff x="1817230" y="1235539"/>
            <a:chExt cx="2613943" cy="15182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C21935-D0B1-47FB-8146-18F5744B7376}"/>
                </a:ext>
              </a:extLst>
            </p:cNvPr>
            <p:cNvSpPr/>
            <p:nvPr/>
          </p:nvSpPr>
          <p:spPr>
            <a:xfrm>
              <a:off x="1817230" y="1235539"/>
              <a:ext cx="2613943" cy="1518236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9B60F0-A3DB-44E0-B8C8-1FC1E8671F61}"/>
                </a:ext>
              </a:extLst>
            </p:cNvPr>
            <p:cNvSpPr txBox="1"/>
            <p:nvPr/>
          </p:nvSpPr>
          <p:spPr>
            <a:xfrm>
              <a:off x="1886120" y="1493280"/>
              <a:ext cx="2492894" cy="1037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지정된 주요 통장 터치해서</a:t>
              </a:r>
              <a:endParaRPr lang="en-US" altLang="ko-KR" sz="1600" b="1" dirty="0"/>
            </a:p>
            <a:p>
              <a:pPr>
                <a:lnSpc>
                  <a:spcPct val="120000"/>
                </a:lnSpc>
              </a:pPr>
              <a:r>
                <a:rPr lang="ko-KR" altLang="en-US" sz="1600" b="1" dirty="0" err="1"/>
                <a:t>통장별</a:t>
              </a:r>
              <a:r>
                <a:rPr lang="ko-KR" altLang="en-US" sz="1600" b="1" dirty="0"/>
                <a:t> 자동 이체 금액을 한 번에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조절</a:t>
              </a:r>
              <a:endParaRPr lang="en-US" altLang="ko-KR" sz="1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3D5EF-9E9E-4BAE-905E-D6CF230A0C04}"/>
                </a:ext>
              </a:extLst>
            </p:cNvPr>
            <p:cNvSpPr txBox="1"/>
            <p:nvPr/>
          </p:nvSpPr>
          <p:spPr>
            <a:xfrm>
              <a:off x="1930658" y="1901826"/>
              <a:ext cx="184731" cy="32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E36C601-2E32-4564-95F0-304D7E753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 t="15395" b="1121"/>
          <a:stretch/>
        </p:blipFill>
        <p:spPr>
          <a:xfrm>
            <a:off x="4435478" y="538072"/>
            <a:ext cx="4728466" cy="57252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06D9EF-19AD-4971-83D1-23727BD21356}"/>
              </a:ext>
            </a:extLst>
          </p:cNvPr>
          <p:cNvSpPr/>
          <p:nvPr/>
        </p:nvSpPr>
        <p:spPr>
          <a:xfrm>
            <a:off x="4293128" y="4344765"/>
            <a:ext cx="5388193" cy="2135043"/>
          </a:xfrm>
          <a:prstGeom prst="rect">
            <a:avLst/>
          </a:prstGeom>
          <a:noFill/>
          <a:ln w="117475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135945-3461-4261-A682-8E4C7DDE9ABA}"/>
              </a:ext>
            </a:extLst>
          </p:cNvPr>
          <p:cNvSpPr/>
          <p:nvPr/>
        </p:nvSpPr>
        <p:spPr>
          <a:xfrm>
            <a:off x="7326243" y="917409"/>
            <a:ext cx="1739212" cy="1208521"/>
          </a:xfrm>
          <a:prstGeom prst="rect">
            <a:avLst/>
          </a:prstGeom>
          <a:noFill/>
          <a:ln w="117475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8B32F2-EA08-4E98-86D6-2A7D1CFC3567}"/>
              </a:ext>
            </a:extLst>
          </p:cNvPr>
          <p:cNvGrpSpPr/>
          <p:nvPr/>
        </p:nvGrpSpPr>
        <p:grpSpPr>
          <a:xfrm>
            <a:off x="8422353" y="5286705"/>
            <a:ext cx="1483660" cy="1483660"/>
            <a:chOff x="3193978" y="787078"/>
            <a:chExt cx="1632026" cy="163202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95A2488-854F-4B2E-9783-21424B66A3A1}"/>
                </a:ext>
              </a:extLst>
            </p:cNvPr>
            <p:cNvSpPr/>
            <p:nvPr/>
          </p:nvSpPr>
          <p:spPr>
            <a:xfrm>
              <a:off x="3193978" y="787078"/>
              <a:ext cx="1632026" cy="1632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B71E4-E6B0-4401-B2F6-D17BBDDAABA2}"/>
                </a:ext>
              </a:extLst>
            </p:cNvPr>
            <p:cNvSpPr txBox="1"/>
            <p:nvPr/>
          </p:nvSpPr>
          <p:spPr>
            <a:xfrm>
              <a:off x="3525155" y="962942"/>
              <a:ext cx="969675" cy="12802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ko-KR"/>
              </a:defPPr>
              <a:lvl1pPr algn="ctr">
                <a:defRPr sz="32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502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Main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Screen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Ⅰ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4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536453" y="32441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106965-819A-406A-9EB6-4BA17585AC0C}"/>
              </a:ext>
            </a:extLst>
          </p:cNvPr>
          <p:cNvSpPr/>
          <p:nvPr/>
        </p:nvSpPr>
        <p:spPr>
          <a:xfrm>
            <a:off x="4293129" y="10324"/>
            <a:ext cx="5028620" cy="68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AB89CE-2884-4C41-B188-655857F5F7E1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CED6E2-2101-4332-823E-EE1F6AA37646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29E75C-1AA8-490E-9D5F-203828BD32CC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C4A3DB-F2B3-4F74-BBC8-FE60D3D00BBF}"/>
              </a:ext>
            </a:extLst>
          </p:cNvPr>
          <p:cNvGrpSpPr/>
          <p:nvPr/>
        </p:nvGrpSpPr>
        <p:grpSpPr>
          <a:xfrm>
            <a:off x="536453" y="2381166"/>
            <a:ext cx="3441311" cy="3507768"/>
            <a:chOff x="427893" y="3394782"/>
            <a:chExt cx="3107017" cy="30002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8C3466-FB32-44F5-85D2-E94A7C05C5CD}"/>
                </a:ext>
              </a:extLst>
            </p:cNvPr>
            <p:cNvSpPr/>
            <p:nvPr/>
          </p:nvSpPr>
          <p:spPr>
            <a:xfrm>
              <a:off x="427893" y="3394782"/>
              <a:ext cx="3107017" cy="3000233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587243-C7BF-4847-AEC3-C1894C37C505}"/>
                </a:ext>
              </a:extLst>
            </p:cNvPr>
            <p:cNvSpPr txBox="1"/>
            <p:nvPr/>
          </p:nvSpPr>
          <p:spPr>
            <a:xfrm>
              <a:off x="602314" y="3779158"/>
              <a:ext cx="2492894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맞춤형 화면 배치</a:t>
              </a:r>
              <a:endParaRPr lang="en-US" altLang="ko-KR" sz="1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4C4342-1699-424D-9EE2-2BD21AEDB382}"/>
                </a:ext>
              </a:extLst>
            </p:cNvPr>
            <p:cNvCxnSpPr>
              <a:cxnSpLocks/>
            </p:cNvCxnSpPr>
            <p:nvPr/>
          </p:nvCxnSpPr>
          <p:spPr>
            <a:xfrm>
              <a:off x="664460" y="4171181"/>
              <a:ext cx="2697010" cy="1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E251EB-377A-412F-B75C-1AA7F7A82292}"/>
                </a:ext>
              </a:extLst>
            </p:cNvPr>
            <p:cNvSpPr txBox="1"/>
            <p:nvPr/>
          </p:nvSpPr>
          <p:spPr>
            <a:xfrm>
              <a:off x="515064" y="4256955"/>
              <a:ext cx="2991828" cy="1384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Main </a:t>
              </a:r>
              <a:r>
                <a:rPr lang="en-US" altLang="ko-KR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Screen</a:t>
              </a:r>
              <a:r>
                <a:rPr lang="en-US" altLang="ko-KR" sz="1400" dirty="0" err="1">
                  <a:latin typeface="Arial Narrow" panose="020B0606020202030204" pitchFamily="34" charset="0"/>
                </a:rPr>
                <a:t>Ⅰ</a:t>
              </a:r>
              <a:r>
                <a:rPr lang="ko-KR" altLang="en-US" sz="1400" dirty="0">
                  <a:latin typeface="Arial Narrow" panose="020B0606020202030204" pitchFamily="34" charset="0"/>
                </a:rPr>
                <a:t>에서 각 통장 별 터치</a:t>
              </a:r>
              <a:r>
                <a:rPr lang="en-US" altLang="ko-KR" sz="1400" dirty="0">
                  <a:latin typeface="Arial Narrow" panose="020B0606020202030204" pitchFamily="34" charset="0"/>
                </a:rPr>
                <a:t> </a:t>
              </a:r>
              <a:br>
                <a:rPr lang="en-US" altLang="ko-KR" sz="1400" dirty="0">
                  <a:latin typeface="Arial Narrow" panose="020B0606020202030204" pitchFamily="34" charset="0"/>
                </a:rPr>
              </a:br>
              <a:r>
                <a:rPr lang="ko-KR" altLang="en-US" sz="1400" dirty="0">
                  <a:latin typeface="Arial Narrow" panose="020B0606020202030204" pitchFamily="34" charset="0"/>
                </a:rPr>
                <a:t>횟수를 반영하여 더 자주 확인하는 </a:t>
              </a:r>
              <a:br>
                <a:rPr lang="en-US" altLang="ko-KR" sz="1400" dirty="0">
                  <a:latin typeface="Arial Narrow" panose="020B0606020202030204" pitchFamily="34" charset="0"/>
                </a:rPr>
              </a:br>
              <a:r>
                <a:rPr lang="ko-KR" altLang="en-US" sz="1400" dirty="0">
                  <a:latin typeface="Arial Narrow" panose="020B0606020202030204" pitchFamily="34" charset="0"/>
                </a:rPr>
                <a:t>통장 정보를 더 크게 표시</a:t>
              </a:r>
              <a:endParaRPr lang="en-US" altLang="ko-KR" sz="1400" dirty="0">
                <a:latin typeface="Arial Narrow" panose="020B060602020203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Arial Narrow" panose="020B0606020202030204" pitchFamily="34" charset="0"/>
                </a:rPr>
                <a:t>아이콘 터치 시 세부 정보 화면으로 이동</a:t>
              </a:r>
              <a:endParaRPr lang="en-US" altLang="ko-KR" sz="1400" dirty="0">
                <a:latin typeface="Arial Narrow" panose="020B060602020203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Arial Narrow" panose="020B0606020202030204" pitchFamily="34" charset="0"/>
                  <a:ea typeface="-윤고딕340" panose="02030504000101010101"/>
                </a:rPr>
                <a:t>통장 바깥 부분을 터치하면</a:t>
              </a:r>
              <a:r>
                <a:rPr lang="en-US" altLang="ko-KR" sz="1400" dirty="0">
                  <a:latin typeface="Arial Narrow" panose="020B0606020202030204" pitchFamily="34" charset="0"/>
                  <a:ea typeface="-윤고딕340" panose="02030504000101010101"/>
                </a:rPr>
                <a:t> 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Main </a:t>
              </a:r>
              <a:b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Screen</a:t>
              </a:r>
              <a:r>
                <a:rPr lang="en-US" altLang="ko-KR" sz="1400" dirty="0" err="1">
                  <a:latin typeface="Arial Narrow" panose="020B0606020202030204" pitchFamily="34" charset="0"/>
                  <a:ea typeface="-윤고딕340" panose="02030504000101010101"/>
                </a:rPr>
                <a:t>Ⅰ</a:t>
              </a:r>
              <a:r>
                <a:rPr lang="ko-KR" altLang="en-US" sz="1400" dirty="0">
                  <a:latin typeface="Arial Narrow" panose="020B0606020202030204" pitchFamily="34" charset="0"/>
                  <a:ea typeface="-윤고딕340" panose="02030504000101010101"/>
                </a:rPr>
                <a:t>으로 복귀</a:t>
              </a:r>
              <a:endParaRPr lang="en-US" altLang="ko-KR" sz="1400" dirty="0">
                <a:latin typeface="Arial Narrow" panose="020B0606020202030204" pitchFamily="34" charset="0"/>
                <a:ea typeface="-윤고딕340" panose="02030504000101010101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1E518C-F44A-4A40-A600-1D19DDE9A7B2}"/>
              </a:ext>
            </a:extLst>
          </p:cNvPr>
          <p:cNvGrpSpPr/>
          <p:nvPr/>
        </p:nvGrpSpPr>
        <p:grpSpPr>
          <a:xfrm>
            <a:off x="9379866" y="1534477"/>
            <a:ext cx="2433470" cy="1483660"/>
            <a:chOff x="427893" y="3394782"/>
            <a:chExt cx="3107017" cy="300023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047547-FAB3-4796-AB21-E21C17CCD528}"/>
                </a:ext>
              </a:extLst>
            </p:cNvPr>
            <p:cNvSpPr/>
            <p:nvPr/>
          </p:nvSpPr>
          <p:spPr>
            <a:xfrm>
              <a:off x="427893" y="3394782"/>
              <a:ext cx="3107017" cy="3000233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CB0A86-4DAC-465D-AFEA-8A77D92DB860}"/>
                </a:ext>
              </a:extLst>
            </p:cNvPr>
            <p:cNvSpPr txBox="1"/>
            <p:nvPr/>
          </p:nvSpPr>
          <p:spPr>
            <a:xfrm>
              <a:off x="668303" y="3845149"/>
              <a:ext cx="2637924" cy="213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잔액에 따라 크기와 표정이 달라지는 </a:t>
              </a:r>
              <a:endParaRPr lang="en-US" altLang="ko-KR" sz="1800" b="1" dirty="0"/>
            </a:p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생활비 통장</a:t>
              </a:r>
              <a:endParaRPr lang="en-US" altLang="ko-KR" sz="1800" b="1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0B0C34D-F031-4F0F-AE36-113381B89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" t="15793" b="873"/>
          <a:stretch/>
        </p:blipFill>
        <p:spPr>
          <a:xfrm>
            <a:off x="4391450" y="679161"/>
            <a:ext cx="4773261" cy="5774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06D9EF-19AD-4971-83D1-23727BD21356}"/>
              </a:ext>
            </a:extLst>
          </p:cNvPr>
          <p:cNvSpPr/>
          <p:nvPr/>
        </p:nvSpPr>
        <p:spPr>
          <a:xfrm>
            <a:off x="4309613" y="2758318"/>
            <a:ext cx="4944373" cy="3465499"/>
          </a:xfrm>
          <a:prstGeom prst="rect">
            <a:avLst/>
          </a:prstGeom>
          <a:noFill/>
          <a:ln w="117475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8B32F2-EA08-4E98-86D6-2A7D1CFC3567}"/>
              </a:ext>
            </a:extLst>
          </p:cNvPr>
          <p:cNvGrpSpPr/>
          <p:nvPr/>
        </p:nvGrpSpPr>
        <p:grpSpPr>
          <a:xfrm>
            <a:off x="8422353" y="5286705"/>
            <a:ext cx="1483660" cy="1483660"/>
            <a:chOff x="3193978" y="787078"/>
            <a:chExt cx="1632026" cy="163202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95A2488-854F-4B2E-9783-21424B66A3A1}"/>
                </a:ext>
              </a:extLst>
            </p:cNvPr>
            <p:cNvSpPr/>
            <p:nvPr/>
          </p:nvSpPr>
          <p:spPr>
            <a:xfrm>
              <a:off x="3193978" y="787078"/>
              <a:ext cx="1632026" cy="1632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B71E4-E6B0-4401-B2F6-D17BBDDAABA2}"/>
                </a:ext>
              </a:extLst>
            </p:cNvPr>
            <p:cNvSpPr txBox="1"/>
            <p:nvPr/>
          </p:nvSpPr>
          <p:spPr>
            <a:xfrm>
              <a:off x="3525156" y="964141"/>
              <a:ext cx="969675" cy="127790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ko-KR"/>
              </a:defPPr>
              <a:lvl1pPr algn="ctr">
                <a:defRPr sz="32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502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Main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Screen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Bodoni MT Black" panose="02070A03080606020203" pitchFamily="18" charset="0"/>
                </a:rPr>
                <a:t>Ⅱ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FC00AA9-5C2A-43A5-94B2-9CD9F8F6AB2C}"/>
              </a:ext>
            </a:extLst>
          </p:cNvPr>
          <p:cNvGrpSpPr/>
          <p:nvPr/>
        </p:nvGrpSpPr>
        <p:grpSpPr>
          <a:xfrm>
            <a:off x="9103726" y="3722561"/>
            <a:ext cx="2709610" cy="1483661"/>
            <a:chOff x="427893" y="3394782"/>
            <a:chExt cx="3107017" cy="300023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C8F65D-9158-4B40-84B7-5B0756524FE7}"/>
                </a:ext>
              </a:extLst>
            </p:cNvPr>
            <p:cNvSpPr/>
            <p:nvPr/>
          </p:nvSpPr>
          <p:spPr>
            <a:xfrm>
              <a:off x="427893" y="3394782"/>
              <a:ext cx="3107017" cy="3000233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425CE6-7C2F-404E-9087-4CCB9C1A8864}"/>
                </a:ext>
              </a:extLst>
            </p:cNvPr>
            <p:cNvSpPr txBox="1"/>
            <p:nvPr/>
          </p:nvSpPr>
          <p:spPr>
            <a:xfrm>
              <a:off x="668303" y="3845148"/>
              <a:ext cx="2492894" cy="213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주식 수익률에 따라</a:t>
              </a:r>
              <a:r>
                <a:rPr lang="en-US" altLang="ko-KR" sz="1800" b="1" dirty="0"/>
                <a:t> </a:t>
              </a:r>
              <a:r>
                <a:rPr lang="ko-KR" altLang="en-US" sz="1800" b="1" dirty="0"/>
                <a:t>색깔을 구분하여 </a:t>
              </a:r>
              <a:endParaRPr lang="en-US" altLang="ko-KR" sz="1800" b="1" dirty="0"/>
            </a:p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총 수익액 표시</a:t>
              </a:r>
              <a:endParaRPr lang="en-US" altLang="ko-KR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9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536453" y="32441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106965-819A-406A-9EB6-4BA17585AC0C}"/>
              </a:ext>
            </a:extLst>
          </p:cNvPr>
          <p:cNvSpPr/>
          <p:nvPr/>
        </p:nvSpPr>
        <p:spPr>
          <a:xfrm>
            <a:off x="4293129" y="10324"/>
            <a:ext cx="5028620" cy="68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AB89CE-2884-4C41-B188-655857F5F7E1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CED6E2-2101-4332-823E-EE1F6AA37646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29E75C-1AA8-490E-9D5F-203828BD32CC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C473F44-E05F-41CB-A879-2A91A2A52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" t="16221" r="2760" b="2268"/>
          <a:stretch/>
        </p:blipFill>
        <p:spPr>
          <a:xfrm>
            <a:off x="4368131" y="568629"/>
            <a:ext cx="4817277" cy="588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135945-3461-4261-A682-8E4C7DDE9ABA}"/>
              </a:ext>
            </a:extLst>
          </p:cNvPr>
          <p:cNvSpPr/>
          <p:nvPr/>
        </p:nvSpPr>
        <p:spPr>
          <a:xfrm>
            <a:off x="5425862" y="865368"/>
            <a:ext cx="1357360" cy="520369"/>
          </a:xfrm>
          <a:prstGeom prst="rect">
            <a:avLst/>
          </a:prstGeom>
          <a:noFill/>
          <a:ln w="117475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C4A3DB-F2B3-4F74-BBC8-FE60D3D00BBF}"/>
              </a:ext>
            </a:extLst>
          </p:cNvPr>
          <p:cNvGrpSpPr/>
          <p:nvPr/>
        </p:nvGrpSpPr>
        <p:grpSpPr>
          <a:xfrm>
            <a:off x="1348033" y="1757314"/>
            <a:ext cx="3613123" cy="3529391"/>
            <a:chOff x="427893" y="3394782"/>
            <a:chExt cx="3107017" cy="30002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8C3466-FB32-44F5-85D2-E94A7C05C5CD}"/>
                </a:ext>
              </a:extLst>
            </p:cNvPr>
            <p:cNvSpPr/>
            <p:nvPr/>
          </p:nvSpPr>
          <p:spPr>
            <a:xfrm>
              <a:off x="427893" y="3394782"/>
              <a:ext cx="3107017" cy="3000233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587243-C7BF-4847-AEC3-C1894C37C505}"/>
                </a:ext>
              </a:extLst>
            </p:cNvPr>
            <p:cNvSpPr txBox="1"/>
            <p:nvPr/>
          </p:nvSpPr>
          <p:spPr>
            <a:xfrm>
              <a:off x="630595" y="4165206"/>
              <a:ext cx="2492894" cy="33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800" b="1" dirty="0"/>
                <a:t>일부는 남기고 </a:t>
              </a:r>
              <a:r>
                <a:rPr lang="en-US" altLang="ko-KR" sz="1800" b="1" dirty="0"/>
                <a:t>LOCK!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4C4342-1699-424D-9EE2-2BD21AEDB382}"/>
                </a:ext>
              </a:extLst>
            </p:cNvPr>
            <p:cNvCxnSpPr>
              <a:cxnSpLocks/>
            </p:cNvCxnSpPr>
            <p:nvPr/>
          </p:nvCxnSpPr>
          <p:spPr>
            <a:xfrm>
              <a:off x="692741" y="4557229"/>
              <a:ext cx="2697010" cy="1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E251EB-377A-412F-B75C-1AA7F7A82292}"/>
                </a:ext>
              </a:extLst>
            </p:cNvPr>
            <p:cNvSpPr txBox="1"/>
            <p:nvPr/>
          </p:nvSpPr>
          <p:spPr>
            <a:xfrm>
              <a:off x="543345" y="4643006"/>
              <a:ext cx="2828883" cy="93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다른 통장으로 이체하기엔 애매하지만</a:t>
              </a:r>
              <a:b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남겨두고 싶은 돈은 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LOCK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해두세요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원할 때마다 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LOCK 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여부 변경 가능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이용 가능 범위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0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</a:t>
              </a:r>
              <a:r>
                <a:rPr lang="en-US" altLang="ko-KR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~10</a:t>
              </a:r>
              <a:r>
                <a:rPr lang="ko-KR" altLang="en-US" sz="1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만 원</a:t>
              </a: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8B32F2-EA08-4E98-86D6-2A7D1CFC3567}"/>
              </a:ext>
            </a:extLst>
          </p:cNvPr>
          <p:cNvGrpSpPr/>
          <p:nvPr/>
        </p:nvGrpSpPr>
        <p:grpSpPr>
          <a:xfrm>
            <a:off x="8422353" y="5286705"/>
            <a:ext cx="1483660" cy="1483660"/>
            <a:chOff x="3193978" y="787078"/>
            <a:chExt cx="1632026" cy="163202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95A2488-854F-4B2E-9783-21424B66A3A1}"/>
                </a:ext>
              </a:extLst>
            </p:cNvPr>
            <p:cNvSpPr/>
            <p:nvPr/>
          </p:nvSpPr>
          <p:spPr>
            <a:xfrm>
              <a:off x="3193978" y="787078"/>
              <a:ext cx="1632026" cy="1632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B71E4-E6B0-4401-B2F6-D17BBDDAABA2}"/>
                </a:ext>
              </a:extLst>
            </p:cNvPr>
            <p:cNvSpPr txBox="1"/>
            <p:nvPr/>
          </p:nvSpPr>
          <p:spPr>
            <a:xfrm>
              <a:off x="3434097" y="1166074"/>
              <a:ext cx="1151790" cy="87403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ko-KR"/>
              </a:defPPr>
              <a:lvl1pPr algn="ctr">
                <a:defRPr sz="32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502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Account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Screen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1D9505-C4B5-4D72-BDED-51E3155FB79E}"/>
              </a:ext>
            </a:extLst>
          </p:cNvPr>
          <p:cNvGrpSpPr/>
          <p:nvPr/>
        </p:nvGrpSpPr>
        <p:grpSpPr>
          <a:xfrm>
            <a:off x="8575779" y="4180663"/>
            <a:ext cx="2621529" cy="956948"/>
            <a:chOff x="1817230" y="1235539"/>
            <a:chExt cx="2613943" cy="15182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3A33C4-C831-4B60-B952-A1695AE64650}"/>
                </a:ext>
              </a:extLst>
            </p:cNvPr>
            <p:cNvSpPr/>
            <p:nvPr/>
          </p:nvSpPr>
          <p:spPr>
            <a:xfrm>
              <a:off x="1817230" y="1235539"/>
              <a:ext cx="2613943" cy="1518236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139ABC-1F27-467A-8D29-204DE5885B18}"/>
                </a:ext>
              </a:extLst>
            </p:cNvPr>
            <p:cNvSpPr txBox="1"/>
            <p:nvPr/>
          </p:nvSpPr>
          <p:spPr>
            <a:xfrm>
              <a:off x="1886121" y="1717625"/>
              <a:ext cx="2492894" cy="358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사용 금액과 남은 금액</a:t>
              </a:r>
              <a:endParaRPr lang="en-US" altLang="ko-KR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CAF421-5A2B-42E1-AB44-7F7510909AAF}"/>
                </a:ext>
              </a:extLst>
            </p:cNvPr>
            <p:cNvSpPr txBox="1"/>
            <p:nvPr/>
          </p:nvSpPr>
          <p:spPr>
            <a:xfrm>
              <a:off x="1930658" y="1901826"/>
              <a:ext cx="184731" cy="32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05F8F7-0D0B-47F0-8958-F1D024F1EF8A}"/>
              </a:ext>
            </a:extLst>
          </p:cNvPr>
          <p:cNvGrpSpPr/>
          <p:nvPr/>
        </p:nvGrpSpPr>
        <p:grpSpPr>
          <a:xfrm>
            <a:off x="8816786" y="1336441"/>
            <a:ext cx="3010092" cy="1245021"/>
            <a:chOff x="1817230" y="1235537"/>
            <a:chExt cx="2613943" cy="197527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40FB68-D323-4573-B274-698C59A89DA2}"/>
                </a:ext>
              </a:extLst>
            </p:cNvPr>
            <p:cNvSpPr/>
            <p:nvPr/>
          </p:nvSpPr>
          <p:spPr>
            <a:xfrm>
              <a:off x="1817230" y="1235537"/>
              <a:ext cx="2613943" cy="1975276"/>
            </a:xfrm>
            <a:prstGeom prst="rect">
              <a:avLst/>
            </a:prstGeom>
            <a:noFill/>
            <a:ln w="984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5273F0-F2CC-4D22-9071-CC83D0D71A84}"/>
                </a:ext>
              </a:extLst>
            </p:cNvPr>
            <p:cNvSpPr txBox="1"/>
            <p:nvPr/>
          </p:nvSpPr>
          <p:spPr>
            <a:xfrm>
              <a:off x="1871240" y="1494429"/>
              <a:ext cx="2492894" cy="1506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결제 거래처에 카테고리를 </a:t>
              </a:r>
              <a:endParaRPr lang="en-US" altLang="ko-KR" sz="1600" b="1" dirty="0"/>
            </a:p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지정하면 자동으로 해당 분류에 사용 내역 추가</a:t>
              </a:r>
              <a:endParaRPr lang="en-US" altLang="ko-KR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80E056-1CF3-4F2C-AD41-C06D207F0BF3}"/>
                </a:ext>
              </a:extLst>
            </p:cNvPr>
            <p:cNvSpPr txBox="1"/>
            <p:nvPr/>
          </p:nvSpPr>
          <p:spPr>
            <a:xfrm>
              <a:off x="1930658" y="1901826"/>
              <a:ext cx="184731" cy="32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20000"/>
                </a:lnSpc>
              </a:pPr>
              <a:endPara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9AEFD4-C8CC-4A3E-82B5-24BF92450020}"/>
              </a:ext>
            </a:extLst>
          </p:cNvPr>
          <p:cNvSpPr txBox="1"/>
          <p:nvPr/>
        </p:nvSpPr>
        <p:spPr>
          <a:xfrm>
            <a:off x="-47135" y="6594024"/>
            <a:ext cx="6688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웹 구현</a:t>
            </a:r>
            <a:r>
              <a:rPr lang="en-US" altLang="ko-KR" sz="1200" dirty="0"/>
              <a:t>, </a:t>
            </a:r>
            <a:r>
              <a:rPr lang="ko-KR" altLang="en-US" sz="1200" dirty="0"/>
              <a:t>크롬 사용</a:t>
            </a:r>
            <a:r>
              <a:rPr lang="en-US" altLang="ko-KR" sz="1200" dirty="0"/>
              <a:t>) </a:t>
            </a:r>
            <a:r>
              <a:rPr lang="ko-KR" altLang="en-US" sz="1200" dirty="0"/>
              <a:t>https://yeonjuseo.github.io/moneyaround-share/</a:t>
            </a:r>
          </a:p>
        </p:txBody>
      </p:sp>
    </p:spTree>
    <p:extLst>
      <p:ext uri="{BB962C8B-B14F-4D97-AF65-F5344CB8AC3E}">
        <p14:creationId xmlns:p14="http://schemas.microsoft.com/office/powerpoint/2010/main" val="56374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9B0D8C36-3B0C-4342-AC63-1818D7FA0FFD}"/>
              </a:ext>
            </a:extLst>
          </p:cNvPr>
          <p:cNvGrpSpPr/>
          <p:nvPr/>
        </p:nvGrpSpPr>
        <p:grpSpPr>
          <a:xfrm>
            <a:off x="492531" y="1427273"/>
            <a:ext cx="3381885" cy="765188"/>
            <a:chOff x="4212060" y="1203627"/>
            <a:chExt cx="3694814" cy="87462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ED59DA-8A9D-4666-BE12-14C9D187DFBE}"/>
                </a:ext>
              </a:extLst>
            </p:cNvPr>
            <p:cNvSpPr txBox="1"/>
            <p:nvPr/>
          </p:nvSpPr>
          <p:spPr>
            <a:xfrm>
              <a:off x="4390060" y="1273399"/>
              <a:ext cx="3127780" cy="574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ct val="120000"/>
                </a:lnSpc>
                <a:defRPr sz="16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400" b="1" dirty="0"/>
                <a:t>자산 관리 패턴 테스트</a:t>
              </a:r>
              <a:endParaRPr lang="en-US" altLang="ko-KR" sz="2400" b="1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5E70469-C7FC-4247-8CC8-BE32C37008E7}"/>
                </a:ext>
              </a:extLst>
            </p:cNvPr>
            <p:cNvSpPr/>
            <p:nvPr/>
          </p:nvSpPr>
          <p:spPr>
            <a:xfrm>
              <a:off x="4212060" y="1203627"/>
              <a:ext cx="3694814" cy="874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619925" y="324412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프로모션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575AE7-3AFC-402D-BBBD-C9969AFDBFBB}"/>
              </a:ext>
            </a:extLst>
          </p:cNvPr>
          <p:cNvGrpSpPr/>
          <p:nvPr/>
        </p:nvGrpSpPr>
        <p:grpSpPr>
          <a:xfrm>
            <a:off x="615082" y="3880922"/>
            <a:ext cx="3381885" cy="2447935"/>
            <a:chOff x="4760465" y="3704922"/>
            <a:chExt cx="2255508" cy="24479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2991DA-1006-4394-9C64-E06D21DF4218}"/>
                </a:ext>
              </a:extLst>
            </p:cNvPr>
            <p:cNvSpPr/>
            <p:nvPr/>
          </p:nvSpPr>
          <p:spPr>
            <a:xfrm>
              <a:off x="4760465" y="3704922"/>
              <a:ext cx="2255508" cy="2447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F773369-2784-4BD3-8AE6-37F2CFF296F1}"/>
                </a:ext>
              </a:extLst>
            </p:cNvPr>
            <p:cNvCxnSpPr/>
            <p:nvPr/>
          </p:nvCxnSpPr>
          <p:spPr>
            <a:xfrm>
              <a:off x="4992556" y="4940453"/>
              <a:ext cx="18127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5E5C9A-61E7-4639-9F14-DDC29A5D9155}"/>
                </a:ext>
              </a:extLst>
            </p:cNvPr>
            <p:cNvSpPr txBox="1"/>
            <p:nvPr/>
          </p:nvSpPr>
          <p:spPr>
            <a:xfrm>
              <a:off x="4935556" y="4458837"/>
              <a:ext cx="1812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하이 리스크 하이 리턴</a:t>
              </a:r>
              <a:r>
                <a:rPr lang="en-US" altLang="ko-KR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</a:p>
            <a:p>
              <a:endParaRPr lang="en-US" altLang="ko-KR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손실은 절대 안돼</a:t>
              </a:r>
              <a:r>
                <a:rPr lang="en-US" altLang="ko-KR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</a:p>
          </p:txBody>
        </p: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9C4BF36-7DCC-4EE2-9BF4-055A9284A8EF}"/>
              </a:ext>
            </a:extLst>
          </p:cNvPr>
          <p:cNvCxnSpPr>
            <a:cxnSpLocks/>
          </p:cNvCxnSpPr>
          <p:nvPr/>
        </p:nvCxnSpPr>
        <p:spPr>
          <a:xfrm>
            <a:off x="2216476" y="3398717"/>
            <a:ext cx="0" cy="461551"/>
          </a:xfrm>
          <a:prstGeom prst="line">
            <a:avLst/>
          </a:prstGeom>
          <a:ln w="22225">
            <a:solidFill>
              <a:srgbClr val="007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94183CB-2F22-48AA-8E60-B317EF163004}"/>
              </a:ext>
            </a:extLst>
          </p:cNvPr>
          <p:cNvSpPr txBox="1"/>
          <p:nvPr/>
        </p:nvSpPr>
        <p:spPr>
          <a:xfrm>
            <a:off x="1489405" y="2777021"/>
            <a:ext cx="1470609" cy="896015"/>
          </a:xfrm>
          <a:prstGeom prst="rect">
            <a:avLst/>
          </a:prstGeom>
          <a:solidFill>
            <a:srgbClr val="007445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 지향 정도</a:t>
            </a: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endParaRPr lang="ko-KR" altLang="en-US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C9B9FF-FF5F-47BF-8BA0-2546B907F53B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32A974-D3D4-4256-89D9-D0CB2723987A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32AB06-4196-4B6A-B1D0-1B8E717FDE4C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60587A-F9AC-420D-AFC0-0F4FEF6C5DFD}"/>
              </a:ext>
            </a:extLst>
          </p:cNvPr>
          <p:cNvGrpSpPr/>
          <p:nvPr/>
        </p:nvGrpSpPr>
        <p:grpSpPr>
          <a:xfrm>
            <a:off x="4396010" y="3880922"/>
            <a:ext cx="3381885" cy="2447935"/>
            <a:chOff x="4760465" y="3704922"/>
            <a:chExt cx="2255508" cy="24479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6A6A84E-20A9-43E6-A64C-0D473B1F1283}"/>
                </a:ext>
              </a:extLst>
            </p:cNvPr>
            <p:cNvSpPr/>
            <p:nvPr/>
          </p:nvSpPr>
          <p:spPr>
            <a:xfrm>
              <a:off x="4760465" y="3704922"/>
              <a:ext cx="2255508" cy="2447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C2E709-39CC-468E-AC75-96013C88D0BB}"/>
                </a:ext>
              </a:extLst>
            </p:cNvPr>
            <p:cNvCxnSpPr/>
            <p:nvPr/>
          </p:nvCxnSpPr>
          <p:spPr>
            <a:xfrm>
              <a:off x="4992556" y="4940453"/>
              <a:ext cx="18127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9AB90B-5ADA-498A-8C8F-E46761848711}"/>
                </a:ext>
              </a:extLst>
            </p:cNvPr>
            <p:cNvSpPr txBox="1"/>
            <p:nvPr/>
          </p:nvSpPr>
          <p:spPr>
            <a:xfrm>
              <a:off x="4935556" y="4449410"/>
              <a:ext cx="2028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현재가 모여 미래가 된다</a:t>
              </a:r>
              <a:endParaRPr lang="en-US" altLang="ko-KR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인생은 길어</a:t>
              </a:r>
              <a:r>
                <a:rPr lang="en-US" altLang="ko-KR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ko-KR" altLang="en-US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8ED4387-0C3F-4FDB-8A18-8B9C84B813B1}"/>
              </a:ext>
            </a:extLst>
          </p:cNvPr>
          <p:cNvGrpSpPr/>
          <p:nvPr/>
        </p:nvGrpSpPr>
        <p:grpSpPr>
          <a:xfrm>
            <a:off x="8148811" y="3880921"/>
            <a:ext cx="3381885" cy="2447935"/>
            <a:chOff x="4760465" y="3704922"/>
            <a:chExt cx="2255508" cy="24479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40E271-645C-4C3C-8CC4-9A5540D57895}"/>
                </a:ext>
              </a:extLst>
            </p:cNvPr>
            <p:cNvSpPr/>
            <p:nvPr/>
          </p:nvSpPr>
          <p:spPr>
            <a:xfrm>
              <a:off x="4760465" y="3704922"/>
              <a:ext cx="2255508" cy="2447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9E115EF-33FD-40A5-9D58-4215C95B82E9}"/>
                </a:ext>
              </a:extLst>
            </p:cNvPr>
            <p:cNvCxnSpPr/>
            <p:nvPr/>
          </p:nvCxnSpPr>
          <p:spPr>
            <a:xfrm>
              <a:off x="4992556" y="4940453"/>
              <a:ext cx="18127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259699-97AA-4F9E-A9D2-1CC8D4BCDCE6}"/>
                </a:ext>
              </a:extLst>
            </p:cNvPr>
            <p:cNvSpPr txBox="1"/>
            <p:nvPr/>
          </p:nvSpPr>
          <p:spPr>
            <a:xfrm>
              <a:off x="4935556" y="4439984"/>
              <a:ext cx="1812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다다익선</a:t>
              </a:r>
              <a:endParaRPr lang="en-US" altLang="ko-KR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20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제대로 사서 본전</a:t>
              </a:r>
              <a:r>
                <a:rPr lang="en-US" altLang="ko-KR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뽑자</a:t>
              </a:r>
              <a:r>
                <a:rPr lang="en-US" altLang="ko-KR" sz="20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1D9B64-353F-4A0E-93E3-68CC351CB7AE}"/>
              </a:ext>
            </a:extLst>
          </p:cNvPr>
          <p:cNvCxnSpPr>
            <a:cxnSpLocks/>
          </p:cNvCxnSpPr>
          <p:nvPr/>
        </p:nvCxnSpPr>
        <p:spPr>
          <a:xfrm>
            <a:off x="6017047" y="3416769"/>
            <a:ext cx="0" cy="461551"/>
          </a:xfrm>
          <a:prstGeom prst="line">
            <a:avLst/>
          </a:prstGeom>
          <a:ln w="22225">
            <a:solidFill>
              <a:srgbClr val="007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E9EEDBB-226D-4AC0-9FD6-C71ABE857B26}"/>
              </a:ext>
            </a:extLst>
          </p:cNvPr>
          <p:cNvSpPr txBox="1"/>
          <p:nvPr/>
        </p:nvSpPr>
        <p:spPr>
          <a:xfrm>
            <a:off x="5289976" y="2757365"/>
            <a:ext cx="1470609" cy="896015"/>
          </a:xfrm>
          <a:prstGeom prst="rect">
            <a:avLst/>
          </a:prstGeom>
          <a:solidFill>
            <a:srgbClr val="007445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자산 관리 목적</a:t>
            </a: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endParaRPr lang="ko-KR" altLang="en-US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1AF7CA-15AC-4BFF-88E7-662CADF3EB08}"/>
              </a:ext>
            </a:extLst>
          </p:cNvPr>
          <p:cNvCxnSpPr>
            <a:cxnSpLocks/>
          </p:cNvCxnSpPr>
          <p:nvPr/>
        </p:nvCxnSpPr>
        <p:spPr>
          <a:xfrm>
            <a:off x="9820006" y="3408954"/>
            <a:ext cx="0" cy="461551"/>
          </a:xfrm>
          <a:prstGeom prst="line">
            <a:avLst/>
          </a:prstGeom>
          <a:ln w="22225">
            <a:solidFill>
              <a:srgbClr val="007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D383E0-E282-4B69-A81E-6EDE886B19A1}"/>
              </a:ext>
            </a:extLst>
          </p:cNvPr>
          <p:cNvSpPr txBox="1"/>
          <p:nvPr/>
        </p:nvSpPr>
        <p:spPr>
          <a:xfrm>
            <a:off x="9092935" y="2787258"/>
            <a:ext cx="1470609" cy="896015"/>
          </a:xfrm>
          <a:prstGeom prst="rect">
            <a:avLst/>
          </a:prstGeom>
          <a:solidFill>
            <a:srgbClr val="007445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 패턴</a:t>
            </a:r>
            <a:endParaRPr lang="en-US" altLang="ko-KR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endParaRPr lang="ko-KR" altLang="en-US" sz="15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C4D1C-6C94-4506-A493-D3424CF63430}"/>
              </a:ext>
            </a:extLst>
          </p:cNvPr>
          <p:cNvSpPr txBox="1"/>
          <p:nvPr/>
        </p:nvSpPr>
        <p:spPr>
          <a:xfrm>
            <a:off x="3955422" y="1427273"/>
            <a:ext cx="5918608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6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테스트는 웹에서 자유롭게 수행하고 공유할 수 있도록 한다</a:t>
            </a:r>
            <a:r>
              <a:rPr lang="en-US" altLang="ko-KR" sz="15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15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5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어플 설치 후 테스트 결과를 선택하면 맞춤형 자산관리 정보를 제공한다</a:t>
            </a:r>
            <a:r>
              <a:rPr lang="en-US" altLang="ko-KR" sz="15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24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2F5D6-C259-4C2E-B26E-86915476489D}"/>
              </a:ext>
            </a:extLst>
          </p:cNvPr>
          <p:cNvSpPr/>
          <p:nvPr/>
        </p:nvSpPr>
        <p:spPr>
          <a:xfrm>
            <a:off x="554203" y="32441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502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수익 창출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502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F140BE-C6C2-429A-8B32-0B9B7B84A287}"/>
              </a:ext>
            </a:extLst>
          </p:cNvPr>
          <p:cNvCxnSpPr/>
          <p:nvPr/>
        </p:nvCxnSpPr>
        <p:spPr>
          <a:xfrm>
            <a:off x="492531" y="969066"/>
            <a:ext cx="2029634" cy="0"/>
          </a:xfrm>
          <a:prstGeom prst="line">
            <a:avLst/>
          </a:prstGeom>
          <a:ln w="50800">
            <a:solidFill>
              <a:srgbClr val="005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EA44D5-05DE-4939-AAA6-656B4FAD5079}"/>
              </a:ext>
            </a:extLst>
          </p:cNvPr>
          <p:cNvGrpSpPr/>
          <p:nvPr/>
        </p:nvGrpSpPr>
        <p:grpSpPr>
          <a:xfrm>
            <a:off x="2933932" y="1443617"/>
            <a:ext cx="8132487" cy="4238420"/>
            <a:chOff x="2568050" y="1602577"/>
            <a:chExt cx="8132487" cy="47039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E0B486-3653-46B1-9FE0-224004C4807C}"/>
                </a:ext>
              </a:extLst>
            </p:cNvPr>
            <p:cNvSpPr/>
            <p:nvPr/>
          </p:nvSpPr>
          <p:spPr>
            <a:xfrm rot="16200000" flipH="1">
              <a:off x="4282313" y="-111686"/>
              <a:ext cx="4703961" cy="8132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0399222-C506-492A-BA01-E8B13E6581F8}"/>
                </a:ext>
              </a:extLst>
            </p:cNvPr>
            <p:cNvGrpSpPr/>
            <p:nvPr/>
          </p:nvGrpSpPr>
          <p:grpSpPr>
            <a:xfrm>
              <a:off x="3010499" y="2098908"/>
              <a:ext cx="7091737" cy="3442600"/>
              <a:chOff x="3846140" y="1528849"/>
              <a:chExt cx="6295718" cy="3442600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046A760-1B0B-4663-BED6-B6ABAD16050A}"/>
                  </a:ext>
                </a:extLst>
              </p:cNvPr>
              <p:cNvSpPr txBox="1"/>
              <p:nvPr/>
            </p:nvSpPr>
            <p:spPr>
              <a:xfrm flipH="1">
                <a:off x="5937101" y="1528849"/>
                <a:ext cx="4191767" cy="121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r">
                  <a:lnSpc>
                    <a:spcPct val="120000"/>
                  </a:lnSpc>
                  <a:defRPr sz="1400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defRPr>
                </a:lvl1pPr>
              </a:lstStyle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은행 상품 홍보</a:t>
                </a:r>
                <a:endParaRPr lang="en-US" altLang="ko-KR" sz="3200" b="1" dirty="0"/>
              </a:p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증권사 이벤트 홍보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83A9A7-B798-4903-A1BE-2DB1C7977EC9}"/>
                  </a:ext>
                </a:extLst>
              </p:cNvPr>
              <p:cNvSpPr txBox="1"/>
              <p:nvPr/>
            </p:nvSpPr>
            <p:spPr>
              <a:xfrm>
                <a:off x="3846140" y="3261759"/>
                <a:ext cx="6295718" cy="1709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r">
                  <a:lnSpc>
                    <a:spcPct val="120000"/>
                  </a:lnSpc>
                  <a:defRPr sz="1400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defRPr>
                </a:lvl1pPr>
              </a:lstStyle>
              <a:p>
                <a:r>
                  <a:rPr lang="ko-KR" altLang="en-US" sz="1600" dirty="0"/>
                  <a:t>다양한 혜택을 가지고 출시되는 금융 상품은 직접 찾아보지 않으면 알기 힘든 </a:t>
                </a:r>
                <a:endParaRPr lang="en-US" altLang="ko-KR" sz="1600" dirty="0"/>
              </a:p>
              <a:p>
                <a:r>
                  <a:rPr lang="ko-KR" altLang="en-US" sz="1600" dirty="0"/>
                  <a:t>경우가 많으며 그 속에서 자신에게 꼭 맞는 상품을 </a:t>
                </a:r>
                <a:r>
                  <a:rPr lang="ko-KR" altLang="en-US" sz="1600" dirty="0" err="1"/>
                  <a:t>찾기란</a:t>
                </a:r>
                <a:r>
                  <a:rPr lang="ko-KR" altLang="en-US" sz="1600" dirty="0"/>
                  <a:t> 더더욱 힘든 일이다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 err="1"/>
                  <a:t>MoneyAround</a:t>
                </a:r>
                <a:r>
                  <a:rPr lang="ko-KR" altLang="en-US" sz="1600" dirty="0"/>
                  <a:t>는 자산관리 초보를 겨냥한 어플리케이션인 만큼 </a:t>
                </a:r>
                <a:endParaRPr lang="en-US" altLang="ko-KR" sz="1600" dirty="0"/>
              </a:p>
              <a:p>
                <a:r>
                  <a:rPr lang="ko-KR" altLang="en-US" sz="1600" dirty="0"/>
                  <a:t>나이 및 성별에 따른 사용 빈도와 더불어 직</a:t>
                </a:r>
                <a:r>
                  <a:rPr lang="en-US" altLang="ko-KR" sz="1600" dirty="0">
                    <a:latin typeface="Bodoni MT Black" panose="02070A03080606020203" pitchFamily="18" charset="0"/>
                  </a:rPr>
                  <a:t>·</a:t>
                </a:r>
                <a:r>
                  <a:rPr lang="ko-KR" altLang="en-US" sz="1600" dirty="0"/>
                  <a:t>간접적 홍보가 이루어지면 </a:t>
                </a:r>
                <a:endParaRPr lang="en-US" altLang="ko-KR" sz="1600" dirty="0"/>
              </a:p>
              <a:p>
                <a:r>
                  <a:rPr lang="ko-KR" altLang="en-US" sz="1600" dirty="0"/>
                  <a:t>신규 이용자와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휴면 이용자에게 제품을 홍보할 수 있는 좋은 플랫폼이 될 수 있다</a:t>
                </a:r>
                <a:r>
                  <a:rPr lang="en-US" altLang="ko-KR" sz="1600" dirty="0"/>
                  <a:t>.</a:t>
                </a: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F03C759-2A6D-4409-9CD3-CE5C027B6F15}"/>
                  </a:ext>
                </a:extLst>
              </p:cNvPr>
              <p:cNvCxnSpPr/>
              <p:nvPr/>
            </p:nvCxnSpPr>
            <p:spPr>
              <a:xfrm flipH="1">
                <a:off x="5770058" y="2860508"/>
                <a:ext cx="4291134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D42A05F-0557-4F30-96A2-B0E8D1F2E87A}"/>
              </a:ext>
            </a:extLst>
          </p:cNvPr>
          <p:cNvGrpSpPr/>
          <p:nvPr/>
        </p:nvGrpSpPr>
        <p:grpSpPr>
          <a:xfrm>
            <a:off x="-92486" y="3926783"/>
            <a:ext cx="2910105" cy="2473954"/>
            <a:chOff x="-92486" y="3418783"/>
            <a:chExt cx="2910105" cy="24739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F3AB98F-8110-45DA-869B-0E720F360536}"/>
                </a:ext>
              </a:extLst>
            </p:cNvPr>
            <p:cNvSpPr/>
            <p:nvPr/>
          </p:nvSpPr>
          <p:spPr>
            <a:xfrm>
              <a:off x="-49712" y="3418783"/>
              <a:ext cx="2867331" cy="2473954"/>
            </a:xfrm>
            <a:prstGeom prst="rect">
              <a:avLst/>
            </a:prstGeom>
            <a:solidFill>
              <a:srgbClr val="005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FBB3AC7-3C1E-4A55-BA8E-93F14551FF44}"/>
                </a:ext>
              </a:extLst>
            </p:cNvPr>
            <p:cNvGrpSpPr/>
            <p:nvPr/>
          </p:nvGrpSpPr>
          <p:grpSpPr>
            <a:xfrm>
              <a:off x="-92486" y="4097155"/>
              <a:ext cx="2617761" cy="1022995"/>
              <a:chOff x="400785" y="4245760"/>
              <a:chExt cx="2617761" cy="102299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2AE633-195F-4F0A-8017-C4712878260F}"/>
                  </a:ext>
                </a:extLst>
              </p:cNvPr>
              <p:cNvSpPr txBox="1"/>
              <p:nvPr/>
            </p:nvSpPr>
            <p:spPr>
              <a:xfrm flipH="1">
                <a:off x="400785" y="4245760"/>
                <a:ext cx="2617761" cy="308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50000"/>
                  </a:lnSpc>
                  <a:defRPr sz="1400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-윤고딕340" panose="02030504000101010101" pitchFamily="18" charset="-127"/>
                    <a:ea typeface="-윤고딕340" panose="02030504000101010101" pitchFamily="18" charset="-127"/>
                  </a:defRPr>
                </a:lvl1pPr>
              </a:lstStyle>
              <a:p>
                <a:pPr algn="r">
                  <a:lnSpc>
                    <a:spcPct val="120000"/>
                  </a:lnSpc>
                </a:pPr>
                <a:r>
                  <a:rPr lang="ko-KR" altLang="en-US" sz="1300" b="1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금융 상품 정보 공유</a:t>
                </a:r>
                <a:endParaRPr lang="en-US" altLang="ko-KR" sz="13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2F38FE-E857-4D42-939F-7341AC122411}"/>
                  </a:ext>
                </a:extLst>
              </p:cNvPr>
              <p:cNvSpPr txBox="1"/>
              <p:nvPr/>
            </p:nvSpPr>
            <p:spPr>
              <a:xfrm flipH="1">
                <a:off x="400785" y="4755088"/>
                <a:ext cx="2617761" cy="51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50000"/>
                  </a:lnSpc>
                  <a:defRPr sz="1400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-윤고딕340" panose="02030504000101010101" pitchFamily="18" charset="-127"/>
                    <a:ea typeface="-윤고딕340" panose="02030504000101010101" pitchFamily="18" charset="-127"/>
                  </a:defRPr>
                </a:lvl1pPr>
              </a:lstStyle>
              <a:p>
                <a:pPr algn="r">
                  <a:lnSpc>
                    <a:spcPct val="120000"/>
                  </a:lnSpc>
                </a:pPr>
                <a:r>
                  <a:rPr lang="ko-KR" altLang="en-US" sz="12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금융 상품 정보 공유 탭을 개설하여 </a:t>
                </a:r>
                <a:endParaRPr lang="en-US" altLang="ko-KR" sz="12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2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수입원을 확장할 수 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endParaRPr lang="en-US" altLang="ko-KR" sz="12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F58FBB9-2311-4077-AD36-BD7C225FF0DD}"/>
                </a:ext>
              </a:extLst>
            </p:cNvPr>
            <p:cNvCxnSpPr/>
            <p:nvPr/>
          </p:nvCxnSpPr>
          <p:spPr>
            <a:xfrm flipH="1">
              <a:off x="501389" y="4464022"/>
              <a:ext cx="2001846" cy="0"/>
            </a:xfrm>
            <a:prstGeom prst="line">
              <a:avLst/>
            </a:prstGeom>
            <a:ln w="317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983D4D-FB4C-4569-9342-64F4C72E10FB}"/>
              </a:ext>
            </a:extLst>
          </p:cNvPr>
          <p:cNvGrpSpPr/>
          <p:nvPr/>
        </p:nvGrpSpPr>
        <p:grpSpPr>
          <a:xfrm>
            <a:off x="10620888" y="3180264"/>
            <a:ext cx="1105988" cy="1105988"/>
            <a:chOff x="5684887" y="2035810"/>
            <a:chExt cx="1105988" cy="110598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47DA99A-31EA-43B7-84DD-E0853E718C4B}"/>
                </a:ext>
              </a:extLst>
            </p:cNvPr>
            <p:cNvSpPr/>
            <p:nvPr/>
          </p:nvSpPr>
          <p:spPr>
            <a:xfrm>
              <a:off x="5684887" y="2035810"/>
              <a:ext cx="1105988" cy="110598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 dirty="0">
                <a:ln>
                  <a:solidFill>
                    <a:srgbClr val="005024">
                      <a:alpha val="0"/>
                    </a:srgbClr>
                  </a:solidFill>
                </a:ln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514394-8E67-4864-976B-8E136B84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524" y="2254998"/>
              <a:ext cx="671937" cy="67193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F06484-6CDC-40D3-8759-B5B5395892C1}"/>
              </a:ext>
            </a:extLst>
          </p:cNvPr>
          <p:cNvGrpSpPr/>
          <p:nvPr/>
        </p:nvGrpSpPr>
        <p:grpSpPr>
          <a:xfrm>
            <a:off x="10620888" y="4151391"/>
            <a:ext cx="1105988" cy="1105988"/>
            <a:chOff x="7121480" y="2035810"/>
            <a:chExt cx="1105988" cy="1105988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C4EF5D-110E-44DC-8C10-5E8AEBD0A93E}"/>
                </a:ext>
              </a:extLst>
            </p:cNvPr>
            <p:cNvSpPr/>
            <p:nvPr/>
          </p:nvSpPr>
          <p:spPr>
            <a:xfrm>
              <a:off x="7121480" y="2035810"/>
              <a:ext cx="1105988" cy="110598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 dirty="0">
                <a:ln>
                  <a:solidFill>
                    <a:srgbClr val="005024">
                      <a:alpha val="0"/>
                    </a:srgbClr>
                  </a:solidFill>
                </a:ln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96EB954-39B5-464A-9F3F-3582DE6C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93" y="2123263"/>
              <a:ext cx="861161" cy="86116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922E12-7109-4CEA-880E-63DEC1971A6F}"/>
              </a:ext>
            </a:extLst>
          </p:cNvPr>
          <p:cNvGrpSpPr/>
          <p:nvPr/>
        </p:nvGrpSpPr>
        <p:grpSpPr>
          <a:xfrm>
            <a:off x="10606108" y="1737793"/>
            <a:ext cx="1105988" cy="1105988"/>
            <a:chOff x="4248294" y="2035810"/>
            <a:chExt cx="1105988" cy="1105988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6904735-20BA-49FF-987E-4588CA09DADE}"/>
                </a:ext>
              </a:extLst>
            </p:cNvPr>
            <p:cNvSpPr/>
            <p:nvPr/>
          </p:nvSpPr>
          <p:spPr>
            <a:xfrm>
              <a:off x="4248294" y="2035810"/>
              <a:ext cx="1105988" cy="110598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 dirty="0">
                <a:ln>
                  <a:solidFill>
                    <a:srgbClr val="005024">
                      <a:alpha val="0"/>
                    </a:srgbClr>
                  </a:solidFill>
                </a:ln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FF6373-535B-49B7-8582-831E83EE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044" y="2187611"/>
              <a:ext cx="802384" cy="80238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33075E-1D41-4C13-B634-1FD9BF5D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101" y="2533191"/>
              <a:ext cx="523763" cy="523763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835A626-6708-4F8A-BAEB-72DDFCA0424A}"/>
              </a:ext>
            </a:extLst>
          </p:cNvPr>
          <p:cNvGrpSpPr/>
          <p:nvPr/>
        </p:nvGrpSpPr>
        <p:grpSpPr>
          <a:xfrm>
            <a:off x="10250803" y="71429"/>
            <a:ext cx="3125067" cy="498557"/>
            <a:chOff x="10250803" y="71429"/>
            <a:chExt cx="3125067" cy="4985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64747C-534D-4871-994E-25C663C87BCF}"/>
                </a:ext>
              </a:extLst>
            </p:cNvPr>
            <p:cNvSpPr txBox="1"/>
            <p:nvPr/>
          </p:nvSpPr>
          <p:spPr>
            <a:xfrm>
              <a:off x="10250803" y="169876"/>
              <a:ext cx="312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005024"/>
                  </a:solidFill>
                </a:rPr>
                <a:t>MoneyAround</a:t>
              </a:r>
              <a:endParaRPr lang="ko-KR" altLang="en-US" sz="2000" b="1" dirty="0">
                <a:solidFill>
                  <a:srgbClr val="00502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F752E9-32B7-4340-A62D-F9EEBD3B5EA2}"/>
                </a:ext>
              </a:extLst>
            </p:cNvPr>
            <p:cNvSpPr txBox="1"/>
            <p:nvPr/>
          </p:nvSpPr>
          <p:spPr>
            <a:xfrm>
              <a:off x="10451807" y="71429"/>
              <a:ext cx="2164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300" dirty="0">
                  <a:solidFill>
                    <a:srgbClr val="00502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돈  이  모  인  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51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532</Words>
  <Application>Microsoft Office PowerPoint</Application>
  <PresentationFormat>와이드스크린</PresentationFormat>
  <Paragraphs>123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-윤고딕320</vt:lpstr>
      <vt:lpstr>-윤고딕330</vt:lpstr>
      <vt:lpstr>-윤고딕340</vt:lpstr>
      <vt:lpstr>-윤고딕350</vt:lpstr>
      <vt:lpstr>Arial</vt:lpstr>
      <vt:lpstr>Arial Narrow</vt:lpstr>
      <vt:lpstr>Bodoni MT Black</vt:lpstr>
      <vt:lpstr>Segoe UI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재영</dc:creator>
  <cp:lastModifiedBy>서연주(컴퓨터공학전공)</cp:lastModifiedBy>
  <cp:revision>69</cp:revision>
  <dcterms:created xsi:type="dcterms:W3CDTF">2018-10-08T06:03:18Z</dcterms:created>
  <dcterms:modified xsi:type="dcterms:W3CDTF">2020-10-12T03:56:40Z</dcterms:modified>
</cp:coreProperties>
</file>