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PT Sans Narrow"/>
      <p:regular r:id="rId43"/>
      <p:bold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PTSansNarrow-bold.fntdata"/><Relationship Id="rId21" Type="http://schemas.openxmlformats.org/officeDocument/2006/relationships/slide" Target="slides/slide16.xml"/><Relationship Id="rId43" Type="http://schemas.openxmlformats.org/officeDocument/2006/relationships/font" Target="fonts/PTSansNarrow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.fntdata"/><Relationship Id="rId23" Type="http://schemas.openxmlformats.org/officeDocument/2006/relationships/slide" Target="slides/slide18.xml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Open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251c8179a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251c8179a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251c8179a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251c8179a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251c8179a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251c8179a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251c8179a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251c8179a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251c8179a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251c8179a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251c8179a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251c8179a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251c8179a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251c8179a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251c8179a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251c8179a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251c8179a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7251c8179a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251c8179a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7251c8179a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251c8179a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251c8179a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7251c8179a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7251c8179a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251c8179a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7251c8179a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251c8179a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7251c8179a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251c8179a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7251c8179a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7251c8179a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7251c8179a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251c8179a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7251c8179a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251c8179a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7251c8179a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7251c8179a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7251c8179a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251c8179a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251c8179a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251c8179a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7251c8179a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251c8179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251c8179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251c8179a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7251c8179a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7251c8179a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7251c8179a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7251c8179a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7251c8179a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7251c8179a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7251c8179a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251c8179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251c8179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251c8179a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251c8179a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251c8179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251c8179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251c8179a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251c8179a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251c8179a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251c8179a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251c8179a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251c8179a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53.png"/><Relationship Id="rId7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32.png"/><Relationship Id="rId5" Type="http://schemas.openxmlformats.org/officeDocument/2006/relationships/image" Target="../media/image4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38.png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Relationship Id="rId4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7.png"/><Relationship Id="rId6" Type="http://schemas.openxmlformats.org/officeDocument/2006/relationships/image" Target="../media/image1.png"/><Relationship Id="rId7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반려동물백서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3302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테이블 명세서</a:t>
            </a:r>
            <a:endParaRPr b="1" sz="3900"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6300"/>
            <a:ext cx="8839201" cy="21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68775"/>
            <a:ext cx="8839201" cy="1736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50" y="1152425"/>
            <a:ext cx="2859175" cy="379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>
            <p:ph type="title"/>
          </p:nvPr>
        </p:nvSpPr>
        <p:spPr>
          <a:xfrm>
            <a:off x="5599850" y="0"/>
            <a:ext cx="4236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</a:rPr>
              <a:t>유효성검사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3372025" y="538275"/>
            <a:ext cx="1426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4"/>
                </a:solidFill>
              </a:rPr>
              <a:t>ID 중복검사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74" name="Google Shape;174;p23"/>
          <p:cNvSpPr txBox="1"/>
          <p:nvPr>
            <p:ph type="title"/>
          </p:nvPr>
        </p:nvSpPr>
        <p:spPr>
          <a:xfrm>
            <a:off x="3449725" y="2853988"/>
            <a:ext cx="1426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accent4"/>
                </a:solidFill>
              </a:rPr>
              <a:t>비밀번호 확인</a:t>
            </a:r>
            <a:endParaRPr sz="1400">
              <a:solidFill>
                <a:schemeClr val="accent4"/>
              </a:solidFill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488" y="1642498"/>
            <a:ext cx="4162425" cy="1118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3250" y="538275"/>
            <a:ext cx="4152900" cy="1049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3250" y="2901800"/>
            <a:ext cx="4162426" cy="1006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8500" y="3989525"/>
            <a:ext cx="4162425" cy="1006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5599850" y="0"/>
            <a:ext cx="4236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</a:rPr>
              <a:t>중복검</a:t>
            </a:r>
            <a:r>
              <a:rPr lang="ko" sz="2400">
                <a:solidFill>
                  <a:schemeClr val="accent3"/>
                </a:solidFill>
              </a:rPr>
              <a:t>사</a:t>
            </a:r>
            <a:r>
              <a:rPr lang="ko" sz="2400">
                <a:solidFill>
                  <a:schemeClr val="accent3"/>
                </a:solidFill>
              </a:rPr>
              <a:t> 미확인시</a:t>
            </a:r>
            <a:endParaRPr sz="2400">
              <a:solidFill>
                <a:schemeClr val="accent3"/>
              </a:solidFill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925" y="555575"/>
            <a:ext cx="4162425" cy="1266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688" y="2045500"/>
            <a:ext cx="4152900" cy="1304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8625" y="3620175"/>
            <a:ext cx="4191000" cy="1247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650" y="978500"/>
            <a:ext cx="3103075" cy="39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5491050" y="597400"/>
            <a:ext cx="4236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</a:rPr>
              <a:t>유효성 검사</a:t>
            </a:r>
            <a:endParaRPr sz="2400">
              <a:solidFill>
                <a:schemeClr val="accent3"/>
              </a:solidFill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75" y="1257300"/>
            <a:ext cx="3552825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675" y="1219350"/>
            <a:ext cx="4152900" cy="12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9200" y="2691200"/>
            <a:ext cx="4133850" cy="1266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203" name="Google Shape;203;p26"/>
          <p:cNvSpPr txBox="1"/>
          <p:nvPr>
            <p:ph type="title"/>
          </p:nvPr>
        </p:nvSpPr>
        <p:spPr>
          <a:xfrm>
            <a:off x="3492300" y="466375"/>
            <a:ext cx="2159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</a:rPr>
              <a:t>유효성검사</a:t>
            </a:r>
            <a:endParaRPr sz="2400">
              <a:solidFill>
                <a:schemeClr val="accent3"/>
              </a:solidFill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50" y="1173775"/>
            <a:ext cx="351472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400" y="1164250"/>
            <a:ext cx="35337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홈(비로그인)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875" y="265238"/>
            <a:ext cx="6115424" cy="461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홈(로그인)</a:t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375" y="72412"/>
            <a:ext cx="5967076" cy="49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 - 체크리스트</a:t>
            </a:r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25" y="1066950"/>
            <a:ext cx="81629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75" y="2527275"/>
            <a:ext cx="797242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9"/>
          <p:cNvSpPr/>
          <p:nvPr/>
        </p:nvSpPr>
        <p:spPr>
          <a:xfrm>
            <a:off x="7241300" y="1219825"/>
            <a:ext cx="784800" cy="800100"/>
          </a:xfrm>
          <a:prstGeom prst="donut">
            <a:avLst>
              <a:gd fmla="val 7386" name="adj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7509350" y="2172800"/>
            <a:ext cx="248700" cy="474000"/>
          </a:xfrm>
          <a:prstGeom prst="downArrow">
            <a:avLst>
              <a:gd fmla="val 18778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8026100" y="3915875"/>
            <a:ext cx="531000" cy="474000"/>
          </a:xfrm>
          <a:prstGeom prst="donut">
            <a:avLst>
              <a:gd fmla="val 7386" name="adj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29"/>
          <p:cNvSpPr/>
          <p:nvPr/>
        </p:nvSpPr>
        <p:spPr>
          <a:xfrm rot="5400000">
            <a:off x="7622000" y="3915875"/>
            <a:ext cx="248700" cy="474000"/>
          </a:xfrm>
          <a:prstGeom prst="downArrow">
            <a:avLst>
              <a:gd fmla="val 18778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9588" y="3592225"/>
            <a:ext cx="4162425" cy="1476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 - 나의 반려동물</a:t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352125"/>
            <a:ext cx="81534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/>
          <p:nvPr/>
        </p:nvSpPr>
        <p:spPr>
          <a:xfrm>
            <a:off x="7660850" y="3434175"/>
            <a:ext cx="784800" cy="800100"/>
          </a:xfrm>
          <a:prstGeom prst="donut">
            <a:avLst>
              <a:gd fmla="val 7386" name="adj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 - 나의 반려동물</a:t>
            </a:r>
            <a:endParaRPr/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75" y="1102775"/>
            <a:ext cx="4085801" cy="37717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3" name="Google Shape;24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501" y="1117238"/>
            <a:ext cx="4480424" cy="374283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4" name="Google Shape;244;p31"/>
          <p:cNvSpPr/>
          <p:nvPr/>
        </p:nvSpPr>
        <p:spPr>
          <a:xfrm rot="-5400000">
            <a:off x="4207650" y="3500650"/>
            <a:ext cx="625500" cy="1075200"/>
          </a:xfrm>
          <a:prstGeom prst="downArrow">
            <a:avLst>
              <a:gd fmla="val 18778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459325" y="400150"/>
            <a:ext cx="29670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목차</a:t>
            </a:r>
            <a:endParaRPr b="1" sz="3900"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319475" y="10996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</a:rPr>
              <a:t>1.기획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</a:rPr>
              <a:t>2.Design Concept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</a:rPr>
              <a:t>3.개발도구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</a:rPr>
              <a:t>4.IA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</a:rPr>
              <a:t>5.ERD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</a:rPr>
              <a:t>6.물리적 저장소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>
                <a:solidFill>
                  <a:srgbClr val="434343"/>
                </a:solidFill>
              </a:rPr>
              <a:t>7. 화면구현 설명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 - 나의 반려동물</a:t>
            </a:r>
            <a:endParaRPr/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3" y="1441025"/>
            <a:ext cx="81438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475" y="506450"/>
            <a:ext cx="380047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3"/>
          <p:cNvSpPr/>
          <p:nvPr/>
        </p:nvSpPr>
        <p:spPr>
          <a:xfrm>
            <a:off x="5065800" y="258800"/>
            <a:ext cx="1119000" cy="800100"/>
          </a:xfrm>
          <a:prstGeom prst="donut">
            <a:avLst>
              <a:gd fmla="val 7386" name="adj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8" name="Google Shape;2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1575" y="1211575"/>
            <a:ext cx="5544922" cy="37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/>
          <p:nvPr/>
        </p:nvSpPr>
        <p:spPr>
          <a:xfrm>
            <a:off x="6658550" y="4234450"/>
            <a:ext cx="784800" cy="800100"/>
          </a:xfrm>
          <a:prstGeom prst="donut">
            <a:avLst>
              <a:gd fmla="val 7386" name="adj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</a:t>
            </a:r>
            <a:endParaRPr/>
          </a:p>
        </p:txBody>
      </p:sp>
      <p:pic>
        <p:nvPicPr>
          <p:cNvPr id="265" name="Google Shape;2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0" y="1724850"/>
            <a:ext cx="4514449" cy="29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24850"/>
            <a:ext cx="4514449" cy="29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/>
          <p:nvPr/>
        </p:nvSpPr>
        <p:spPr>
          <a:xfrm rot="-5400000">
            <a:off x="4259250" y="3104400"/>
            <a:ext cx="625500" cy="1075200"/>
          </a:xfrm>
          <a:prstGeom prst="downArrow">
            <a:avLst>
              <a:gd fmla="val 18778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150" y="152400"/>
            <a:ext cx="578363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5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</a:t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 rot="-6934180">
            <a:off x="2044943" y="1154229"/>
            <a:ext cx="625567" cy="1075218"/>
          </a:xfrm>
          <a:prstGeom prst="downArrow">
            <a:avLst>
              <a:gd fmla="val 18778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35"/>
          <p:cNvSpPr txBox="1"/>
          <p:nvPr>
            <p:ph type="title"/>
          </p:nvPr>
        </p:nvSpPr>
        <p:spPr>
          <a:xfrm>
            <a:off x="415525" y="1997000"/>
            <a:ext cx="2159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</a:rPr>
              <a:t>프로필 사진이 추가된 모습</a:t>
            </a:r>
            <a:endParaRPr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자유게시판</a:t>
            </a:r>
            <a:endParaRPr/>
          </a:p>
        </p:txBody>
      </p:sp>
      <p:pic>
        <p:nvPicPr>
          <p:cNvPr id="281" name="Google Shape;2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3" y="1771000"/>
            <a:ext cx="841057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6"/>
          <p:cNvSpPr/>
          <p:nvPr/>
        </p:nvSpPr>
        <p:spPr>
          <a:xfrm>
            <a:off x="2854263" y="2762175"/>
            <a:ext cx="784800" cy="800100"/>
          </a:xfrm>
          <a:prstGeom prst="donut">
            <a:avLst>
              <a:gd fmla="val 7386" name="adj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36"/>
          <p:cNvSpPr txBox="1"/>
          <p:nvPr>
            <p:ph type="title"/>
          </p:nvPr>
        </p:nvSpPr>
        <p:spPr>
          <a:xfrm>
            <a:off x="1037100" y="3628625"/>
            <a:ext cx="2645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</a:rPr>
              <a:t>클릭하여 게시글내용 확인</a:t>
            </a:r>
            <a:endParaRPr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자유게시판 </a:t>
            </a:r>
            <a:endParaRPr/>
          </a:p>
        </p:txBody>
      </p:sp>
      <p:pic>
        <p:nvPicPr>
          <p:cNvPr id="289" name="Google Shape;2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200" y="894200"/>
            <a:ext cx="5965462" cy="386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7"/>
          <p:cNvSpPr/>
          <p:nvPr/>
        </p:nvSpPr>
        <p:spPr>
          <a:xfrm>
            <a:off x="7383913" y="617750"/>
            <a:ext cx="784800" cy="800100"/>
          </a:xfrm>
          <a:prstGeom prst="donut">
            <a:avLst>
              <a:gd fmla="val 7386" name="adj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3138713" y="1648100"/>
            <a:ext cx="784800" cy="800100"/>
          </a:xfrm>
          <a:prstGeom prst="donut">
            <a:avLst>
              <a:gd fmla="val 7386" name="adj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7"/>
          <p:cNvSpPr/>
          <p:nvPr/>
        </p:nvSpPr>
        <p:spPr>
          <a:xfrm>
            <a:off x="4938284" y="4115850"/>
            <a:ext cx="1324200" cy="800100"/>
          </a:xfrm>
          <a:prstGeom prst="donut">
            <a:avLst>
              <a:gd fmla="val 7386" name="adj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37"/>
          <p:cNvSpPr txBox="1"/>
          <p:nvPr>
            <p:ph type="title"/>
          </p:nvPr>
        </p:nvSpPr>
        <p:spPr>
          <a:xfrm>
            <a:off x="532050" y="2050825"/>
            <a:ext cx="23349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</a:rPr>
              <a:t>작성자와 로그인한 유저가 같을 시 수정, 삭제가능</a:t>
            </a:r>
            <a:endParaRPr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자유게시판 - 검색</a:t>
            </a:r>
            <a:endParaRPr/>
          </a:p>
        </p:txBody>
      </p:sp>
      <p:pic>
        <p:nvPicPr>
          <p:cNvPr id="299" name="Google Shape;2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00" y="1617750"/>
            <a:ext cx="84201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8"/>
          <p:cNvSpPr txBox="1"/>
          <p:nvPr>
            <p:ph type="title"/>
          </p:nvPr>
        </p:nvSpPr>
        <p:spPr>
          <a:xfrm>
            <a:off x="4836425" y="3628075"/>
            <a:ext cx="50544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</a:rPr>
              <a:t>제목, 글쓴이를 검색하여 게시글 검색가능</a:t>
            </a:r>
            <a:endParaRPr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</a:t>
            </a:r>
            <a:endParaRPr/>
          </a:p>
        </p:txBody>
      </p:sp>
      <p:pic>
        <p:nvPicPr>
          <p:cNvPr id="306" name="Google Shape;3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75" y="3320125"/>
            <a:ext cx="83439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175" y="147775"/>
            <a:ext cx="4361725" cy="307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8" name="Google Shape;308;p39"/>
          <p:cNvSpPr/>
          <p:nvPr/>
        </p:nvSpPr>
        <p:spPr>
          <a:xfrm rot="10800000">
            <a:off x="5985725" y="2874824"/>
            <a:ext cx="625500" cy="1233900"/>
          </a:xfrm>
          <a:prstGeom prst="downArrow">
            <a:avLst>
              <a:gd fmla="val 18778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39"/>
          <p:cNvSpPr txBox="1"/>
          <p:nvPr>
            <p:ph type="title"/>
          </p:nvPr>
        </p:nvSpPr>
        <p:spPr>
          <a:xfrm>
            <a:off x="485425" y="2571750"/>
            <a:ext cx="50544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</a:rPr>
              <a:t>공지사항 내용확인가능</a:t>
            </a:r>
            <a:endParaRPr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권한</a:t>
            </a:r>
            <a:endParaRPr/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25" y="1610650"/>
            <a:ext cx="5285850" cy="23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/>
          <p:nvPr/>
        </p:nvSpPr>
        <p:spPr>
          <a:xfrm>
            <a:off x="4715938" y="1360625"/>
            <a:ext cx="784800" cy="800100"/>
          </a:xfrm>
          <a:prstGeom prst="donut">
            <a:avLst>
              <a:gd fmla="val 7386" name="adj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40"/>
          <p:cNvSpPr txBox="1"/>
          <p:nvPr>
            <p:ph type="title"/>
          </p:nvPr>
        </p:nvSpPr>
        <p:spPr>
          <a:xfrm>
            <a:off x="5846450" y="2632550"/>
            <a:ext cx="50544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</a:rPr>
              <a:t>권한이 ADMIN 인</a:t>
            </a:r>
            <a:endParaRPr sz="2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</a:rPr>
              <a:t>관리자 계정</a:t>
            </a:r>
            <a:endParaRPr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750" y="1139125"/>
            <a:ext cx="6989199" cy="5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1"/>
          <p:cNvSpPr txBox="1"/>
          <p:nvPr>
            <p:ph type="title"/>
          </p:nvPr>
        </p:nvSpPr>
        <p:spPr>
          <a:xfrm>
            <a:off x="311700" y="297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권한 - 회원정보 조회</a:t>
            </a:r>
            <a:endParaRPr/>
          </a:p>
        </p:txBody>
      </p:sp>
      <p:sp>
        <p:nvSpPr>
          <p:cNvPr id="324" name="Google Shape;324;p41"/>
          <p:cNvSpPr/>
          <p:nvPr/>
        </p:nvSpPr>
        <p:spPr>
          <a:xfrm>
            <a:off x="1737798" y="919325"/>
            <a:ext cx="1556400" cy="1081500"/>
          </a:xfrm>
          <a:prstGeom prst="donut">
            <a:avLst>
              <a:gd fmla="val 7386" name="adj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5" name="Google Shape;32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2948" y="1885000"/>
            <a:ext cx="5545002" cy="308133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1"/>
          <p:cNvSpPr/>
          <p:nvPr/>
        </p:nvSpPr>
        <p:spPr>
          <a:xfrm rot="-2466658">
            <a:off x="2621406" y="1954824"/>
            <a:ext cx="625533" cy="1233851"/>
          </a:xfrm>
          <a:prstGeom prst="downArrow">
            <a:avLst>
              <a:gd fmla="val 18778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41"/>
          <p:cNvSpPr txBox="1"/>
          <p:nvPr>
            <p:ph type="title"/>
          </p:nvPr>
        </p:nvSpPr>
        <p:spPr>
          <a:xfrm>
            <a:off x="135775" y="3242250"/>
            <a:ext cx="30885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</a:rPr>
              <a:t>회원정보 탭이 생성되고</a:t>
            </a:r>
            <a:endParaRPr sz="2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</a:rPr>
              <a:t>가입된 정보를 확인할 수 있다</a:t>
            </a:r>
            <a:endParaRPr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302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900"/>
              <a:t>기획</a:t>
            </a:r>
            <a:endParaRPr b="1" sz="3900"/>
          </a:p>
        </p:txBody>
      </p:sp>
      <p:sp>
        <p:nvSpPr>
          <p:cNvPr id="78" name="Google Shape;78;p15"/>
          <p:cNvSpPr txBox="1"/>
          <p:nvPr/>
        </p:nvSpPr>
        <p:spPr>
          <a:xfrm>
            <a:off x="311700" y="1499775"/>
            <a:ext cx="715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기획의도</a:t>
            </a:r>
            <a:endParaRPr b="1" sz="24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11700" y="3187875"/>
            <a:ext cx="715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서비스 내용</a:t>
            </a:r>
            <a:endParaRPr b="1" sz="24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120200" y="2053875"/>
            <a:ext cx="810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반려동물에 대한 다양한 지식 제공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120200" y="3615550"/>
            <a:ext cx="810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여러 종류 반려동물의 사육조건, 음식. 습성, 주의사항 등에 대한 정보를 제공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권한 - 공지사항 작성</a:t>
            </a:r>
            <a:endParaRPr/>
          </a:p>
        </p:txBody>
      </p:sp>
      <p:pic>
        <p:nvPicPr>
          <p:cNvPr id="333" name="Google Shape;3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75" y="1243013"/>
            <a:ext cx="842962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2"/>
          <p:cNvSpPr/>
          <p:nvPr/>
        </p:nvSpPr>
        <p:spPr>
          <a:xfrm>
            <a:off x="7917030" y="3178725"/>
            <a:ext cx="1111200" cy="1009200"/>
          </a:xfrm>
          <a:prstGeom prst="donut">
            <a:avLst>
              <a:gd fmla="val 7386" name="adj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42"/>
          <p:cNvSpPr txBox="1"/>
          <p:nvPr>
            <p:ph type="title"/>
          </p:nvPr>
        </p:nvSpPr>
        <p:spPr>
          <a:xfrm>
            <a:off x="3942900" y="3751350"/>
            <a:ext cx="41610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</a:rPr>
              <a:t>공지사항 작성버튼이 생성된다</a:t>
            </a:r>
            <a:endParaRPr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권한 - 공지사항 작성</a:t>
            </a:r>
            <a:endParaRPr/>
          </a:p>
        </p:txBody>
      </p:sp>
      <p:pic>
        <p:nvPicPr>
          <p:cNvPr id="341" name="Google Shape;3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475" y="1017350"/>
            <a:ext cx="4783997" cy="37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동물메뉴</a:t>
            </a:r>
            <a:endParaRPr/>
          </a:p>
        </p:txBody>
      </p:sp>
      <p:pic>
        <p:nvPicPr>
          <p:cNvPr id="347" name="Google Shape;34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196" y="0"/>
            <a:ext cx="13179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4"/>
          <p:cNvSpPr txBox="1"/>
          <p:nvPr>
            <p:ph type="title"/>
          </p:nvPr>
        </p:nvSpPr>
        <p:spPr>
          <a:xfrm>
            <a:off x="902200" y="4139825"/>
            <a:ext cx="27777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</a:rPr>
              <a:t>화면좌측</a:t>
            </a:r>
            <a:endParaRPr sz="2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</a:rPr>
              <a:t>동물메뉴</a:t>
            </a:r>
            <a:endParaRPr sz="2400">
              <a:solidFill>
                <a:schemeClr val="accent3"/>
              </a:solidFill>
            </a:endParaRPr>
          </a:p>
        </p:txBody>
      </p:sp>
      <p:pic>
        <p:nvPicPr>
          <p:cNvPr id="349" name="Google Shape;34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0679" y="858950"/>
            <a:ext cx="1869112" cy="37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4"/>
          <p:cNvSpPr/>
          <p:nvPr/>
        </p:nvSpPr>
        <p:spPr>
          <a:xfrm rot="-5400000">
            <a:off x="4616137" y="2172366"/>
            <a:ext cx="625500" cy="1233900"/>
          </a:xfrm>
          <a:prstGeom prst="downArrow">
            <a:avLst>
              <a:gd fmla="val 18778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title"/>
          </p:nvPr>
        </p:nvSpPr>
        <p:spPr>
          <a:xfrm>
            <a:off x="311700" y="3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동물메뉴</a:t>
            </a:r>
            <a:endParaRPr/>
          </a:p>
        </p:txBody>
      </p:sp>
      <p:pic>
        <p:nvPicPr>
          <p:cNvPr id="356" name="Google Shape;35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653" y="174563"/>
            <a:ext cx="5704001" cy="47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1778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Design Concept </a:t>
            </a:r>
            <a:endParaRPr b="1" sz="3900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52512" l="0" r="0" t="0"/>
          <a:stretch/>
        </p:blipFill>
        <p:spPr>
          <a:xfrm>
            <a:off x="2769925" y="2037425"/>
            <a:ext cx="4051800" cy="4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9925" y="3364825"/>
            <a:ext cx="4051800" cy="4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9925" y="2701125"/>
            <a:ext cx="4051800" cy="4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9925" y="4028513"/>
            <a:ext cx="4051800" cy="4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69925" y="1373725"/>
            <a:ext cx="4051800" cy="4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1778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개발도구</a:t>
            </a:r>
            <a:endParaRPr b="1" sz="3900"/>
          </a:p>
        </p:txBody>
      </p:sp>
      <p:sp>
        <p:nvSpPr>
          <p:cNvPr id="97" name="Google Shape;97;p17"/>
          <p:cNvSpPr/>
          <p:nvPr/>
        </p:nvSpPr>
        <p:spPr>
          <a:xfrm>
            <a:off x="4735150" y="2390025"/>
            <a:ext cx="2027700" cy="1828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Open Sans"/>
                <a:ea typeface="Open Sans"/>
                <a:cs typeface="Open Sans"/>
                <a:sym typeface="Open Sans"/>
              </a:rPr>
              <a:t>MySQL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5454900" y="1847000"/>
            <a:ext cx="15060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DB</a:t>
            </a:r>
            <a:endParaRPr b="1" sz="2400"/>
          </a:p>
        </p:txBody>
      </p:sp>
      <p:sp>
        <p:nvSpPr>
          <p:cNvPr id="99" name="Google Shape;99;p17"/>
          <p:cNvSpPr/>
          <p:nvPr/>
        </p:nvSpPr>
        <p:spPr>
          <a:xfrm>
            <a:off x="6867575" y="2390025"/>
            <a:ext cx="2027700" cy="1828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Open Sans"/>
                <a:ea typeface="Open Sans"/>
                <a:cs typeface="Open Sans"/>
                <a:sym typeface="Open Sans"/>
              </a:rPr>
              <a:t>pug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7442850" y="1847000"/>
            <a:ext cx="15060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VIEW</a:t>
            </a:r>
            <a:endParaRPr b="1" sz="2400"/>
          </a:p>
        </p:txBody>
      </p:sp>
      <p:sp>
        <p:nvSpPr>
          <p:cNvPr id="101" name="Google Shape;101;p17"/>
          <p:cNvSpPr/>
          <p:nvPr/>
        </p:nvSpPr>
        <p:spPr>
          <a:xfrm>
            <a:off x="466475" y="2390025"/>
            <a:ext cx="2027700" cy="1828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Open Sans"/>
                <a:ea typeface="Open Sans"/>
                <a:cs typeface="Open Sans"/>
                <a:sym typeface="Open Sans"/>
              </a:rPr>
              <a:t>Node.js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727325" y="1847000"/>
            <a:ext cx="15060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실행환경</a:t>
            </a:r>
            <a:endParaRPr b="1" sz="2400"/>
          </a:p>
        </p:txBody>
      </p:sp>
      <p:sp>
        <p:nvSpPr>
          <p:cNvPr id="103" name="Google Shape;103;p17"/>
          <p:cNvSpPr/>
          <p:nvPr/>
        </p:nvSpPr>
        <p:spPr>
          <a:xfrm>
            <a:off x="2602713" y="2390025"/>
            <a:ext cx="2027700" cy="1828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Open Sans"/>
                <a:ea typeface="Open Sans"/>
                <a:cs typeface="Open Sans"/>
                <a:sym typeface="Open Sans"/>
              </a:rPr>
              <a:t>Express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2742677" y="1847000"/>
            <a:ext cx="1747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프레임워크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164100" y="1317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IA</a:t>
            </a:r>
            <a:endParaRPr b="1" sz="3900"/>
          </a:p>
        </p:txBody>
      </p:sp>
      <p:sp>
        <p:nvSpPr>
          <p:cNvPr id="110" name="Google Shape;110;p18"/>
          <p:cNvSpPr/>
          <p:nvPr/>
        </p:nvSpPr>
        <p:spPr>
          <a:xfrm>
            <a:off x="1313075" y="802050"/>
            <a:ext cx="1731300" cy="432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Home 화면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1313075" y="1369400"/>
            <a:ext cx="1344000" cy="396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나의 반려동물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1313075" y="1876100"/>
            <a:ext cx="1344000" cy="396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체크리스트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3" name="Google Shape;113;p18"/>
          <p:cNvCxnSpPr>
            <a:stCxn id="110" idx="3"/>
            <a:endCxn id="111" idx="3"/>
          </p:cNvCxnSpPr>
          <p:nvPr/>
        </p:nvCxnSpPr>
        <p:spPr>
          <a:xfrm flipH="1">
            <a:off x="2657075" y="1018200"/>
            <a:ext cx="387300" cy="549300"/>
          </a:xfrm>
          <a:prstGeom prst="bentConnector3">
            <a:avLst>
              <a:gd fmla="val -61483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>
            <a:stCxn id="110" idx="3"/>
            <a:endCxn id="112" idx="3"/>
          </p:cNvCxnSpPr>
          <p:nvPr/>
        </p:nvCxnSpPr>
        <p:spPr>
          <a:xfrm flipH="1">
            <a:off x="2657075" y="1018200"/>
            <a:ext cx="387300" cy="1056000"/>
          </a:xfrm>
          <a:prstGeom prst="bentConnector3">
            <a:avLst>
              <a:gd fmla="val -61483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8"/>
          <p:cNvSpPr/>
          <p:nvPr/>
        </p:nvSpPr>
        <p:spPr>
          <a:xfrm>
            <a:off x="4639675" y="1295550"/>
            <a:ext cx="1956900" cy="396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4639675" y="1727850"/>
            <a:ext cx="1956900" cy="396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4639675" y="2160150"/>
            <a:ext cx="1956900" cy="396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로그인, 회원가입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4639675" y="430950"/>
            <a:ext cx="1956900" cy="396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회원정보(관리자)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9" name="Google Shape;119;p18"/>
          <p:cNvCxnSpPr>
            <a:stCxn id="110" idx="3"/>
            <a:endCxn id="118" idx="1"/>
          </p:cNvCxnSpPr>
          <p:nvPr/>
        </p:nvCxnSpPr>
        <p:spPr>
          <a:xfrm flipH="1" rot="10800000">
            <a:off x="3044375" y="629100"/>
            <a:ext cx="1595400" cy="3891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8"/>
          <p:cNvCxnSpPr>
            <a:stCxn id="110" idx="3"/>
            <a:endCxn id="121" idx="1"/>
          </p:cNvCxnSpPr>
          <p:nvPr/>
        </p:nvCxnSpPr>
        <p:spPr>
          <a:xfrm>
            <a:off x="3044375" y="1018200"/>
            <a:ext cx="1595400" cy="43200"/>
          </a:xfrm>
          <a:prstGeom prst="bentConnector3">
            <a:avLst>
              <a:gd fmla="val 100893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8"/>
          <p:cNvSpPr/>
          <p:nvPr/>
        </p:nvSpPr>
        <p:spPr>
          <a:xfrm>
            <a:off x="4639675" y="863250"/>
            <a:ext cx="1956900" cy="396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2" name="Google Shape;122;p18"/>
          <p:cNvCxnSpPr>
            <a:stCxn id="110" idx="3"/>
            <a:endCxn id="115" idx="1"/>
          </p:cNvCxnSpPr>
          <p:nvPr/>
        </p:nvCxnSpPr>
        <p:spPr>
          <a:xfrm>
            <a:off x="3044375" y="1018200"/>
            <a:ext cx="1595400" cy="4755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8"/>
          <p:cNvCxnSpPr>
            <a:stCxn id="110" idx="3"/>
            <a:endCxn id="116" idx="1"/>
          </p:cNvCxnSpPr>
          <p:nvPr/>
        </p:nvCxnSpPr>
        <p:spPr>
          <a:xfrm>
            <a:off x="3044375" y="1018200"/>
            <a:ext cx="1595400" cy="9078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>
            <a:stCxn id="110" idx="3"/>
            <a:endCxn id="117" idx="1"/>
          </p:cNvCxnSpPr>
          <p:nvPr/>
        </p:nvCxnSpPr>
        <p:spPr>
          <a:xfrm>
            <a:off x="3044375" y="1018200"/>
            <a:ext cx="1595400" cy="13401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8"/>
          <p:cNvSpPr/>
          <p:nvPr/>
        </p:nvSpPr>
        <p:spPr>
          <a:xfrm>
            <a:off x="357125" y="2743200"/>
            <a:ext cx="1657800" cy="396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Animals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6" name="Google Shape;126;p18"/>
          <p:cNvCxnSpPr>
            <a:stCxn id="110" idx="1"/>
            <a:endCxn id="125" idx="0"/>
          </p:cNvCxnSpPr>
          <p:nvPr/>
        </p:nvCxnSpPr>
        <p:spPr>
          <a:xfrm flipH="1">
            <a:off x="1186175" y="1018200"/>
            <a:ext cx="126900" cy="17250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8"/>
          <p:cNvSpPr/>
          <p:nvPr/>
        </p:nvSpPr>
        <p:spPr>
          <a:xfrm>
            <a:off x="561125" y="3392775"/>
            <a:ext cx="1249800" cy="396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설치류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2014925" y="3392775"/>
            <a:ext cx="1249800" cy="396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어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3468725" y="3392775"/>
            <a:ext cx="1249800" cy="396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조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4922525" y="3392775"/>
            <a:ext cx="1249800" cy="396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파충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6376325" y="3392775"/>
            <a:ext cx="1249800" cy="396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포유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2" name="Google Shape;132;p18"/>
          <p:cNvCxnSpPr>
            <a:stCxn id="125" idx="2"/>
            <a:endCxn id="127" idx="0"/>
          </p:cNvCxnSpPr>
          <p:nvPr/>
        </p:nvCxnSpPr>
        <p:spPr>
          <a:xfrm flipH="1" rot="-5400000">
            <a:off x="1059575" y="3265650"/>
            <a:ext cx="253500" cy="600"/>
          </a:xfrm>
          <a:prstGeom prst="bentConnector3">
            <a:avLst>
              <a:gd fmla="val 50015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>
            <a:stCxn id="127" idx="2"/>
          </p:cNvCxnSpPr>
          <p:nvPr/>
        </p:nvCxnSpPr>
        <p:spPr>
          <a:xfrm flipH="1" rot="-5400000">
            <a:off x="1042175" y="3932625"/>
            <a:ext cx="290400" cy="2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/>
          <p:nvPr/>
        </p:nvCxnSpPr>
        <p:spPr>
          <a:xfrm flipH="1" rot="-5400000">
            <a:off x="2494625" y="3932625"/>
            <a:ext cx="290400" cy="2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/>
          <p:nvPr/>
        </p:nvCxnSpPr>
        <p:spPr>
          <a:xfrm flipH="1" rot="-5400000">
            <a:off x="3948425" y="3932625"/>
            <a:ext cx="290400" cy="2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 flipH="1" rot="-5400000">
            <a:off x="5402225" y="3932625"/>
            <a:ext cx="290400" cy="2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/>
          <p:nvPr/>
        </p:nvCxnSpPr>
        <p:spPr>
          <a:xfrm flipH="1" rot="-5400000">
            <a:off x="6856025" y="3932625"/>
            <a:ext cx="290400" cy="2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8"/>
          <p:cNvSpPr/>
          <p:nvPr/>
        </p:nvSpPr>
        <p:spPr>
          <a:xfrm>
            <a:off x="561125" y="4042350"/>
            <a:ext cx="7065000" cy="396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사육조건, 음식, 습성, 주의사항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3302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ERD 다이어그램</a:t>
            </a:r>
            <a:endParaRPr b="1" sz="3900"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025" y="1051900"/>
            <a:ext cx="5208676" cy="388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3302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테이블 명세서</a:t>
            </a:r>
            <a:endParaRPr b="1" sz="3900"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7725"/>
            <a:ext cx="8839199" cy="2052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25" y="3119925"/>
            <a:ext cx="8720000" cy="17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3302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테이블 명세서</a:t>
            </a:r>
            <a:endParaRPr b="1" sz="3900"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6300"/>
            <a:ext cx="8839202" cy="1690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49443"/>
            <a:ext cx="8839202" cy="197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