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44" autoAdjust="0"/>
  </p:normalViewPr>
  <p:slideViewPr>
    <p:cSldViewPr snapToGrid="0">
      <p:cViewPr varScale="1">
        <p:scale>
          <a:sx n="45" d="100"/>
          <a:sy n="45" d="100"/>
        </p:scale>
        <p:origin x="5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5669-F94E-42A2-8400-80A0845A1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5F2DB-C447-4C74-B114-1BDAB71A7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EEF62-52CD-4FDD-858F-B2B5C41A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9E2A3-5F77-4764-ACE3-946F9F4F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CB903-9E15-471E-A85F-8145EBA1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7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96387-D4AD-4883-A4EE-B904616D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59B11-D467-421D-B1F7-6F4E3751C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FCF3B-4FFC-4350-967F-818A1E9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A1E12-C045-4FFD-9DF9-9112EA42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14A13-63C9-4004-9992-1D4CB0D2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9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87C08C-B3AF-4DCD-BE5F-7F91EEAE3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C9DAF-C59E-4F4D-9702-911551291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FE40-6F9F-4044-BBF8-4A97FB62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AF501-53AC-4EC4-B276-64A57BBA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EBFCE-2A36-46C2-9E0D-8C5424C3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4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7D9BD-CF49-47FB-8CC2-BA3497BB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0DEB7-1864-4F71-BA3F-951427371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FB01C-B539-4A36-8DAF-E2E204A6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0EF4C-3B8B-4ACF-AD27-F1000C91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B1EC-9E9A-423C-8726-3A537902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03BA1-99C4-413D-8CB7-2C18475A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41C804-3CE9-4CAB-828C-DAD0F4FC7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18A4B-B8A4-4ABB-824A-25DC79A4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B5623-CC53-485C-9467-7DDF0D52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BF89C-B83F-4460-BAA3-341C76A0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A2F60-C5C5-4F19-B3B0-E7B34875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1B68A-C2CE-4813-A3FA-2AC1F7FD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5FC3E-85F5-47AC-B927-8384814AD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3EC81-3508-45AD-B3D6-EC8D920F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165E3-CF41-47E2-B078-BF3ED3C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CED5E8-EED9-47A1-95CF-2FFF017F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D7FBD-3715-476D-83F8-2506BED5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98EF1-E0CB-4D0E-9E4F-3059B033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E7571-BF0D-4DDF-8D52-E4C466B0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925F6E-DDBF-40A8-BB75-0FF2815A0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44C643-0F8F-49C7-B57C-4B6091481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41BFC-4784-4FA7-BAE4-D147ABBF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39DED3-9F40-4200-A4AE-9F13E458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F485C-9F30-4198-B952-58300541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2CAB9-EC10-4568-8A1A-2C089696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D3B059-A812-438B-9F57-2D8436E1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D665A5-F67B-461F-A495-C092741D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CD648-A4A5-4CDA-81E7-EC2CFD07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F9B087-7119-4CD9-823B-35ACB1FD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6B65D-5B85-4B99-BBF8-82D7D023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6EBC0-D628-4491-B2E7-2B44BE89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6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F7E19-ED33-45A8-8BF8-3339A50C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71566-7163-4A36-ADC7-B22368D3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A1CEF-CA7D-4709-9986-18120C51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2D801-2B43-47AB-A8CD-56807487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03080-BCD1-46C0-ACF0-41ABEE15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856F7-9DFD-4CCA-8705-D647D02A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01CA-2AC9-4289-A81E-456AAE53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DED42-ABE3-4566-98A8-2C1679A28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B10C3-820C-4582-98C2-6EFB3D40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5E163-9FF9-4C1B-B6B8-85DF5618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B1AA3B-1E10-420B-8DC4-D98050AA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6C789-558A-4A88-A4B7-C8AB43CA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C0B394-8418-45E9-806F-61CB49E2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29B13-923F-4B8E-8545-85F33108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CC76-49C8-4B7C-A169-130DB496A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5B53-23CD-4248-A31C-2972312F32A3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4DD7D-3E51-4B3B-9596-04E3D869E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D3455-4153-4583-B4E6-4D9F2598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EC29-59F5-4FCA-9B89-E93C0269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4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63CC6-B498-41E7-848F-17B53472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2969419"/>
            <a:ext cx="6248400" cy="919162"/>
          </a:xfrm>
        </p:spPr>
        <p:txBody>
          <a:bodyPr>
            <a:normAutofit/>
          </a:bodyPr>
          <a:lstStyle/>
          <a:p>
            <a:r>
              <a:rPr lang="en-US" altLang="ko-KR" dirty="0"/>
              <a:t>4-5 CSS </a:t>
            </a:r>
            <a:r>
              <a:rPr lang="ko-KR" altLang="en-US" dirty="0"/>
              <a:t>우선순위 </a:t>
            </a:r>
          </a:p>
        </p:txBody>
      </p:sp>
    </p:spTree>
    <p:extLst>
      <p:ext uri="{BB962C8B-B14F-4D97-AF65-F5344CB8AC3E}">
        <p14:creationId xmlns:p14="http://schemas.microsoft.com/office/powerpoint/2010/main" val="96736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C05AAE-6B09-4C34-90D4-988002044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9"/>
          <a:stretch/>
        </p:blipFill>
        <p:spPr>
          <a:xfrm>
            <a:off x="2621389" y="2418140"/>
            <a:ext cx="6830686" cy="728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3064E3-62C6-4A43-8612-B4F1E3C83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49"/>
          <a:stretch/>
        </p:blipFill>
        <p:spPr>
          <a:xfrm>
            <a:off x="2739921" y="1635656"/>
            <a:ext cx="6712153" cy="616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2AB22E-43F4-4120-901C-8BAFA148B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921" y="3312586"/>
            <a:ext cx="6712153" cy="53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E3CB5-6A5F-417F-879B-F3A7F00194FC}"/>
              </a:ext>
            </a:extLst>
          </p:cNvPr>
          <p:cNvSpPr txBox="1"/>
          <p:nvPr/>
        </p:nvSpPr>
        <p:spPr>
          <a:xfrm>
            <a:off x="2446866" y="4929956"/>
            <a:ext cx="729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메일 빼고 모두 왼쪽 패딩 적용해야 함 </a:t>
            </a:r>
          </a:p>
        </p:txBody>
      </p:sp>
    </p:spTree>
    <p:extLst>
      <p:ext uri="{BB962C8B-B14F-4D97-AF65-F5344CB8AC3E}">
        <p14:creationId xmlns:p14="http://schemas.microsoft.com/office/powerpoint/2010/main" val="317736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2BBFC9-EA0B-4F64-9702-58E99E70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604962"/>
            <a:ext cx="9686925" cy="364807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E827F57-AD04-481C-855D-D7EBBDF98C5A}"/>
              </a:ext>
            </a:extLst>
          </p:cNvPr>
          <p:cNvCxnSpPr>
            <a:cxnSpLocks/>
          </p:cNvCxnSpPr>
          <p:nvPr/>
        </p:nvCxnSpPr>
        <p:spPr>
          <a:xfrm>
            <a:off x="1684867" y="5189007"/>
            <a:ext cx="2023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C1A978-2219-4725-809C-537210E16A1F}"/>
              </a:ext>
            </a:extLst>
          </p:cNvPr>
          <p:cNvCxnSpPr>
            <a:cxnSpLocks/>
          </p:cNvCxnSpPr>
          <p:nvPr/>
        </p:nvCxnSpPr>
        <p:spPr>
          <a:xfrm>
            <a:off x="1684867" y="2801407"/>
            <a:ext cx="1752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3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4D3A0-CD98-456B-9A05-EF5FA8EE7A6D}"/>
              </a:ext>
            </a:extLst>
          </p:cNvPr>
          <p:cNvSpPr txBox="1"/>
          <p:nvPr/>
        </p:nvSpPr>
        <p:spPr>
          <a:xfrm>
            <a:off x="762000" y="711200"/>
            <a:ext cx="4250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CSS </a:t>
            </a:r>
            <a:r>
              <a:rPr lang="ko-KR" altLang="en-US" sz="4400" dirty="0"/>
              <a:t>우선순위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C86EA-CD55-4E9F-BD00-B3A7F373B66F}"/>
              </a:ext>
            </a:extLst>
          </p:cNvPr>
          <p:cNvSpPr txBox="1"/>
          <p:nvPr/>
        </p:nvSpPr>
        <p:spPr>
          <a:xfrm>
            <a:off x="762000" y="2050741"/>
            <a:ext cx="9618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하나의 태그에 여러가지 </a:t>
            </a:r>
            <a:r>
              <a:rPr lang="en-US" altLang="ko-KR" sz="3200" dirty="0"/>
              <a:t>CSS </a:t>
            </a:r>
            <a:r>
              <a:rPr lang="ko-KR" altLang="en-US" sz="3200" dirty="0"/>
              <a:t>적용되는 경우 특정 규칙에 따라 </a:t>
            </a:r>
            <a:r>
              <a:rPr lang="en-US" altLang="ko-KR" sz="3200" dirty="0"/>
              <a:t>CSS</a:t>
            </a:r>
            <a:r>
              <a:rPr lang="ko-KR" altLang="en-US" sz="3200" dirty="0"/>
              <a:t>에 우선순위 부여되어 적용</a:t>
            </a:r>
          </a:p>
        </p:txBody>
      </p:sp>
    </p:spTree>
    <p:extLst>
      <p:ext uri="{BB962C8B-B14F-4D97-AF65-F5344CB8AC3E}">
        <p14:creationId xmlns:p14="http://schemas.microsoft.com/office/powerpoint/2010/main" val="328918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4D3A0-CD98-456B-9A05-EF5FA8EE7A6D}"/>
              </a:ext>
            </a:extLst>
          </p:cNvPr>
          <p:cNvSpPr txBox="1"/>
          <p:nvPr/>
        </p:nvSpPr>
        <p:spPr>
          <a:xfrm>
            <a:off x="762000" y="711200"/>
            <a:ext cx="4250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CSS </a:t>
            </a:r>
            <a:r>
              <a:rPr lang="ko-KR" altLang="en-US" sz="4400" dirty="0"/>
              <a:t>우선순위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A8333-DADA-4F03-B29F-C7FF95160363}"/>
              </a:ext>
            </a:extLst>
          </p:cNvPr>
          <p:cNvSpPr txBox="1"/>
          <p:nvPr/>
        </p:nvSpPr>
        <p:spPr>
          <a:xfrm>
            <a:off x="762000" y="1886587"/>
            <a:ext cx="101769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〮 </a:t>
            </a:r>
            <a:r>
              <a:rPr lang="ko-KR" altLang="en-US" sz="2800" dirty="0"/>
              <a:t>기본적으로 뒤에 나오는 </a:t>
            </a:r>
            <a:r>
              <a:rPr lang="en-US" altLang="ko-KR" sz="2800" dirty="0"/>
              <a:t>CSS</a:t>
            </a:r>
            <a:r>
              <a:rPr lang="ko-KR" altLang="en-US" sz="2800" dirty="0"/>
              <a:t>가 우선순위가 더 높다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/>
              <a:t>〮 !important &gt; inline style attribute &gt; id &gt; class, </a:t>
            </a:r>
            <a:r>
              <a:rPr lang="ko-KR" altLang="en-US" sz="2800" dirty="0"/>
              <a:t>다른 </a:t>
            </a:r>
            <a:r>
              <a:rPr lang="en-US" altLang="ko-KR" sz="2800" dirty="0"/>
              <a:t>attribute, </a:t>
            </a:r>
            <a:r>
              <a:rPr lang="ko-KR" altLang="en-US" sz="2800" dirty="0"/>
              <a:t>수도클래스</a:t>
            </a:r>
            <a:r>
              <a:rPr lang="en-US" altLang="ko-KR" sz="2800" dirty="0"/>
              <a:t>(:first-child</a:t>
            </a:r>
            <a:r>
              <a:rPr lang="ko-KR" altLang="en-US" sz="2800" dirty="0"/>
              <a:t>같은 것</a:t>
            </a:r>
            <a:r>
              <a:rPr lang="en-US" altLang="ko-KR" sz="2800" dirty="0"/>
              <a:t>) &gt; tag element, pseudo</a:t>
            </a:r>
            <a:r>
              <a:rPr lang="ko-KR" altLang="en-US" sz="2800" dirty="0"/>
              <a:t> </a:t>
            </a:r>
            <a:r>
              <a:rPr lang="en-US" altLang="ko-KR" sz="2800" dirty="0"/>
              <a:t>element(::before</a:t>
            </a:r>
            <a:r>
              <a:rPr lang="ko-KR" altLang="en-US" sz="2800" dirty="0"/>
              <a:t>같은 것</a:t>
            </a:r>
            <a:r>
              <a:rPr lang="en-US" altLang="ko-KR" sz="2800" dirty="0"/>
              <a:t>) </a:t>
            </a:r>
            <a:r>
              <a:rPr lang="ko-KR" altLang="en-US" sz="2800" dirty="0"/>
              <a:t>순으로 우선순위가 높다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/>
              <a:t>〮 </a:t>
            </a:r>
            <a:r>
              <a:rPr lang="ko-KR" altLang="en-US" sz="2800" dirty="0"/>
              <a:t>우선순위가 같다면 개수가 많은 </a:t>
            </a:r>
            <a:r>
              <a:rPr lang="en-US" altLang="ko-KR" sz="2800" dirty="0"/>
              <a:t>CSS</a:t>
            </a:r>
            <a:r>
              <a:rPr lang="ko-KR" altLang="en-US" sz="2800" dirty="0"/>
              <a:t>가 우선순위가 높다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675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1E0C7-060D-429F-A3AE-9616B0047EB3}"/>
              </a:ext>
            </a:extLst>
          </p:cNvPr>
          <p:cNvSpPr/>
          <p:nvPr/>
        </p:nvSpPr>
        <p:spPr>
          <a:xfrm>
            <a:off x="533400" y="375055"/>
            <a:ext cx="1112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!important &gt; inline style attribute &gt; id &gt; class, </a:t>
            </a:r>
            <a:r>
              <a:rPr lang="ko-KR" altLang="en-US" dirty="0"/>
              <a:t>다른 </a:t>
            </a:r>
            <a:r>
              <a:rPr lang="en-US" altLang="ko-KR" dirty="0"/>
              <a:t>attribute, </a:t>
            </a:r>
            <a:r>
              <a:rPr lang="ko-KR" altLang="en-US" dirty="0"/>
              <a:t>수도클래스</a:t>
            </a:r>
            <a:r>
              <a:rPr lang="en-US" altLang="ko-KR" dirty="0"/>
              <a:t>&gt; tag element, pseudo</a:t>
            </a:r>
            <a:r>
              <a:rPr lang="ko-KR" altLang="en-US" dirty="0"/>
              <a:t> </a:t>
            </a:r>
            <a:r>
              <a:rPr lang="en-US" altLang="ko-KR" dirty="0"/>
              <a:t>element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2EDA318-9CC4-4245-AC2F-6C2CEBEF0BB6}"/>
              </a:ext>
            </a:extLst>
          </p:cNvPr>
          <p:cNvCxnSpPr>
            <a:cxnSpLocks/>
          </p:cNvCxnSpPr>
          <p:nvPr/>
        </p:nvCxnSpPr>
        <p:spPr>
          <a:xfrm>
            <a:off x="533400" y="744387"/>
            <a:ext cx="35983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1096875-BC3F-4D0D-BF7C-C54ECAA8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1" y="1820529"/>
            <a:ext cx="5576739" cy="1653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60EBC1-0CC6-4623-8E2A-8A891FF3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1" y="4005438"/>
            <a:ext cx="5576738" cy="83967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0B6A89F-5517-4BAC-8832-B022C0FB4D63}"/>
              </a:ext>
            </a:extLst>
          </p:cNvPr>
          <p:cNvCxnSpPr>
            <a:cxnSpLocks/>
          </p:cNvCxnSpPr>
          <p:nvPr/>
        </p:nvCxnSpPr>
        <p:spPr>
          <a:xfrm>
            <a:off x="4648200" y="3148920"/>
            <a:ext cx="14477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9D76C00-94E8-4585-BE26-CDAFD35A7BD0}"/>
              </a:ext>
            </a:extLst>
          </p:cNvPr>
          <p:cNvCxnSpPr>
            <a:cxnSpLocks/>
          </p:cNvCxnSpPr>
          <p:nvPr/>
        </p:nvCxnSpPr>
        <p:spPr>
          <a:xfrm>
            <a:off x="533400" y="4723720"/>
            <a:ext cx="38184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69552E-935E-431E-98F5-99EA811959DC}"/>
              </a:ext>
            </a:extLst>
          </p:cNvPr>
          <p:cNvSpPr txBox="1"/>
          <p:nvPr/>
        </p:nvSpPr>
        <p:spPr>
          <a:xfrm>
            <a:off x="6807200" y="1273331"/>
            <a:ext cx="5085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!important</a:t>
            </a:r>
            <a:r>
              <a:rPr lang="ko-KR" altLang="en-US" sz="2800" dirty="0"/>
              <a:t>와 </a:t>
            </a:r>
            <a:r>
              <a:rPr lang="en-US" altLang="ko-KR" sz="2800" dirty="0"/>
              <a:t>inline style attribute</a:t>
            </a:r>
            <a:r>
              <a:rPr lang="ko-KR" altLang="en-US" sz="2800" dirty="0"/>
              <a:t>는 실무에서 사용을 제한하는 경우가 많음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!important </a:t>
            </a:r>
            <a:r>
              <a:rPr lang="ko-KR" altLang="en-US" sz="2800" dirty="0"/>
              <a:t>남발하면 </a:t>
            </a:r>
            <a:r>
              <a:rPr lang="en-US" altLang="ko-KR" sz="2800" dirty="0"/>
              <a:t>important</a:t>
            </a:r>
            <a:r>
              <a:rPr lang="ko-KR" altLang="en-US" sz="2800" dirty="0"/>
              <a:t>의 의미가 퇴색되고 너무 강력해서 다른 사람과 협업할 때 방해됨 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이 두 가지는 최후의 수단 </a:t>
            </a:r>
          </a:p>
        </p:txBody>
      </p:sp>
    </p:spTree>
    <p:extLst>
      <p:ext uri="{BB962C8B-B14F-4D97-AF65-F5344CB8AC3E}">
        <p14:creationId xmlns:p14="http://schemas.microsoft.com/office/powerpoint/2010/main" val="212901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A68489-6CA3-458D-AC8F-23545C61096A}"/>
              </a:ext>
            </a:extLst>
          </p:cNvPr>
          <p:cNvSpPr/>
          <p:nvPr/>
        </p:nvSpPr>
        <p:spPr>
          <a:xfrm>
            <a:off x="893233" y="662921"/>
            <a:ext cx="1064260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/>
              <a:t>id &gt; class, </a:t>
            </a:r>
            <a:r>
              <a:rPr lang="ko-KR" altLang="en-US" sz="2600" dirty="0"/>
              <a:t>다른 </a:t>
            </a:r>
            <a:r>
              <a:rPr lang="en-US" altLang="ko-KR" sz="2600" dirty="0"/>
              <a:t>attribute, </a:t>
            </a:r>
            <a:r>
              <a:rPr lang="ko-KR" altLang="en-US" sz="2600" dirty="0"/>
              <a:t>수도클래스</a:t>
            </a:r>
            <a:r>
              <a:rPr lang="en-US" altLang="ko-KR" sz="2600" dirty="0"/>
              <a:t>&gt; tag element, pseudo</a:t>
            </a:r>
            <a:r>
              <a:rPr lang="ko-KR" altLang="en-US" sz="2600" dirty="0"/>
              <a:t> </a:t>
            </a:r>
            <a:r>
              <a:rPr lang="en-US" altLang="ko-KR" sz="2600" dirty="0"/>
              <a:t>element</a:t>
            </a:r>
            <a:endParaRPr lang="ko-KR" alt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30C37-FE22-404B-9997-D92DF0B4DB58}"/>
              </a:ext>
            </a:extLst>
          </p:cNvPr>
          <p:cNvSpPr txBox="1"/>
          <p:nvPr/>
        </p:nvSpPr>
        <p:spPr>
          <a:xfrm>
            <a:off x="681567" y="1155364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1C8E2-601E-47E8-8D63-15F2FBA1EC4D}"/>
              </a:ext>
            </a:extLst>
          </p:cNvPr>
          <p:cNvSpPr txBox="1"/>
          <p:nvPr/>
        </p:nvSpPr>
        <p:spPr>
          <a:xfrm>
            <a:off x="3695700" y="1155364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1939D-63B2-48CC-82D6-9E360F037C4A}"/>
              </a:ext>
            </a:extLst>
          </p:cNvPr>
          <p:cNvSpPr txBox="1"/>
          <p:nvPr/>
        </p:nvSpPr>
        <p:spPr>
          <a:xfrm>
            <a:off x="8788400" y="1155363"/>
            <a:ext cx="8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 동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E28EF5-EAE0-4FB9-AE06-253381CA7784}"/>
              </a:ext>
            </a:extLst>
          </p:cNvPr>
          <p:cNvCxnSpPr>
            <a:cxnSpLocks/>
          </p:cNvCxnSpPr>
          <p:nvPr/>
        </p:nvCxnSpPr>
        <p:spPr>
          <a:xfrm>
            <a:off x="893233" y="1155364"/>
            <a:ext cx="4275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CF9B065-387A-43E6-9585-B99804BA2C57}"/>
              </a:ext>
            </a:extLst>
          </p:cNvPr>
          <p:cNvCxnSpPr>
            <a:cxnSpLocks/>
          </p:cNvCxnSpPr>
          <p:nvPr/>
        </p:nvCxnSpPr>
        <p:spPr>
          <a:xfrm>
            <a:off x="1722967" y="1155364"/>
            <a:ext cx="474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669AAC-34BE-42F4-ABE4-7C9999EB0D61}"/>
              </a:ext>
            </a:extLst>
          </p:cNvPr>
          <p:cNvCxnSpPr>
            <a:cxnSpLocks/>
          </p:cNvCxnSpPr>
          <p:nvPr/>
        </p:nvCxnSpPr>
        <p:spPr>
          <a:xfrm>
            <a:off x="6853766" y="1155364"/>
            <a:ext cx="44577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035652-25EC-4886-8D26-49DB50B87F46}"/>
              </a:ext>
            </a:extLst>
          </p:cNvPr>
          <p:cNvSpPr txBox="1"/>
          <p:nvPr/>
        </p:nvSpPr>
        <p:spPr>
          <a:xfrm>
            <a:off x="3162299" y="2373236"/>
            <a:ext cx="6896100" cy="2890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/>
              <a:t>nav li {} : </a:t>
            </a:r>
            <a:r>
              <a:rPr lang="ko-KR" altLang="en-US" sz="3200" dirty="0"/>
              <a:t>동 </a:t>
            </a:r>
            <a:r>
              <a:rPr lang="en-US" altLang="ko-KR" sz="3200" dirty="0"/>
              <a:t>2 </a:t>
            </a:r>
          </a:p>
          <a:p>
            <a:pPr>
              <a:lnSpc>
                <a:spcPct val="200000"/>
              </a:lnSpc>
            </a:pPr>
            <a:r>
              <a:rPr lang="en-US" altLang="ko-KR" sz="3200" dirty="0"/>
              <a:t>nav li .nav-item-mail {} : </a:t>
            </a:r>
            <a:r>
              <a:rPr lang="ko-KR" altLang="en-US" sz="3200" dirty="0"/>
              <a:t>은 </a:t>
            </a:r>
            <a:r>
              <a:rPr lang="en-US" altLang="ko-KR" sz="3200" dirty="0"/>
              <a:t>1 </a:t>
            </a:r>
            <a:r>
              <a:rPr lang="ko-KR" altLang="en-US" sz="3200" dirty="0"/>
              <a:t>동 </a:t>
            </a:r>
            <a:r>
              <a:rPr lang="en-US" altLang="ko-KR" sz="3200" dirty="0"/>
              <a:t>2</a:t>
            </a:r>
          </a:p>
          <a:p>
            <a:pPr>
              <a:lnSpc>
                <a:spcPct val="200000"/>
              </a:lnSpc>
            </a:pPr>
            <a:r>
              <a:rPr lang="en-US" altLang="ko-KR" sz="3200" dirty="0"/>
              <a:t>#</a:t>
            </a:r>
            <a:r>
              <a:rPr lang="en-US" altLang="ko-KR" sz="3200" dirty="0" err="1"/>
              <a:t>i</a:t>
            </a:r>
            <a:r>
              <a:rPr lang="en-US" altLang="ko-KR" sz="3200" dirty="0"/>
              <a:t> {} : </a:t>
            </a:r>
            <a:r>
              <a:rPr lang="ko-KR" altLang="en-US" sz="3200" dirty="0"/>
              <a:t>금 </a:t>
            </a:r>
            <a:r>
              <a:rPr lang="en-US" altLang="ko-KR" sz="3200" dirty="0"/>
              <a:t>1 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84FEBE-1927-41C5-B6A9-A8284E44EA36}"/>
              </a:ext>
            </a:extLst>
          </p:cNvPr>
          <p:cNvSpPr txBox="1"/>
          <p:nvPr/>
        </p:nvSpPr>
        <p:spPr>
          <a:xfrm>
            <a:off x="2481793" y="4740314"/>
            <a:ext cx="421215" cy="523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01C69-32B1-4A0C-893D-35F58EA22924}"/>
              </a:ext>
            </a:extLst>
          </p:cNvPr>
          <p:cNvSpPr txBox="1"/>
          <p:nvPr/>
        </p:nvSpPr>
        <p:spPr>
          <a:xfrm>
            <a:off x="2451102" y="3818375"/>
            <a:ext cx="421215" cy="523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33D34-111F-4EB2-BC66-0CBB734D0AE8}"/>
              </a:ext>
            </a:extLst>
          </p:cNvPr>
          <p:cNvSpPr txBox="1"/>
          <p:nvPr/>
        </p:nvSpPr>
        <p:spPr>
          <a:xfrm>
            <a:off x="2451101" y="2839382"/>
            <a:ext cx="421215" cy="523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790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DADAC-DCBA-4DC9-9DD5-6DF2ABF5627E}"/>
              </a:ext>
            </a:extLst>
          </p:cNvPr>
          <p:cNvSpPr txBox="1"/>
          <p:nvPr/>
        </p:nvSpPr>
        <p:spPr>
          <a:xfrm>
            <a:off x="1007533" y="1828618"/>
            <a:ext cx="101769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/>
              <a:t>!important &gt; inline style attribute &gt; id &gt; class, </a:t>
            </a:r>
            <a:r>
              <a:rPr lang="ko-KR" altLang="en-US" sz="3200" dirty="0"/>
              <a:t>다른 </a:t>
            </a:r>
            <a:r>
              <a:rPr lang="en-US" altLang="ko-KR" sz="3200" dirty="0"/>
              <a:t>attribute, </a:t>
            </a:r>
            <a:r>
              <a:rPr lang="ko-KR" altLang="en-US" sz="3200" dirty="0"/>
              <a:t>수도클래스</a:t>
            </a:r>
            <a:r>
              <a:rPr lang="en-US" altLang="ko-KR" sz="3200" dirty="0"/>
              <a:t>(:first-child</a:t>
            </a:r>
            <a:r>
              <a:rPr lang="ko-KR" altLang="en-US" sz="3200" dirty="0"/>
              <a:t>같은 것</a:t>
            </a:r>
            <a:r>
              <a:rPr lang="en-US" altLang="ko-KR" sz="3200" dirty="0"/>
              <a:t>) &gt; tag element, pseudo</a:t>
            </a:r>
            <a:r>
              <a:rPr lang="ko-KR" altLang="en-US" sz="3200" dirty="0"/>
              <a:t> </a:t>
            </a:r>
            <a:r>
              <a:rPr lang="en-US" altLang="ko-KR" sz="3200" dirty="0"/>
              <a:t>element</a:t>
            </a:r>
          </a:p>
          <a:p>
            <a:pPr marL="514350" indent="-514350">
              <a:buAutoNum type="arabicPeriod"/>
            </a:pPr>
            <a:r>
              <a:rPr lang="ko-KR" altLang="en-US" sz="3200" dirty="0"/>
              <a:t>우선순위 같으면 각각의 개수</a:t>
            </a:r>
            <a:r>
              <a:rPr lang="en-US" altLang="ko-KR" sz="3200" dirty="0"/>
              <a:t>(</a:t>
            </a:r>
            <a:r>
              <a:rPr lang="ko-KR" altLang="en-US" sz="3200" dirty="0"/>
              <a:t>은 </a:t>
            </a:r>
            <a:r>
              <a:rPr lang="en-US" altLang="ko-KR" sz="3200" dirty="0"/>
              <a:t>3</a:t>
            </a:r>
            <a:r>
              <a:rPr lang="ko-KR" altLang="en-US" sz="3200" dirty="0"/>
              <a:t>개 </a:t>
            </a:r>
            <a:r>
              <a:rPr lang="en-US" altLang="ko-KR" sz="3200" dirty="0"/>
              <a:t>&gt;</a:t>
            </a:r>
            <a:r>
              <a:rPr lang="ko-KR" altLang="en-US" sz="3200" dirty="0"/>
              <a:t>은 </a:t>
            </a:r>
            <a:r>
              <a:rPr lang="en-US" altLang="ko-KR" sz="3200" dirty="0"/>
              <a:t>2</a:t>
            </a:r>
            <a:r>
              <a:rPr lang="ko-KR" altLang="en-US" sz="3200" dirty="0"/>
              <a:t>개</a:t>
            </a:r>
            <a:r>
              <a:rPr lang="en-US" altLang="ko-KR" sz="3200" dirty="0"/>
              <a:t>)</a:t>
            </a:r>
            <a:r>
              <a:rPr lang="ko-KR" altLang="en-US" sz="3200" dirty="0"/>
              <a:t>로</a:t>
            </a:r>
            <a:r>
              <a:rPr lang="en-US" altLang="ko-KR" sz="3200" dirty="0"/>
              <a:t> </a:t>
            </a:r>
            <a:r>
              <a:rPr lang="ko-KR" altLang="en-US" sz="3200" dirty="0" err="1"/>
              <a:t>정해짐</a:t>
            </a:r>
            <a:r>
              <a:rPr lang="ko-KR" altLang="en-US" sz="3200" dirty="0"/>
              <a:t> </a:t>
            </a: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/>
              <a:t>우선순위와 개수 같으면 뒤에 나오는 것이 순위가 높음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6B25E-1B0E-466C-A72B-0A3137072DD9}"/>
              </a:ext>
            </a:extLst>
          </p:cNvPr>
          <p:cNvSpPr txBox="1"/>
          <p:nvPr/>
        </p:nvSpPr>
        <p:spPr>
          <a:xfrm>
            <a:off x="762000" y="711200"/>
            <a:ext cx="4250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5588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A5CBA-7A83-4E02-A32F-FF8BB688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꼼수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2A9237-3220-4D88-BD8F-E47EA177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78" y="1538289"/>
            <a:ext cx="8815389" cy="318718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BEFD17-635E-4B5F-94DE-36E953F1CCC7}"/>
              </a:ext>
            </a:extLst>
          </p:cNvPr>
          <p:cNvCxnSpPr>
            <a:cxnSpLocks/>
          </p:cNvCxnSpPr>
          <p:nvPr/>
        </p:nvCxnSpPr>
        <p:spPr>
          <a:xfrm>
            <a:off x="6731000" y="1997453"/>
            <a:ext cx="35983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E8AF21-6484-47D0-A0A0-3C6158BF55DE}"/>
              </a:ext>
            </a:extLst>
          </p:cNvPr>
          <p:cNvSpPr txBox="1"/>
          <p:nvPr/>
        </p:nvSpPr>
        <p:spPr>
          <a:xfrm>
            <a:off x="1620572" y="5313862"/>
            <a:ext cx="934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같은 클래스를 반복해서 우선순위를 높일 수 있다</a:t>
            </a:r>
          </a:p>
        </p:txBody>
      </p:sp>
    </p:spTree>
    <p:extLst>
      <p:ext uri="{BB962C8B-B14F-4D97-AF65-F5344CB8AC3E}">
        <p14:creationId xmlns:p14="http://schemas.microsoft.com/office/powerpoint/2010/main" val="42528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236</Words>
  <Application>Microsoft Office PowerPoint</Application>
  <PresentationFormat>와이드스크린</PresentationFormat>
  <Paragraphs>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4-5 CSS 우선순위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꼼수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4-5 CSS 우선순위</dc:title>
  <dc:creator>ljh98</dc:creator>
  <cp:lastModifiedBy> </cp:lastModifiedBy>
  <cp:revision>7</cp:revision>
  <dcterms:created xsi:type="dcterms:W3CDTF">2022-05-02T10:10:55Z</dcterms:created>
  <dcterms:modified xsi:type="dcterms:W3CDTF">2022-05-02T10:56:23Z</dcterms:modified>
</cp:coreProperties>
</file>