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8"/>
  </p:notesMasterIdLst>
  <p:sldIdLst>
    <p:sldId id="256" r:id="rId2"/>
    <p:sldId id="257" r:id="rId3"/>
    <p:sldId id="277" r:id="rId4"/>
    <p:sldId id="269" r:id="rId5"/>
    <p:sldId id="259" r:id="rId6"/>
    <p:sldId id="267" r:id="rId7"/>
    <p:sldId id="261" r:id="rId8"/>
    <p:sldId id="262" r:id="rId9"/>
    <p:sldId id="272" r:id="rId10"/>
    <p:sldId id="263" r:id="rId11"/>
    <p:sldId id="264" r:id="rId12"/>
    <p:sldId id="270" r:id="rId13"/>
    <p:sldId id="273" r:id="rId14"/>
    <p:sldId id="265" r:id="rId15"/>
    <p:sldId id="274" r:id="rId16"/>
    <p:sldId id="278" r:id="rId1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834" autoAdjust="0"/>
  </p:normalViewPr>
  <p:slideViewPr>
    <p:cSldViewPr>
      <p:cViewPr varScale="1">
        <p:scale>
          <a:sx n="147" d="100"/>
          <a:sy n="147" d="100"/>
        </p:scale>
        <p:origin x="564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534AB-FA14-4346-8EB6-45EDFD9202B2}" type="datetimeFigureOut">
              <a:rPr lang="ko-KR" altLang="en-US" smtClean="0"/>
              <a:pPr/>
              <a:t>2022-06-20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B4CAE0-5499-445E-859E-3C38D5CEDB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4CAE0-5499-445E-859E-3C38D5CEDB2D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321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4CAE0-5499-445E-859E-3C38D5CEDB2D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>
            <a:lvl1pPr>
              <a:defRPr sz="1400"/>
            </a:lvl1pPr>
          </a:lstStyle>
          <a:p>
            <a:fld id="{74CCFECD-4A29-48E3-BE2B-FEF30903D325}" type="datetimeFigureOut">
              <a:rPr lang="ko-KR" altLang="en-US" smtClean="0"/>
              <a:pPr/>
              <a:t>2022-06-20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4766310"/>
            <a:ext cx="1219200" cy="274320"/>
          </a:xfrm>
        </p:spPr>
        <p:txBody>
          <a:bodyPr/>
          <a:lstStyle/>
          <a:p>
            <a:fld id="{992A598E-7AD6-47F6-A535-F3E44E76E76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CFECD-4A29-48E3-BE2B-FEF30903D325}" type="datetimeFigureOut">
              <a:rPr lang="ko-KR" altLang="en-US" smtClean="0"/>
              <a:pPr/>
              <a:t>2022-06-20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598E-7AD6-47F6-A535-F3E44E76E76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CFECD-4A29-48E3-BE2B-FEF30903D325}" type="datetimeFigureOut">
              <a:rPr lang="ko-KR" altLang="en-US" smtClean="0"/>
              <a:pPr/>
              <a:t>2022-06-20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598E-7AD6-47F6-A535-F3E44E76E76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4361127" y="2401464"/>
            <a:ext cx="43891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CFECD-4A29-48E3-BE2B-FEF30903D325}" type="datetimeFigureOut">
              <a:rPr lang="ko-KR" altLang="en-US" smtClean="0"/>
              <a:pPr/>
              <a:t>2022-06-20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598E-7AD6-47F6-A535-F3E44E76E76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32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228850"/>
            <a:ext cx="6858000" cy="8001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3200400"/>
            <a:ext cx="6781800" cy="85725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/>
          <a:p>
            <a:fld id="{74CCFECD-4A29-48E3-BE2B-FEF30903D325}" type="datetimeFigureOut">
              <a:rPr lang="ko-KR" altLang="en-US" smtClean="0"/>
              <a:pPr/>
              <a:t>2022-06-20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4766310"/>
            <a:ext cx="1520952" cy="274320"/>
          </a:xfrm>
        </p:spPr>
        <p:txBody>
          <a:bodyPr/>
          <a:lstStyle/>
          <a:p>
            <a:fld id="{992A598E-7AD6-47F6-A535-F3E44E76E76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114550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114550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CFECD-4A29-48E3-BE2B-FEF30903D325}" type="datetimeFigureOut">
              <a:rPr lang="ko-KR" altLang="en-US" smtClean="0"/>
              <a:pPr/>
              <a:t>2022-06-20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598E-7AD6-47F6-A535-F3E44E76E76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912114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964406"/>
            <a:ext cx="4040188" cy="51435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1" y="971550"/>
            <a:ext cx="4041775" cy="51435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CFECD-4A29-48E3-BE2B-FEF30903D325}" type="datetimeFigureOut">
              <a:rPr lang="ko-KR" altLang="en-US" smtClean="0"/>
              <a:pPr/>
              <a:t>2022-06-20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598E-7AD6-47F6-A535-F3E44E76E76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CFECD-4A29-48E3-BE2B-FEF30903D325}" type="datetimeFigureOut">
              <a:rPr lang="ko-KR" altLang="en-US" smtClean="0"/>
              <a:pPr/>
              <a:t>2022-06-20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598E-7AD6-47F6-A535-F3E44E76E76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CFECD-4A29-48E3-BE2B-FEF30903D325}" type="datetimeFigureOut">
              <a:rPr lang="ko-KR" altLang="en-US" smtClean="0"/>
              <a:pPr/>
              <a:t>2022-06-20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598E-7AD6-47F6-A535-F3E44E76E76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228600"/>
            <a:ext cx="2514600" cy="62865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914401"/>
            <a:ext cx="2514600" cy="3632597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CFECD-4A29-48E3-BE2B-FEF30903D325}" type="datetimeFigureOut">
              <a:rPr lang="ko-KR" altLang="en-US" smtClean="0"/>
              <a:pPr/>
              <a:t>2022-06-20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598E-7AD6-47F6-A535-F3E44E76E76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915025" y="2493169"/>
            <a:ext cx="452628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5715000" cy="428625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75642"/>
            <a:ext cx="8229600" cy="506016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428750"/>
            <a:ext cx="8229600" cy="3202686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914400"/>
            <a:ext cx="8229600" cy="40005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CFECD-4A29-48E3-BE2B-FEF30903D325}" type="datetimeFigureOut">
              <a:rPr lang="ko-KR" altLang="en-US" smtClean="0"/>
              <a:pPr/>
              <a:t>2022-06-20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A598E-7AD6-47F6-A535-F3E44E76E76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375642"/>
            <a:ext cx="182880" cy="51435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36827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4CCFECD-4A29-48E3-BE2B-FEF30903D325}" type="datetimeFigureOut">
              <a:rPr lang="ko-KR" altLang="en-US" smtClean="0"/>
              <a:pPr/>
              <a:t>2022-06-20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92A598E-7AD6-47F6-A535-F3E44E76E76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Read Book 100 Ton Project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배지영 </a:t>
            </a:r>
            <a:r>
              <a:rPr lang="ko-KR" altLang="en-US" dirty="0" err="1" smtClean="0"/>
              <a:t>성명건</a:t>
            </a:r>
            <a:r>
              <a:rPr lang="ko-KR" altLang="en-US" dirty="0" smtClean="0"/>
              <a:t> 강연우</a:t>
            </a:r>
            <a:endParaRPr lang="ko-KR" altLang="en-US" dirty="0"/>
          </a:p>
        </p:txBody>
      </p:sp>
      <p:pic>
        <p:nvPicPr>
          <p:cNvPr id="1026" name="Picture 2" descr="C:\Users\mrk80\Desktop\Books-1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267494"/>
            <a:ext cx="2160240" cy="21602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657250"/>
          </a:xfrm>
        </p:spPr>
        <p:txBody>
          <a:bodyPr>
            <a:normAutofit/>
          </a:bodyPr>
          <a:lstStyle/>
          <a:p>
            <a:r>
              <a:rPr lang="en-US" altLang="ko-KR" sz="2800" dirty="0" err="1" smtClean="0"/>
              <a:t>ReadBook</a:t>
            </a:r>
            <a:endParaRPr lang="ko-KR" altLang="en-US" sz="2800" dirty="0"/>
          </a:p>
        </p:txBody>
      </p:sp>
      <p:sp>
        <p:nvSpPr>
          <p:cNvPr id="89" name="TextBox 88"/>
          <p:cNvSpPr txBox="1"/>
          <p:nvPr/>
        </p:nvSpPr>
        <p:spPr>
          <a:xfrm>
            <a:off x="7524328" y="1635646"/>
            <a:ext cx="1224136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&lt;&lt; </a:t>
            </a:r>
            <a:r>
              <a:rPr lang="ko-KR" altLang="en-US" sz="1200" dirty="0" smtClean="0"/>
              <a:t>버튼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이전 달 독서 리스트</a:t>
            </a:r>
            <a:r>
              <a:rPr lang="en-US" altLang="ko-KR" sz="1200" dirty="0" smtClean="0"/>
              <a:t> </a:t>
            </a:r>
            <a:endParaRPr lang="ko-KR" altLang="en-US" sz="1200" dirty="0"/>
          </a:p>
        </p:txBody>
      </p:sp>
      <p:sp>
        <p:nvSpPr>
          <p:cNvPr id="90" name="TextBox 89"/>
          <p:cNvSpPr txBox="1"/>
          <p:nvPr/>
        </p:nvSpPr>
        <p:spPr>
          <a:xfrm>
            <a:off x="7524328" y="3219822"/>
            <a:ext cx="1296144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&gt;&gt; </a:t>
            </a:r>
            <a:r>
              <a:rPr lang="ko-KR" altLang="en-US" sz="1200" dirty="0" smtClean="0"/>
              <a:t>버튼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다</a:t>
            </a:r>
            <a:r>
              <a:rPr lang="ko-KR" altLang="en-US" sz="1200" dirty="0"/>
              <a:t>음</a:t>
            </a:r>
            <a:r>
              <a:rPr lang="ko-KR" altLang="en-US" sz="1200" dirty="0" smtClean="0"/>
              <a:t> 달 독서 리스트</a:t>
            </a:r>
            <a:r>
              <a:rPr lang="en-US" altLang="ko-KR" sz="1200" dirty="0" smtClean="0"/>
              <a:t> 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※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현재 날짜가 가장 마지막 페이지</a:t>
            </a:r>
            <a:endParaRPr lang="ko-KR" altLang="en-US" sz="1200" dirty="0"/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3" cstate="print"/>
          <a:srcRect r="399"/>
          <a:stretch>
            <a:fillRect/>
          </a:stretch>
        </p:blipFill>
        <p:spPr bwMode="auto">
          <a:xfrm>
            <a:off x="539552" y="1419622"/>
            <a:ext cx="2016224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오른쪽 화살표 25"/>
          <p:cNvSpPr/>
          <p:nvPr/>
        </p:nvSpPr>
        <p:spPr>
          <a:xfrm>
            <a:off x="2627784" y="3075806"/>
            <a:ext cx="222570" cy="300033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555776" y="2643758"/>
            <a:ext cx="432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5</a:t>
            </a:r>
            <a:r>
              <a:rPr lang="ko-KR" altLang="en-US" sz="800" dirty="0" err="1" smtClean="0"/>
              <a:t>권추가</a:t>
            </a:r>
            <a:endParaRPr lang="ko-KR" altLang="en-US" sz="800" dirty="0"/>
          </a:p>
        </p:txBody>
      </p:sp>
      <p:sp>
        <p:nvSpPr>
          <p:cNvPr id="28" name="타원 27"/>
          <p:cNvSpPr/>
          <p:nvPr/>
        </p:nvSpPr>
        <p:spPr>
          <a:xfrm>
            <a:off x="1403648" y="1947705"/>
            <a:ext cx="144016" cy="144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683568" y="2139702"/>
            <a:ext cx="936104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2051720" y="2283718"/>
            <a:ext cx="28803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87824" y="1347614"/>
            <a:ext cx="2016224" cy="2952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직사각형 32"/>
          <p:cNvSpPr/>
          <p:nvPr/>
        </p:nvSpPr>
        <p:spPr>
          <a:xfrm>
            <a:off x="3131840" y="2067694"/>
            <a:ext cx="100811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3851920" y="1851670"/>
            <a:ext cx="144016" cy="1920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/>
          <p:cNvCxnSpPr/>
          <p:nvPr/>
        </p:nvCxnSpPr>
        <p:spPr>
          <a:xfrm>
            <a:off x="3563888" y="2787774"/>
            <a:ext cx="1854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>
            <a:off x="2987824" y="3219822"/>
            <a:ext cx="183293" cy="144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>
            <a:off x="4499992" y="2283718"/>
            <a:ext cx="28803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/>
          <p:cNvSpPr/>
          <p:nvPr/>
        </p:nvSpPr>
        <p:spPr>
          <a:xfrm>
            <a:off x="4788024" y="3219822"/>
            <a:ext cx="183293" cy="144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>
            <a:stCxn id="37" idx="7"/>
          </p:cNvCxnSpPr>
          <p:nvPr/>
        </p:nvCxnSpPr>
        <p:spPr>
          <a:xfrm flipV="1">
            <a:off x="3144274" y="2283718"/>
            <a:ext cx="2507846" cy="9571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5004048" y="3291830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52120" y="915566"/>
            <a:ext cx="1728192" cy="1944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7" name="직선 연결선 46"/>
          <p:cNvCxnSpPr/>
          <p:nvPr/>
        </p:nvCxnSpPr>
        <p:spPr>
          <a:xfrm>
            <a:off x="6156176" y="1851670"/>
            <a:ext cx="1854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52120" y="2931790"/>
            <a:ext cx="1728192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90" grpId="0" animBg="1"/>
      <p:bldP spid="26" grpId="0" animBg="1"/>
      <p:bldP spid="27" grpId="0"/>
      <p:bldP spid="28" grpId="0" animBg="1"/>
      <p:bldP spid="29" grpId="0" animBg="1"/>
      <p:bldP spid="33" grpId="0" animBg="1"/>
      <p:bldP spid="34" grpId="0" animBg="1"/>
      <p:bldP spid="37" grpId="0" animBg="1"/>
      <p:bldP spid="4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657250"/>
          </a:xfrm>
        </p:spPr>
        <p:txBody>
          <a:bodyPr>
            <a:normAutofit/>
          </a:bodyPr>
          <a:lstStyle/>
          <a:p>
            <a:r>
              <a:rPr lang="en-US" altLang="ko-KR" sz="2800" dirty="0" err="1" smtClean="0"/>
              <a:t>ReadBook</a:t>
            </a:r>
            <a:r>
              <a:rPr lang="en-US" altLang="ko-KR" sz="2800" dirty="0" smtClean="0"/>
              <a:t> – </a:t>
            </a:r>
            <a:r>
              <a:rPr lang="en-US" altLang="ko-KR" sz="2800" dirty="0" err="1" smtClean="0"/>
              <a:t>ReadTotal</a:t>
            </a:r>
            <a:r>
              <a:rPr lang="en-US" altLang="ko-KR" sz="2800" dirty="0" smtClean="0"/>
              <a:t>, Ranking</a:t>
            </a:r>
            <a:endParaRPr lang="ko-KR" altLang="en-US" sz="2800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1419622"/>
            <a:ext cx="2988927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4" name="TextBox 43"/>
          <p:cNvSpPr txBox="1"/>
          <p:nvPr/>
        </p:nvSpPr>
        <p:spPr>
          <a:xfrm>
            <a:off x="3059832" y="4371950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10</a:t>
            </a:r>
            <a:r>
              <a:rPr lang="ko-KR" altLang="en-US" dirty="0" smtClean="0"/>
              <a:t>권 마다 아이콘 변경</a:t>
            </a:r>
            <a:endParaRPr lang="ko-KR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 r="399"/>
          <a:stretch>
            <a:fillRect/>
          </a:stretch>
        </p:blipFill>
        <p:spPr bwMode="auto">
          <a:xfrm>
            <a:off x="395536" y="1203598"/>
            <a:ext cx="2376264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꺾인 연결선 10"/>
          <p:cNvCxnSpPr/>
          <p:nvPr/>
        </p:nvCxnSpPr>
        <p:spPr>
          <a:xfrm flipV="1">
            <a:off x="1115616" y="4011910"/>
            <a:ext cx="1800200" cy="72008"/>
          </a:xfrm>
          <a:prstGeom prst="bentConnector3">
            <a:avLst>
              <a:gd name="adj1" fmla="val 45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4168" y="1491630"/>
            <a:ext cx="2845241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꺾인 연결선 12"/>
          <p:cNvCxnSpPr/>
          <p:nvPr/>
        </p:nvCxnSpPr>
        <p:spPr>
          <a:xfrm>
            <a:off x="4139952" y="4299942"/>
            <a:ext cx="1872208" cy="72008"/>
          </a:xfrm>
          <a:prstGeom prst="bentConnector3">
            <a:avLst>
              <a:gd name="adj1" fmla="val 780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1043608" y="4083918"/>
            <a:ext cx="288032" cy="144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4173201" y="4119922"/>
            <a:ext cx="182775" cy="1800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6516216" y="2859782"/>
            <a:ext cx="93610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7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657250"/>
          </a:xfrm>
        </p:spPr>
        <p:txBody>
          <a:bodyPr>
            <a:normAutofit/>
          </a:bodyPr>
          <a:lstStyle/>
          <a:p>
            <a:r>
              <a:rPr lang="en-US" altLang="ko-KR" sz="2800" smtClean="0"/>
              <a:t>ReadTotal </a:t>
            </a:r>
            <a:r>
              <a:rPr lang="ko-KR" altLang="en-US" sz="2800" smtClean="0"/>
              <a:t>배치입니다</a:t>
            </a:r>
            <a:r>
              <a:rPr lang="en-US" altLang="ko-KR" sz="2800" smtClean="0"/>
              <a:t>.</a:t>
            </a:r>
            <a:endParaRPr lang="ko-KR" altLang="en-US" sz="2800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131590"/>
            <a:ext cx="3363006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직사각형 7"/>
          <p:cNvSpPr/>
          <p:nvPr/>
        </p:nvSpPr>
        <p:spPr>
          <a:xfrm>
            <a:off x="1187624" y="1275606"/>
            <a:ext cx="2016224" cy="648072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39552" y="1923678"/>
            <a:ext cx="3240360" cy="2088232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63688" y="4011910"/>
            <a:ext cx="792088" cy="216024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3203848" y="1419622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3779912" y="2715766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2555776" y="4155926"/>
            <a:ext cx="20882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72000" y="1131590"/>
            <a:ext cx="38164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/>
              <a:t>BorderLayout.NORTH</a:t>
            </a:r>
            <a:endParaRPr lang="en-US" altLang="ko-KR" sz="1600" b="1" dirty="0" smtClean="0"/>
          </a:p>
          <a:p>
            <a:r>
              <a:rPr lang="ko-KR" altLang="en-US" sz="1200" dirty="0" smtClean="0"/>
              <a:t>타이틀레이블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FlowLayout</a:t>
            </a:r>
            <a:r>
              <a:rPr lang="en-US" altLang="ko-KR" sz="1200" dirty="0" smtClean="0"/>
              <a:t>)</a:t>
            </a:r>
          </a:p>
          <a:p>
            <a:r>
              <a:rPr lang="ko-KR" altLang="en-US" sz="1200" dirty="0" smtClean="0"/>
              <a:t>목표량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FlowLayout</a:t>
            </a:r>
            <a:r>
              <a:rPr lang="en-US" altLang="ko-KR" sz="1200" dirty="0" smtClean="0"/>
              <a:t>)</a:t>
            </a:r>
          </a:p>
          <a:p>
            <a:r>
              <a:rPr lang="ko-KR" altLang="en-US" sz="1200" dirty="0" smtClean="0"/>
              <a:t>달성</a:t>
            </a:r>
            <a:r>
              <a:rPr lang="en-US" altLang="ko-KR" sz="1200" dirty="0" smtClean="0"/>
              <a:t>bar(Label</a:t>
            </a:r>
            <a:r>
              <a:rPr lang="ko-KR" altLang="en-US" sz="1200" dirty="0" smtClean="0"/>
              <a:t>배열</a:t>
            </a:r>
            <a:r>
              <a:rPr lang="en-US" altLang="ko-KR" sz="1200" dirty="0" smtClean="0"/>
              <a:t>-&gt; </a:t>
            </a:r>
            <a:r>
              <a:rPr lang="en-US" altLang="ko-KR" sz="1200" dirty="0" err="1" smtClean="0"/>
              <a:t>GridLayout</a:t>
            </a:r>
            <a:r>
              <a:rPr lang="en-US" altLang="ko-KR" sz="1200" dirty="0" smtClean="0"/>
              <a:t>) </a:t>
            </a:r>
            <a:r>
              <a:rPr lang="ko-KR" altLang="en-US" sz="1200" dirty="0" err="1" smtClean="0"/>
              <a:t>달성률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FlowLayout</a:t>
            </a:r>
            <a:r>
              <a:rPr lang="en-US" altLang="ko-KR" sz="1200" dirty="0" smtClean="0"/>
              <a:t>)</a:t>
            </a:r>
            <a:endParaRPr lang="en-US" altLang="ko-KR" sz="1200" dirty="0"/>
          </a:p>
          <a:p>
            <a:endParaRPr lang="en-US" altLang="ko-KR" sz="1200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4572000" y="2427734"/>
            <a:ext cx="2592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/>
              <a:t>BorderLayout.CENTER</a:t>
            </a:r>
            <a:endParaRPr lang="en-US" altLang="ko-KR" sz="1600" b="1" dirty="0" smtClean="0"/>
          </a:p>
          <a:p>
            <a:r>
              <a:rPr lang="en-US" altLang="ko-KR" sz="1200" dirty="0" err="1" smtClean="0"/>
              <a:t>pnlBookStack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GridLayout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err="1" smtClean="0"/>
              <a:t>pnlMonth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GridLayout</a:t>
            </a:r>
            <a:r>
              <a:rPr lang="en-US" altLang="ko-KR" sz="1200" dirty="0" smtClean="0"/>
              <a:t>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644008" y="3867894"/>
            <a:ext cx="2592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/>
              <a:t>BorderLayout.SOUTH</a:t>
            </a:r>
            <a:endParaRPr lang="en-US" altLang="ko-KR" sz="1600" b="1" dirty="0" smtClean="0"/>
          </a:p>
          <a:p>
            <a:r>
              <a:rPr lang="ko-KR" altLang="en-US" sz="1200" dirty="0" smtClean="0"/>
              <a:t>버튼들은</a:t>
            </a:r>
            <a:r>
              <a:rPr lang="en-US" altLang="ko-KR" sz="1200" dirty="0"/>
              <a:t> </a:t>
            </a:r>
            <a:r>
              <a:rPr lang="en-US" altLang="ko-KR" sz="1200" dirty="0" err="1" smtClean="0"/>
              <a:t>FlowLayout</a:t>
            </a:r>
            <a:endParaRPr lang="en-US" altLang="ko-KR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20" grpId="0"/>
      <p:bldP spid="21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657250"/>
          </a:xfrm>
        </p:spPr>
        <p:txBody>
          <a:bodyPr>
            <a:normAutofit/>
          </a:bodyPr>
          <a:lstStyle/>
          <a:p>
            <a:r>
              <a:rPr lang="en-US" altLang="ko-KR" sz="2800" smtClean="0"/>
              <a:t>Ranking </a:t>
            </a:r>
            <a:r>
              <a:rPr lang="ko-KR" altLang="en-US" sz="2800" smtClean="0"/>
              <a:t>배치입니다</a:t>
            </a:r>
            <a:r>
              <a:rPr lang="en-US" altLang="ko-KR" sz="2800" smtClean="0"/>
              <a:t>.</a:t>
            </a:r>
            <a:endParaRPr lang="ko-KR" alt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4572000" y="1347614"/>
            <a:ext cx="381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/>
              <a:t>BorderLayout.NORTH</a:t>
            </a:r>
            <a:endParaRPr lang="en-US" altLang="ko-KR" sz="1600" b="1" dirty="0" smtClean="0"/>
          </a:p>
          <a:p>
            <a:r>
              <a:rPr lang="ko-KR" altLang="en-US" sz="1200" dirty="0" smtClean="0"/>
              <a:t>타이틀레이블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FlowLayout</a:t>
            </a:r>
            <a:r>
              <a:rPr lang="en-US" altLang="ko-KR" sz="1200" dirty="0" smtClean="0"/>
              <a:t>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716016" y="4011910"/>
            <a:ext cx="2592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/>
              <a:t>BorderLayout.SOUTH</a:t>
            </a:r>
            <a:endParaRPr lang="en-US" altLang="ko-KR" sz="1600" b="1" dirty="0" smtClean="0"/>
          </a:p>
          <a:p>
            <a:r>
              <a:rPr lang="ko-KR" altLang="en-US" sz="1200" dirty="0" smtClean="0"/>
              <a:t>버튼</a:t>
            </a:r>
            <a:r>
              <a:rPr lang="en-US" altLang="ko-KR" sz="1200" dirty="0" smtClean="0"/>
              <a:t>( </a:t>
            </a:r>
            <a:r>
              <a:rPr lang="en-US" altLang="ko-KR" sz="1200" dirty="0" err="1" smtClean="0"/>
              <a:t>FlowLayout</a:t>
            </a:r>
            <a:r>
              <a:rPr lang="en-US" altLang="ko-KR" sz="1200" dirty="0" smtClean="0"/>
              <a:t>)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275606"/>
            <a:ext cx="3384376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직사각형 15"/>
          <p:cNvSpPr/>
          <p:nvPr/>
        </p:nvSpPr>
        <p:spPr>
          <a:xfrm>
            <a:off x="1691680" y="1491630"/>
            <a:ext cx="936104" cy="288032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67544" y="1851670"/>
            <a:ext cx="3384376" cy="2304256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979712" y="4227934"/>
            <a:ext cx="360040" cy="144016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2627784" y="1635646"/>
            <a:ext cx="19442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3851920" y="2715766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8" idx="3"/>
          </p:cNvCxnSpPr>
          <p:nvPr/>
        </p:nvCxnSpPr>
        <p:spPr>
          <a:xfrm>
            <a:off x="2339752" y="4299942"/>
            <a:ext cx="23762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572000" y="2067694"/>
            <a:ext cx="446449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/>
              <a:t>BorderLayout.CENTER</a:t>
            </a:r>
            <a:endParaRPr lang="en-US" altLang="ko-KR" sz="1600" b="1" dirty="0" smtClean="0"/>
          </a:p>
          <a:p>
            <a:r>
              <a:rPr lang="en-US" altLang="ko-KR" sz="1100" b="1" dirty="0" err="1" smtClean="0"/>
              <a:t>pnlCount</a:t>
            </a:r>
            <a:r>
              <a:rPr lang="en-US" altLang="ko-KR" sz="1100" b="1" dirty="0" smtClean="0"/>
              <a:t>(</a:t>
            </a:r>
            <a:r>
              <a:rPr lang="en-US" altLang="ko-KR" sz="1100" b="1" dirty="0" err="1" smtClean="0"/>
              <a:t>BorderLayout</a:t>
            </a:r>
            <a:r>
              <a:rPr lang="en-US" altLang="ko-KR" sz="1100" b="1" dirty="0" smtClean="0"/>
              <a:t>, NORTH)</a:t>
            </a:r>
            <a:r>
              <a:rPr lang="en-US" altLang="ko-KR" sz="1100" dirty="0" smtClean="0"/>
              <a:t> : </a:t>
            </a:r>
            <a:r>
              <a:rPr lang="en-US" altLang="ko-KR" sz="1100" b="1" dirty="0" smtClean="0"/>
              <a:t> </a:t>
            </a:r>
          </a:p>
          <a:p>
            <a:r>
              <a:rPr lang="en-US" altLang="ko-KR" sz="1100" b="1" dirty="0" err="1" smtClean="0"/>
              <a:t>pnlCenter</a:t>
            </a:r>
            <a:r>
              <a:rPr lang="en-US" altLang="ko-KR" sz="1100" b="1" dirty="0" smtClean="0"/>
              <a:t>(</a:t>
            </a:r>
            <a:r>
              <a:rPr lang="en-US" altLang="ko-KR" sz="1100" b="1" dirty="0" err="1" smtClean="0"/>
              <a:t>BorderLayou.CENTER</a:t>
            </a:r>
            <a:r>
              <a:rPr lang="en-US" altLang="ko-KR" sz="1100" b="1" dirty="0" smtClean="0"/>
              <a:t>) : </a:t>
            </a:r>
          </a:p>
          <a:p>
            <a:r>
              <a:rPr lang="en-US" altLang="ko-KR" sz="1100" dirty="0" smtClean="0"/>
              <a:t>1.pnlAuthor(</a:t>
            </a:r>
            <a:r>
              <a:rPr lang="en-US" altLang="ko-KR" sz="1100" dirty="0" err="1" smtClean="0"/>
              <a:t>GridLayout</a:t>
            </a:r>
            <a:r>
              <a:rPr lang="en-US" altLang="ko-KR" sz="1100" dirty="0" smtClean="0"/>
              <a:t>) : </a:t>
            </a:r>
          </a:p>
          <a:p>
            <a:pPr marL="228600" indent="-228600"/>
            <a:r>
              <a:rPr lang="en-US" altLang="ko-KR" sz="1100" dirty="0" smtClean="0"/>
              <a:t> 1-1.pnlAuthor1(</a:t>
            </a:r>
            <a:r>
              <a:rPr lang="en-US" altLang="ko-KR" sz="1100" dirty="0" err="1" smtClean="0"/>
              <a:t>BorderLayout</a:t>
            </a:r>
            <a:r>
              <a:rPr lang="en-US" altLang="ko-KR" sz="1100" dirty="0" smtClean="0"/>
              <a:t>, NORTH)</a:t>
            </a:r>
          </a:p>
          <a:p>
            <a:pPr marL="228600" indent="-228600"/>
            <a:r>
              <a:rPr lang="en-US" altLang="ko-KR" sz="1100" dirty="0" smtClean="0"/>
              <a:t>	1-1-a. </a:t>
            </a:r>
            <a:r>
              <a:rPr lang="en-US" altLang="ko-KR" sz="1100" dirty="0" err="1" smtClean="0"/>
              <a:t>lblAuthor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BorderLayout.WEST</a:t>
            </a:r>
            <a:r>
              <a:rPr lang="en-US" altLang="ko-KR" sz="1100" dirty="0" smtClean="0"/>
              <a:t>)</a:t>
            </a:r>
          </a:p>
          <a:p>
            <a:pPr marL="228600" indent="-228600"/>
            <a:r>
              <a:rPr lang="en-US" altLang="ko-KR" sz="1100" dirty="0" smtClean="0"/>
              <a:t>	1-1-b. </a:t>
            </a:r>
            <a:r>
              <a:rPr lang="en-US" altLang="ko-KR" sz="1100" dirty="0" err="1" smtClean="0"/>
              <a:t>lblInfo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BorderLayout.CENTER</a:t>
            </a:r>
            <a:r>
              <a:rPr lang="en-US" altLang="ko-KR" sz="1100" dirty="0" smtClean="0"/>
              <a:t>) </a:t>
            </a:r>
          </a:p>
          <a:p>
            <a:pPr marL="228600" indent="-228600"/>
            <a:r>
              <a:rPr lang="en-US" altLang="ko-KR" sz="1100" dirty="0" smtClean="0"/>
              <a:t> 1-2.pnlaPnl(</a:t>
            </a:r>
            <a:r>
              <a:rPr lang="en-US" altLang="ko-KR" sz="1100" dirty="0" err="1" smtClean="0"/>
              <a:t>BorderLayout</a:t>
            </a:r>
            <a:r>
              <a:rPr lang="en-US" altLang="ko-KR" sz="1100" dirty="0" smtClean="0"/>
              <a:t>, CENTER)</a:t>
            </a:r>
          </a:p>
          <a:p>
            <a:pPr marL="228600" indent="-228600"/>
            <a:r>
              <a:rPr lang="en-US" altLang="ko-KR" sz="1100" dirty="0" smtClean="0"/>
              <a:t>	1-2. </a:t>
            </a:r>
            <a:r>
              <a:rPr lang="en-US" altLang="ko-KR" sz="1100" dirty="0" err="1" smtClean="0"/>
              <a:t>aPnls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GridLayout</a:t>
            </a:r>
            <a:r>
              <a:rPr lang="en-US" altLang="ko-KR" sz="1100" dirty="0" smtClean="0"/>
              <a:t>)</a:t>
            </a:r>
          </a:p>
          <a:p>
            <a:r>
              <a:rPr lang="en-US" altLang="ko-KR" sz="1100" dirty="0" smtClean="0"/>
              <a:t>2. </a:t>
            </a:r>
            <a:r>
              <a:rPr lang="en-US" altLang="ko-KR" sz="1100" dirty="0" err="1" smtClean="0"/>
              <a:t>pnlType</a:t>
            </a:r>
            <a:r>
              <a:rPr lang="en-US" altLang="ko-KR" sz="1100" dirty="0" smtClean="0"/>
              <a:t> (</a:t>
            </a:r>
            <a:r>
              <a:rPr lang="en-US" altLang="ko-KR" sz="1100" dirty="0" err="1" smtClean="0"/>
              <a:t>GridLayout</a:t>
            </a:r>
            <a:r>
              <a:rPr lang="en-US" altLang="ko-KR" sz="1100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16" grpId="0" animBg="1"/>
      <p:bldP spid="17" grpId="0" animBg="1"/>
      <p:bldP spid="18" grpId="0" animBg="1"/>
      <p:bldP spid="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657250"/>
          </a:xfrm>
        </p:spPr>
        <p:txBody>
          <a:bodyPr>
            <a:normAutofit/>
          </a:bodyPr>
          <a:lstStyle/>
          <a:p>
            <a:r>
              <a:rPr lang="en-US" altLang="ko-KR" sz="2800" dirty="0" err="1" smtClean="0"/>
              <a:t>ReadBook</a:t>
            </a:r>
            <a:r>
              <a:rPr lang="en-US" altLang="ko-KR" sz="2800" dirty="0" smtClean="0"/>
              <a:t> – </a:t>
            </a:r>
            <a:r>
              <a:rPr lang="en-US" altLang="ko-KR" sz="2800" dirty="0" err="1" smtClean="0"/>
              <a:t>ReadStart</a:t>
            </a:r>
            <a:endParaRPr lang="ko-KR" altLang="en-US" sz="2800" dirty="0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203598"/>
            <a:ext cx="2396740" cy="3139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7" name="꺾인 연결선 26"/>
          <p:cNvCxnSpPr/>
          <p:nvPr/>
        </p:nvCxnSpPr>
        <p:spPr>
          <a:xfrm flipV="1">
            <a:off x="1979712" y="4011910"/>
            <a:ext cx="1152128" cy="72008"/>
          </a:xfrm>
          <a:prstGeom prst="bentConnector3">
            <a:avLst>
              <a:gd name="adj1" fmla="val -139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1203598"/>
            <a:ext cx="2664296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" name="직선 화살표 연결선 11"/>
          <p:cNvCxnSpPr/>
          <p:nvPr/>
        </p:nvCxnSpPr>
        <p:spPr>
          <a:xfrm>
            <a:off x="2699792" y="1347614"/>
            <a:ext cx="504056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56176" y="1203598"/>
            <a:ext cx="2567076" cy="3129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타원 13"/>
          <p:cNvSpPr/>
          <p:nvPr/>
        </p:nvSpPr>
        <p:spPr>
          <a:xfrm>
            <a:off x="4139952" y="2859782"/>
            <a:ext cx="288032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>
            <a:stCxn id="14" idx="7"/>
            <a:endCxn id="7171" idx="1"/>
          </p:cNvCxnSpPr>
          <p:nvPr/>
        </p:nvCxnSpPr>
        <p:spPr>
          <a:xfrm flipV="1">
            <a:off x="4385803" y="2768563"/>
            <a:ext cx="1770373" cy="122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657250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Input / Output</a:t>
            </a:r>
            <a:endParaRPr lang="ko-KR" alt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611560" y="1563638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연도와 그 해 목표량 </a:t>
            </a:r>
            <a:r>
              <a:rPr lang="en-US" altLang="ko-KR" dirty="0" smtClean="0"/>
              <a:t>=&gt; </a:t>
            </a:r>
            <a:r>
              <a:rPr lang="en-US" altLang="ko-KR" dirty="0" err="1" smtClean="0"/>
              <a:t>FileOutputStream</a:t>
            </a:r>
            <a:r>
              <a:rPr lang="ko-KR" altLang="en-US" dirty="0" smtClean="0"/>
              <a:t>을 </a:t>
            </a:r>
            <a:r>
              <a:rPr lang="ko-KR" altLang="en-US" smtClean="0"/>
              <a:t>통해 </a:t>
            </a:r>
            <a:r>
              <a:rPr lang="en-US" altLang="ko-KR" smtClean="0"/>
              <a:t>properties</a:t>
            </a:r>
            <a:r>
              <a:rPr lang="ko-KR" altLang="en-US" smtClean="0"/>
              <a:t>파일로 </a:t>
            </a:r>
            <a:r>
              <a:rPr lang="ko-KR" altLang="en-US" dirty="0" smtClean="0"/>
              <a:t>저장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11560" y="1995686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책 데이터 </a:t>
            </a:r>
            <a:r>
              <a:rPr lang="en-US" altLang="ko-KR" dirty="0" smtClean="0"/>
              <a:t>=&gt; </a:t>
            </a:r>
            <a:r>
              <a:rPr lang="en-US" altLang="ko-KR" dirty="0" err="1" smtClean="0"/>
              <a:t>ObjectOutputStream</a:t>
            </a:r>
            <a:r>
              <a:rPr lang="en-US" altLang="ko-KR" dirty="0" smtClean="0"/>
              <a:t> </a:t>
            </a:r>
            <a:r>
              <a:rPr lang="ko-KR" altLang="en-US" dirty="0" smtClean="0"/>
              <a:t>을 </a:t>
            </a:r>
            <a:r>
              <a:rPr lang="ko-KR" altLang="en-US" smtClean="0"/>
              <a:t>통해 </a:t>
            </a:r>
            <a:r>
              <a:rPr lang="en-US" altLang="ko-KR" smtClean="0"/>
              <a:t>data</a:t>
            </a:r>
            <a:r>
              <a:rPr lang="ko-KR" altLang="en-US" smtClean="0"/>
              <a:t>파일로 </a:t>
            </a:r>
            <a:r>
              <a:rPr lang="ko-KR" altLang="en-US" dirty="0" smtClean="0"/>
              <a:t>저장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11560" y="987574"/>
            <a:ext cx="201622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프로그램 종료 시 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83568" y="2787774"/>
            <a:ext cx="201622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프로그램 시작 시 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11560" y="3363838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연도와 그 해 목표량 </a:t>
            </a:r>
            <a:r>
              <a:rPr lang="en-US" altLang="ko-KR" dirty="0" smtClean="0"/>
              <a:t>=&gt; </a:t>
            </a:r>
            <a:r>
              <a:rPr lang="en-US" altLang="ko-KR" dirty="0" err="1" smtClean="0"/>
              <a:t>FileInputStream</a:t>
            </a:r>
            <a:r>
              <a:rPr lang="ko-KR" altLang="en-US" dirty="0" smtClean="0"/>
              <a:t>을 통해 읽어옴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11560" y="3795886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책 데이터 </a:t>
            </a:r>
            <a:r>
              <a:rPr lang="en-US" altLang="ko-KR" dirty="0" smtClean="0"/>
              <a:t>=&gt; </a:t>
            </a:r>
            <a:r>
              <a:rPr lang="en-US" altLang="ko-KR" dirty="0" err="1" smtClean="0"/>
              <a:t>ObjectInputStream</a:t>
            </a:r>
            <a:r>
              <a:rPr lang="en-US" altLang="ko-KR" dirty="0" smtClean="0"/>
              <a:t> </a:t>
            </a:r>
            <a:r>
              <a:rPr lang="ko-KR" altLang="en-US" dirty="0" smtClean="0"/>
              <a:t>을 통해 읽어옴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 animBg="1"/>
      <p:bldP spid="23" grpId="0" animBg="1"/>
      <p:bldP spid="25" grpId="0"/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657250"/>
          </a:xfrm>
        </p:spPr>
        <p:txBody>
          <a:bodyPr>
            <a:normAutofit/>
          </a:bodyPr>
          <a:lstStyle/>
          <a:p>
            <a:r>
              <a:rPr lang="en-US" altLang="ko-KR" sz="2800" dirty="0" smtClean="0"/>
              <a:t>THE END</a:t>
            </a:r>
            <a:endParaRPr lang="ko-KR" altLang="en-US" sz="2800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2617440" y="3579862"/>
            <a:ext cx="4258816" cy="936104"/>
          </a:xfrm>
          <a:prstGeom prst="rect">
            <a:avLst/>
          </a:prstGeom>
        </p:spPr>
        <p:txBody>
          <a:bodyPr vert="horz" anchor="b" anchorCtr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5400" noProof="0" smtClean="0">
                <a:solidFill>
                  <a:schemeClr val="tx2"/>
                </a:solidFill>
                <a:latin typeface="HyhwpEQ" pitchFamily="18" charset="-127"/>
                <a:ea typeface="HyhwpEQ" pitchFamily="18" charset="-127"/>
                <a:cs typeface="+mj-cs"/>
              </a:rPr>
              <a:t>감사합니다</a:t>
            </a:r>
            <a:endParaRPr lang="en-US" altLang="ko-KR" sz="5400" noProof="0" smtClean="0">
              <a:solidFill>
                <a:schemeClr val="tx2"/>
              </a:solidFill>
              <a:latin typeface="HyhwpEQ" pitchFamily="18" charset="-127"/>
              <a:ea typeface="HyhwpEQ" pitchFamily="18" charset="-127"/>
              <a:cs typeface="+mj-cs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3931332" y="951570"/>
            <a:ext cx="1631032" cy="936104"/>
          </a:xfrm>
          <a:prstGeom prst="rect">
            <a:avLst/>
          </a:prstGeom>
        </p:spPr>
        <p:txBody>
          <a:bodyPr vert="horz" anchor="b" anchorCtr="0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ko-KR" altLang="en-US" sz="5400" noProof="0" smtClean="0">
                <a:solidFill>
                  <a:schemeClr val="tx2"/>
                </a:solidFill>
                <a:latin typeface="HyhwpEQ" pitchFamily="18" charset="-127"/>
                <a:ea typeface="HyhwpEQ" pitchFamily="18" charset="-127"/>
                <a:cs typeface="+mj-cs"/>
              </a:rPr>
              <a:t>이상</a:t>
            </a:r>
            <a:endParaRPr lang="en-US" altLang="ko-KR" sz="5400" noProof="0" smtClean="0">
              <a:solidFill>
                <a:schemeClr val="tx2"/>
              </a:solidFill>
              <a:latin typeface="HyhwpEQ" pitchFamily="18" charset="-127"/>
              <a:ea typeface="HyhwpEQ" pitchFamily="18" charset="-127"/>
              <a:cs typeface="+mj-cs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755526" y="2211710"/>
            <a:ext cx="7982644" cy="792088"/>
          </a:xfrm>
          <a:prstGeom prst="rect">
            <a:avLst/>
          </a:prstGeom>
        </p:spPr>
        <p:txBody>
          <a:bodyPr vert="horz" anchor="b" anchorCtr="0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ko-KR" sz="3400" noProof="0" dirty="0" smtClean="0">
                <a:solidFill>
                  <a:schemeClr val="tx2"/>
                </a:solidFill>
                <a:latin typeface="HyhwpEQ" pitchFamily="18" charset="-127"/>
                <a:ea typeface="HyhwpEQ" pitchFamily="18" charset="-127"/>
                <a:cs typeface="+mj-cs"/>
              </a:rPr>
              <a:t>100TonProject</a:t>
            </a:r>
            <a:r>
              <a:rPr lang="ko-KR" altLang="en-US" sz="3400" noProof="0" dirty="0" smtClean="0">
                <a:solidFill>
                  <a:schemeClr val="tx2"/>
                </a:solidFill>
                <a:latin typeface="HyhwpEQ" pitchFamily="18" charset="-127"/>
                <a:ea typeface="HyhwpEQ" pitchFamily="18" charset="-127"/>
                <a:cs typeface="+mj-cs"/>
              </a:rPr>
              <a:t>의 </a:t>
            </a:r>
            <a:r>
              <a:rPr lang="en-US" altLang="ko-KR" sz="3400" noProof="0" dirty="0" smtClean="0">
                <a:solidFill>
                  <a:schemeClr val="tx2"/>
                </a:solidFill>
                <a:latin typeface="HyhwpEQ" pitchFamily="18" charset="-127"/>
                <a:ea typeface="HyhwpEQ" pitchFamily="18" charset="-127"/>
                <a:cs typeface="+mj-cs"/>
              </a:rPr>
              <a:t>1.7.2</a:t>
            </a:r>
            <a:r>
              <a:rPr lang="ko-KR" altLang="en-US" sz="3400" noProof="0" dirty="0" err="1" smtClean="0">
                <a:solidFill>
                  <a:schemeClr val="tx2"/>
                </a:solidFill>
                <a:latin typeface="HyhwpEQ" pitchFamily="18" charset="-127"/>
                <a:ea typeface="HyhwpEQ" pitchFamily="18" charset="-127"/>
                <a:cs typeface="+mj-cs"/>
              </a:rPr>
              <a:t>버전이였습니다</a:t>
            </a:r>
            <a:r>
              <a:rPr lang="en-US" altLang="ko-KR" sz="3400" noProof="0" dirty="0" smtClean="0">
                <a:solidFill>
                  <a:schemeClr val="tx2"/>
                </a:solidFill>
                <a:latin typeface="HyhwpEQ" pitchFamily="18" charset="-127"/>
                <a:ea typeface="HyhwpEQ" pitchFamily="18" charset="-127"/>
                <a:cs typeface="+mj-cs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657250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분업</a:t>
            </a:r>
            <a:endParaRPr lang="ko-KR" altLang="en-US" sz="2800" dirty="0"/>
          </a:p>
        </p:txBody>
      </p:sp>
      <p:graphicFrame>
        <p:nvGraphicFramePr>
          <p:cNvPr id="21" name="내용 개체 틀 20"/>
          <p:cNvGraphicFramePr>
            <a:graphicFrameLocks noGrp="1"/>
          </p:cNvGraphicFramePr>
          <p:nvPr>
            <p:ph sz="quarter" idx="1"/>
          </p:nvPr>
        </p:nvGraphicFramePr>
        <p:xfrm>
          <a:off x="395536" y="1491630"/>
          <a:ext cx="8280920" cy="936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0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80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배지영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사장님</a:t>
                      </a:r>
                      <a:r>
                        <a:rPr lang="en-US" altLang="ko-KR" dirty="0" smtClean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프로젝트 구상</a:t>
                      </a:r>
                      <a:r>
                        <a:rPr lang="en-US" altLang="ko-KR" dirty="0" smtClean="0"/>
                        <a:t>,  </a:t>
                      </a:r>
                      <a:r>
                        <a:rPr lang="ko-KR" altLang="en-US" dirty="0" smtClean="0"/>
                        <a:t>전반적인 기능 구현</a:t>
                      </a:r>
                      <a:r>
                        <a:rPr lang="en-US" altLang="ko-KR" dirty="0" smtClean="0"/>
                        <a:t>,  </a:t>
                      </a:r>
                      <a:r>
                        <a:rPr lang="ko-KR" altLang="en-US" dirty="0" smtClean="0"/>
                        <a:t>총괄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내용 개체 틀 20"/>
          <p:cNvGraphicFramePr>
            <a:graphicFrameLocks/>
          </p:cNvGraphicFramePr>
          <p:nvPr/>
        </p:nvGraphicFramePr>
        <p:xfrm>
          <a:off x="395536" y="3147814"/>
          <a:ext cx="8280920" cy="97210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280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성명건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노예</a:t>
                      </a:r>
                      <a:r>
                        <a:rPr lang="en-US" altLang="ko-KR" dirty="0" smtClean="0"/>
                        <a:t>1)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강연우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dirty="0" smtClean="0"/>
                        <a:t>노예</a:t>
                      </a:r>
                      <a:r>
                        <a:rPr lang="en-US" altLang="ko-KR" baseline="0" dirty="0" smtClean="0"/>
                        <a:t>2)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UI</a:t>
                      </a:r>
                      <a:r>
                        <a:rPr lang="ko-KR" altLang="en-US" dirty="0" smtClean="0"/>
                        <a:t>제작</a:t>
                      </a:r>
                      <a:r>
                        <a:rPr lang="en-US" altLang="ko-KR" dirty="0" smtClean="0"/>
                        <a:t>,  </a:t>
                      </a:r>
                      <a:r>
                        <a:rPr lang="ko-KR" altLang="en-US" dirty="0" smtClean="0"/>
                        <a:t>기능구현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 PPT</a:t>
                      </a:r>
                      <a:r>
                        <a:rPr lang="ko-KR" altLang="en-US" baseline="0" dirty="0" smtClean="0"/>
                        <a:t>제작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657250"/>
          </a:xfrm>
        </p:spPr>
        <p:txBody>
          <a:bodyPr>
            <a:normAutofit/>
          </a:bodyPr>
          <a:lstStyle/>
          <a:p>
            <a:r>
              <a:rPr lang="en-US" altLang="ko-KR" sz="2800" dirty="0" err="1" smtClean="0"/>
              <a:t>ReadStart</a:t>
            </a:r>
            <a:endParaRPr lang="ko-KR" altLang="en-US" sz="2800" dirty="0"/>
          </a:p>
        </p:txBody>
      </p:sp>
      <p:pic>
        <p:nvPicPr>
          <p:cNvPr id="84" name="그림 8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1347614"/>
            <a:ext cx="2723170" cy="3102981"/>
          </a:xfrm>
          <a:prstGeom prst="rect">
            <a:avLst/>
          </a:prstGeom>
        </p:spPr>
      </p:pic>
      <p:sp>
        <p:nvSpPr>
          <p:cNvPr id="85" name="직사각형 84"/>
          <p:cNvSpPr/>
          <p:nvPr/>
        </p:nvSpPr>
        <p:spPr>
          <a:xfrm>
            <a:off x="1047535" y="1691342"/>
            <a:ext cx="1967662" cy="1709607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827584" y="3435846"/>
            <a:ext cx="2317286" cy="306673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1403649" y="3795887"/>
            <a:ext cx="1152127" cy="288032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1403649" y="4083918"/>
            <a:ext cx="1152127" cy="262698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/>
          <p:cNvSpPr txBox="1"/>
          <p:nvPr/>
        </p:nvSpPr>
        <p:spPr>
          <a:xfrm>
            <a:off x="3419872" y="2571750"/>
            <a:ext cx="1872208" cy="6232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ko-KR" sz="1200" b="1" dirty="0" err="1" smtClean="0"/>
              <a:t>BorderLayout.CENTER</a:t>
            </a:r>
            <a:endParaRPr lang="en-US" altLang="ko-KR" sz="1200" b="1" dirty="0" smtClean="0"/>
          </a:p>
          <a:p>
            <a:pPr algn="ctr"/>
            <a:r>
              <a:rPr lang="en-US" altLang="ko-KR" sz="1200" dirty="0" smtClean="0"/>
              <a:t>Label</a:t>
            </a:r>
            <a:r>
              <a:rPr lang="ko-KR" altLang="en-US" sz="1200" dirty="0" smtClean="0"/>
              <a:t>에 문자를 설정 후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Panel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1331641" y="3795886"/>
            <a:ext cx="1296144" cy="616317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94" name="내용 개체 틀 93"/>
          <p:cNvSpPr txBox="1">
            <a:spLocks noGrp="1"/>
          </p:cNvSpPr>
          <p:nvPr>
            <p:ph sz="quarter" idx="1"/>
          </p:nvPr>
        </p:nvSpPr>
        <p:spPr>
          <a:xfrm>
            <a:off x="3419872" y="1635646"/>
            <a:ext cx="1872208" cy="777136"/>
          </a:xfrm>
          <a:prstGeom prst="rect">
            <a:avLst/>
          </a:prstGeom>
          <a:noFill/>
          <a:ln>
            <a:solidFill>
              <a:schemeClr val="accent1">
                <a:alpha val="99000"/>
              </a:schemeClr>
            </a:solidFill>
          </a:ln>
        </p:spPr>
        <p:txBody>
          <a:bodyPr wrap="square" lIns="68580" tIns="34290" rIns="68580" bIns="34290" rtlCol="0">
            <a:spAutoFit/>
          </a:bodyPr>
          <a:lstStyle/>
          <a:p>
            <a:pPr algn="ctr">
              <a:buNone/>
            </a:pPr>
            <a:r>
              <a:rPr lang="en-US" altLang="ko-KR" sz="1200" b="1" dirty="0" err="1" smtClean="0"/>
              <a:t>BorderLayout.NORTH</a:t>
            </a:r>
            <a:endParaRPr lang="en-US" altLang="ko-KR" sz="1200" b="1" dirty="0" smtClean="0"/>
          </a:p>
          <a:p>
            <a:pPr algn="ctr">
              <a:buNone/>
            </a:pPr>
            <a:r>
              <a:rPr lang="en-US" altLang="ko-KR" sz="1200" dirty="0" smtClean="0"/>
              <a:t>Label</a:t>
            </a:r>
            <a:r>
              <a:rPr lang="ko-KR" altLang="en-US" sz="1200" dirty="0" smtClean="0"/>
              <a:t>에 이미지 설정 후</a:t>
            </a:r>
            <a:endParaRPr lang="en-US" altLang="ko-KR" sz="1200" dirty="0" smtClean="0"/>
          </a:p>
          <a:p>
            <a:pPr algn="ctr">
              <a:buNone/>
            </a:pPr>
            <a:r>
              <a:rPr lang="en-US" altLang="ko-KR" sz="1200" dirty="0" smtClean="0"/>
              <a:t> Panel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419872" y="3363838"/>
            <a:ext cx="1872207" cy="8079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ko-KR" sz="1200" dirty="0" smtClean="0"/>
              <a:t> </a:t>
            </a:r>
            <a:r>
              <a:rPr lang="en-US" altLang="ko-KR" sz="1200" b="1" dirty="0" err="1" smtClean="0"/>
              <a:t>BorderLayout.SOUTH</a:t>
            </a:r>
            <a:r>
              <a:rPr lang="ko-KR" altLang="en-US" sz="1200" b="1" dirty="0" smtClean="0"/>
              <a:t> </a:t>
            </a:r>
            <a:endParaRPr lang="en-US" altLang="ko-KR" sz="1200" b="1" dirty="0"/>
          </a:p>
          <a:p>
            <a:pPr algn="ctr"/>
            <a:r>
              <a:rPr lang="en-US" altLang="ko-KR" sz="1200" dirty="0" err="1" smtClean="0"/>
              <a:t>ComboBox</a:t>
            </a:r>
            <a:r>
              <a:rPr lang="en-US" altLang="ko-KR" sz="1200" dirty="0" smtClean="0"/>
              <a:t>&lt;String&gt;</a:t>
            </a:r>
            <a:r>
              <a:rPr lang="ko-KR" altLang="en-US" sz="1200" dirty="0" smtClean="0"/>
              <a:t>와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시작 버튼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닫기 버튼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묶은 </a:t>
            </a:r>
            <a:r>
              <a:rPr lang="en-US" altLang="ko-KR" sz="1200" dirty="0" smtClean="0"/>
              <a:t>Panel</a:t>
            </a:r>
            <a:endParaRPr lang="en-US" altLang="ko-KR" dirty="0" smtClean="0"/>
          </a:p>
        </p:txBody>
      </p:sp>
      <p:pic>
        <p:nvPicPr>
          <p:cNvPr id="98" name="그림 97"/>
          <p:cNvPicPr>
            <a:picLocks noChangeAspect="1"/>
          </p:cNvPicPr>
          <p:nvPr/>
        </p:nvPicPr>
        <p:blipFill rotWithShape="1">
          <a:blip r:embed="rId3" cstate="print"/>
          <a:srcRect l="27803" t="77733" r="28091" b="-580"/>
          <a:stretch/>
        </p:blipFill>
        <p:spPr>
          <a:xfrm>
            <a:off x="5508104" y="1131590"/>
            <a:ext cx="1360160" cy="714983"/>
          </a:xfrm>
          <a:prstGeom prst="rect">
            <a:avLst/>
          </a:prstGeom>
        </p:spPr>
      </p:pic>
      <p:sp>
        <p:nvSpPr>
          <p:cNvPr id="99" name="TextBox 98"/>
          <p:cNvSpPr txBox="1"/>
          <p:nvPr/>
        </p:nvSpPr>
        <p:spPr>
          <a:xfrm>
            <a:off x="6948264" y="1203598"/>
            <a:ext cx="1877764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ko-KR" sz="1200" dirty="0" err="1" smtClean="0"/>
              <a:t>ComboBox</a:t>
            </a:r>
            <a:r>
              <a:rPr lang="ko-KR" altLang="en-US" sz="1200" dirty="0" smtClean="0"/>
              <a:t>를 사용해 </a:t>
            </a:r>
            <a:endParaRPr lang="en-US" altLang="ko-KR" sz="1200" dirty="0" smtClean="0"/>
          </a:p>
          <a:p>
            <a:r>
              <a:rPr lang="ko-KR" altLang="en-US" sz="1200" dirty="0" smtClean="0"/>
              <a:t>해당 년도를 클릭 하게 될 경우</a:t>
            </a:r>
            <a:endParaRPr lang="ko-KR" altLang="en-US" sz="1200" dirty="0"/>
          </a:p>
        </p:txBody>
      </p:sp>
      <p:pic>
        <p:nvPicPr>
          <p:cNvPr id="101" name="그림 10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36096" y="2715766"/>
            <a:ext cx="1740652" cy="1782720"/>
          </a:xfrm>
          <a:prstGeom prst="rect">
            <a:avLst/>
          </a:prstGeom>
        </p:spPr>
      </p:pic>
      <p:sp>
        <p:nvSpPr>
          <p:cNvPr id="102" name="TextBox 101"/>
          <p:cNvSpPr txBox="1"/>
          <p:nvPr/>
        </p:nvSpPr>
        <p:spPr>
          <a:xfrm>
            <a:off x="7236296" y="3075806"/>
            <a:ext cx="1678242" cy="117724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ko-KR" altLang="en-US" sz="1200" dirty="0" smtClean="0"/>
              <a:t>해당 년도에 </a:t>
            </a:r>
            <a:r>
              <a:rPr lang="en-US" altLang="ko-KR" sz="1200" dirty="0" smtClean="0"/>
              <a:t>data</a:t>
            </a:r>
            <a:r>
              <a:rPr lang="ko-KR" altLang="en-US" sz="1200" dirty="0" smtClean="0"/>
              <a:t>가</a:t>
            </a:r>
            <a:endParaRPr lang="en-US" altLang="ko-KR" sz="1200" dirty="0"/>
          </a:p>
          <a:p>
            <a:pPr algn="ctr"/>
            <a:r>
              <a:rPr lang="ko-KR" altLang="en-US" sz="1200" smtClean="0"/>
              <a:t>없으면  </a:t>
            </a:r>
            <a:r>
              <a:rPr lang="en-US" altLang="ko-KR" sz="1200" dirty="0" err="1" smtClean="0"/>
              <a:t>showInputDialog</a:t>
            </a:r>
            <a:r>
              <a:rPr lang="ko-KR" altLang="en-US" sz="1200" dirty="0" smtClean="0"/>
              <a:t>로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해당 년도의 목표 독서량을 </a:t>
            </a:r>
            <a:r>
              <a:rPr lang="ko-KR" altLang="en-US" sz="1200" smtClean="0"/>
              <a:t>입력 할 수 있게 했습니다</a:t>
            </a:r>
            <a:r>
              <a:rPr lang="en-US" altLang="ko-KR" sz="1200" smtClean="0"/>
              <a:t>.</a:t>
            </a:r>
            <a:endParaRPr lang="en-US" altLang="ko-KR" sz="1200" dirty="0" smtClean="0"/>
          </a:p>
        </p:txBody>
      </p:sp>
      <p:cxnSp>
        <p:nvCxnSpPr>
          <p:cNvPr id="106" name="직선 화살표 연결선 105"/>
          <p:cNvCxnSpPr/>
          <p:nvPr/>
        </p:nvCxnSpPr>
        <p:spPr>
          <a:xfrm>
            <a:off x="6156176" y="1851670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>
            <a:endCxn id="94" idx="1"/>
          </p:cNvCxnSpPr>
          <p:nvPr/>
        </p:nvCxnSpPr>
        <p:spPr>
          <a:xfrm flipV="1">
            <a:off x="3059832" y="2024214"/>
            <a:ext cx="360040" cy="1874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/>
          <p:nvPr/>
        </p:nvCxnSpPr>
        <p:spPr>
          <a:xfrm flipV="1">
            <a:off x="3203848" y="3075806"/>
            <a:ext cx="216024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/>
          <p:nvPr/>
        </p:nvCxnSpPr>
        <p:spPr>
          <a:xfrm flipV="1">
            <a:off x="2699792" y="3867894"/>
            <a:ext cx="72008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0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657250"/>
          </a:xfrm>
        </p:spPr>
        <p:txBody>
          <a:bodyPr>
            <a:normAutofit/>
          </a:bodyPr>
          <a:lstStyle/>
          <a:p>
            <a:r>
              <a:rPr lang="en-US" altLang="ko-KR" sz="2800" dirty="0" err="1" smtClean="0"/>
              <a:t>ReadStart</a:t>
            </a:r>
            <a:endParaRPr lang="ko-KR" altLang="en-US" sz="2800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96461" y="1135260"/>
            <a:ext cx="1311452" cy="1955465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8408" y="1135260"/>
            <a:ext cx="1048053" cy="195546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48408" y="3090725"/>
            <a:ext cx="2359505" cy="4847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ko-KR" altLang="en-US" sz="900" dirty="0"/>
              <a:t>한 해가 지날 </a:t>
            </a:r>
            <a:r>
              <a:rPr lang="ko-KR" altLang="en-US" sz="900" dirty="0" smtClean="0"/>
              <a:t>때마다 </a:t>
            </a:r>
            <a:endParaRPr lang="en-US" altLang="ko-KR" sz="900" dirty="0" smtClean="0"/>
          </a:p>
          <a:p>
            <a:pPr algn="ctr"/>
            <a:r>
              <a:rPr lang="ko-KR" altLang="en-US" sz="900" smtClean="0"/>
              <a:t>콤보박스에는 </a:t>
            </a:r>
            <a:r>
              <a:rPr lang="ko-KR" altLang="en-US" sz="900" dirty="0" smtClean="0"/>
              <a:t>자동적으로 </a:t>
            </a:r>
            <a:endParaRPr lang="en-US" altLang="ko-KR" sz="900" dirty="0" smtClean="0"/>
          </a:p>
          <a:p>
            <a:pPr algn="ctr"/>
            <a:r>
              <a:rPr lang="ko-KR" altLang="en-US" sz="900" smtClean="0"/>
              <a:t>다음 해의 년도가 생성되게 하였습니다</a:t>
            </a:r>
            <a:r>
              <a:rPr lang="en-US" altLang="ko-KR" sz="900" smtClean="0"/>
              <a:t>,</a:t>
            </a:r>
            <a:endParaRPr lang="en-US" altLang="ko-KR" sz="900" dirty="0"/>
          </a:p>
        </p:txBody>
      </p:sp>
      <p:sp>
        <p:nvSpPr>
          <p:cNvPr id="24" name="직사각형 23"/>
          <p:cNvSpPr/>
          <p:nvPr/>
        </p:nvSpPr>
        <p:spPr>
          <a:xfrm>
            <a:off x="395536" y="987574"/>
            <a:ext cx="2496074" cy="2595957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48408" y="1135260"/>
            <a:ext cx="333780" cy="15622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818407" y="2383203"/>
            <a:ext cx="653343" cy="70752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04057" y="977039"/>
            <a:ext cx="2569249" cy="1584669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34164" y="975963"/>
            <a:ext cx="2578886" cy="1551047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7622510" y="1395095"/>
            <a:ext cx="504998" cy="5654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685892" y="1624035"/>
            <a:ext cx="700344" cy="14282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6523720" y="1564827"/>
            <a:ext cx="703995" cy="13545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766012" y="1408011"/>
            <a:ext cx="360040" cy="7200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347864" y="2571750"/>
            <a:ext cx="2569249" cy="2077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ko-KR" sz="900" dirty="0"/>
              <a:t>6</a:t>
            </a:r>
            <a:r>
              <a:rPr lang="ko-KR" altLang="en-US" sz="900" dirty="0"/>
              <a:t>월에는  </a:t>
            </a:r>
            <a:r>
              <a:rPr lang="en-US" altLang="ko-KR" sz="900" dirty="0"/>
              <a:t>6</a:t>
            </a:r>
            <a:r>
              <a:rPr lang="ko-KR" altLang="en-US" sz="900" dirty="0"/>
              <a:t>월 독서 리스트가 </a:t>
            </a:r>
            <a:r>
              <a:rPr lang="ko-KR" altLang="en-US" sz="900" dirty="0" smtClean="0"/>
              <a:t>나</a:t>
            </a:r>
            <a:r>
              <a:rPr lang="ko-KR" altLang="en-US" sz="900" dirty="0"/>
              <a:t>옴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34164" y="2550105"/>
            <a:ext cx="2649245" cy="2077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n-US" altLang="ko-KR" sz="900" dirty="0"/>
              <a:t>4</a:t>
            </a:r>
            <a:r>
              <a:rPr lang="ko-KR" altLang="en-US" sz="900" dirty="0"/>
              <a:t>월에는 </a:t>
            </a:r>
            <a:r>
              <a:rPr lang="en-US" altLang="ko-KR" sz="900" dirty="0"/>
              <a:t>4</a:t>
            </a:r>
            <a:r>
              <a:rPr lang="ko-KR" altLang="en-US" sz="900" dirty="0"/>
              <a:t>월 독서 </a:t>
            </a:r>
            <a:r>
              <a:rPr lang="ko-KR" altLang="en-US" sz="900" dirty="0" smtClean="0"/>
              <a:t>리스트가 나옴 </a:t>
            </a:r>
            <a:endParaRPr lang="ko-KR" altLang="en-US" sz="900" dirty="0"/>
          </a:p>
        </p:txBody>
      </p:sp>
      <p:sp>
        <p:nvSpPr>
          <p:cNvPr id="35" name="직사각형 34"/>
          <p:cNvSpPr/>
          <p:nvPr/>
        </p:nvSpPr>
        <p:spPr>
          <a:xfrm>
            <a:off x="3275856" y="915566"/>
            <a:ext cx="5507552" cy="1896688"/>
          </a:xfrm>
          <a:prstGeom prst="rect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868144" y="3003798"/>
            <a:ext cx="1477498" cy="1671074"/>
          </a:xfrm>
          <a:prstGeom prst="rect">
            <a:avLst/>
          </a:prstGeom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7" cstate="print"/>
          <a:srcRect l="1979"/>
          <a:stretch>
            <a:fillRect/>
          </a:stretch>
        </p:blipFill>
        <p:spPr bwMode="auto">
          <a:xfrm>
            <a:off x="2987824" y="2931790"/>
            <a:ext cx="1368152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7" name="타원 46"/>
          <p:cNvSpPr/>
          <p:nvPr/>
        </p:nvSpPr>
        <p:spPr>
          <a:xfrm>
            <a:off x="3347864" y="4299942"/>
            <a:ext cx="288032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6228184" y="4299942"/>
            <a:ext cx="288032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355976" y="2931790"/>
            <a:ext cx="1368152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8" name="직선 연결선 37"/>
          <p:cNvCxnSpPr/>
          <p:nvPr/>
        </p:nvCxnSpPr>
        <p:spPr>
          <a:xfrm>
            <a:off x="4716016" y="3219822"/>
            <a:ext cx="216024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308304" y="3003798"/>
            <a:ext cx="1512168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9" name="직선 연결선 38"/>
          <p:cNvCxnSpPr/>
          <p:nvPr/>
        </p:nvCxnSpPr>
        <p:spPr>
          <a:xfrm>
            <a:off x="7740352" y="3291830"/>
            <a:ext cx="216024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3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4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6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animBg="1"/>
      <p:bldP spid="25" grpId="0" animBg="1"/>
      <p:bldP spid="26" grpId="0" animBg="1"/>
      <p:bldP spid="29" grpId="0" animBg="1"/>
      <p:bldP spid="30" grpId="0" animBg="1"/>
      <p:bldP spid="31" grpId="0" animBg="1"/>
      <p:bldP spid="32" grpId="0" animBg="1"/>
      <p:bldP spid="33" grpId="0"/>
      <p:bldP spid="34" grpId="0"/>
      <p:bldP spid="35" grpId="0" animBg="1"/>
      <p:bldP spid="47" grpId="0" animBg="1"/>
      <p:bldP spid="4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657250"/>
          </a:xfrm>
        </p:spPr>
        <p:txBody>
          <a:bodyPr>
            <a:normAutofit/>
          </a:bodyPr>
          <a:lstStyle/>
          <a:p>
            <a:r>
              <a:rPr lang="en-US" altLang="ko-KR" sz="2800" dirty="0" err="1" smtClean="0"/>
              <a:t>ReadBook</a:t>
            </a:r>
            <a:endParaRPr lang="ko-KR" altLang="en-US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5292080" y="4227935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/>
              <a:t>BorderLayout.SOUTH</a:t>
            </a:r>
            <a:endParaRPr lang="en-US" altLang="ko-KR" sz="1600" b="1" dirty="0" smtClean="0"/>
          </a:p>
          <a:p>
            <a:r>
              <a:rPr lang="ko-KR" altLang="en-US" sz="1200" smtClean="0"/>
              <a:t>각각의 버튼들이  </a:t>
            </a:r>
            <a:r>
              <a:rPr lang="en-US" altLang="ko-KR" sz="1200" smtClean="0"/>
              <a:t>FlowLayout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5220072" y="3075806"/>
            <a:ext cx="2664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/>
              <a:t>BorderLayout.CENTER</a:t>
            </a:r>
            <a:endParaRPr lang="en-US" altLang="ko-KR" sz="1600" b="1" dirty="0" smtClean="0"/>
          </a:p>
          <a:p>
            <a:r>
              <a:rPr lang="en-US" altLang="ko-KR" sz="1200" dirty="0" err="1" smtClean="0"/>
              <a:t>pnlCenter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BorderLayout</a:t>
            </a:r>
            <a:r>
              <a:rPr lang="en-US" altLang="ko-KR" sz="1200" dirty="0" smtClean="0"/>
              <a:t>) :</a:t>
            </a:r>
          </a:p>
          <a:p>
            <a:r>
              <a:rPr lang="ko-KR" altLang="en-US" sz="1200" dirty="0" smtClean="0"/>
              <a:t>이전버튼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pnlMain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다음버튼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5148064" y="1275606"/>
            <a:ext cx="367240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/>
              <a:t>BorderLayout.NORTH</a:t>
            </a:r>
            <a:endParaRPr lang="en-US" altLang="ko-KR" sz="1600" b="1" dirty="0" smtClean="0"/>
          </a:p>
          <a:p>
            <a:r>
              <a:rPr lang="en-US" altLang="ko-KR" sz="1200" dirty="0" smtClean="0"/>
              <a:t>pnlNorth1(</a:t>
            </a:r>
            <a:r>
              <a:rPr lang="en-US" altLang="ko-KR" sz="1200" dirty="0" err="1" smtClean="0"/>
              <a:t>BorderLayout</a:t>
            </a:r>
            <a:r>
              <a:rPr lang="en-US" altLang="ko-KR" sz="1200" dirty="0" smtClean="0"/>
              <a:t>) :</a:t>
            </a:r>
          </a:p>
          <a:p>
            <a:r>
              <a:rPr lang="ko-KR" altLang="en-US" sz="1200" dirty="0" smtClean="0"/>
              <a:t>타이틀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BorderLayout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목표량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FlowLayout</a:t>
            </a:r>
            <a:r>
              <a:rPr lang="en-US" altLang="ko-KR" sz="1200" dirty="0" smtClean="0"/>
              <a:t>)</a:t>
            </a:r>
          </a:p>
          <a:p>
            <a:r>
              <a:rPr lang="en-US" altLang="ko-KR" sz="1200" dirty="0" smtClean="0"/>
              <a:t>pnlNorth2 (</a:t>
            </a:r>
            <a:r>
              <a:rPr lang="en-US" altLang="ko-KR" sz="1200" dirty="0" err="1" smtClean="0"/>
              <a:t>BorderLayout</a:t>
            </a:r>
            <a:r>
              <a:rPr lang="en-US" altLang="ko-KR" sz="1200" dirty="0" smtClean="0"/>
              <a:t>) :</a:t>
            </a:r>
          </a:p>
          <a:p>
            <a:r>
              <a:rPr lang="ko-KR" altLang="en-US" sz="1200" dirty="0" smtClean="0"/>
              <a:t>달성</a:t>
            </a:r>
            <a:r>
              <a:rPr lang="en-US" altLang="ko-KR" sz="1200" dirty="0" smtClean="0"/>
              <a:t>bar(Label</a:t>
            </a:r>
            <a:r>
              <a:rPr lang="ko-KR" altLang="en-US" sz="1200" dirty="0" smtClean="0"/>
              <a:t>배열</a:t>
            </a:r>
            <a:r>
              <a:rPr lang="en-US" altLang="ko-KR" sz="1200" dirty="0" smtClean="0"/>
              <a:t>-&gt; </a:t>
            </a:r>
            <a:r>
              <a:rPr lang="en-US" altLang="ko-KR" sz="1200" dirty="0" err="1" smtClean="0"/>
              <a:t>GridLayout</a:t>
            </a:r>
            <a:r>
              <a:rPr lang="en-US" altLang="ko-KR" sz="1200" dirty="0" smtClean="0"/>
              <a:t>) </a:t>
            </a:r>
            <a:r>
              <a:rPr lang="ko-KR" altLang="en-US" sz="1200" dirty="0" err="1" smtClean="0"/>
              <a:t>달성률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FlowLayout</a:t>
            </a:r>
            <a:r>
              <a:rPr lang="en-US" altLang="ko-KR" sz="1200" dirty="0" smtClean="0"/>
              <a:t>)</a:t>
            </a:r>
          </a:p>
          <a:p>
            <a:r>
              <a:rPr lang="ko-KR" altLang="en-US" sz="1200" dirty="0" err="1" smtClean="0"/>
              <a:t>콤보박스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텍스트필드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검색버튼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FlowLayout</a:t>
            </a:r>
            <a:r>
              <a:rPr lang="en-US" altLang="ko-KR" sz="1200" dirty="0" smtClean="0"/>
              <a:t>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r="399"/>
          <a:stretch>
            <a:fillRect/>
          </a:stretch>
        </p:blipFill>
        <p:spPr bwMode="auto">
          <a:xfrm>
            <a:off x="467544" y="987574"/>
            <a:ext cx="3312368" cy="3672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직사각형 14"/>
          <p:cNvSpPr/>
          <p:nvPr/>
        </p:nvSpPr>
        <p:spPr>
          <a:xfrm>
            <a:off x="1187624" y="4299942"/>
            <a:ext cx="1800200" cy="360040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2987824" y="4443958"/>
            <a:ext cx="23042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539552" y="2499742"/>
            <a:ext cx="3168352" cy="1728192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83568" y="1275606"/>
            <a:ext cx="2808312" cy="1152128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3491880" y="1563638"/>
            <a:ext cx="165618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3707904" y="3435846"/>
            <a:ext cx="15121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5" grpId="0"/>
      <p:bldP spid="46" grpId="0"/>
      <p:bldP spid="15" grpId="0" animBg="1"/>
      <p:bldP spid="17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657250"/>
          </a:xfrm>
        </p:spPr>
        <p:txBody>
          <a:bodyPr>
            <a:normAutofit/>
          </a:bodyPr>
          <a:lstStyle/>
          <a:p>
            <a:r>
              <a:rPr lang="en-US" altLang="ko-KR" sz="2800" dirty="0" err="1" smtClean="0"/>
              <a:t>ReadBook</a:t>
            </a:r>
            <a:endParaRPr lang="ko-KR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4090320" y="1054936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선택된 </a:t>
            </a:r>
            <a:r>
              <a:rPr lang="en-US" altLang="ko-KR" sz="1200" dirty="0" smtClean="0"/>
              <a:t>year + “</a:t>
            </a:r>
            <a:r>
              <a:rPr lang="ko-KR" altLang="en-US" sz="1200" dirty="0" smtClean="0"/>
              <a:t>독서기록</a:t>
            </a:r>
            <a:r>
              <a:rPr lang="en-US" altLang="ko-KR" sz="1200" dirty="0" smtClean="0"/>
              <a:t>” 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067944" y="1563638"/>
            <a:ext cx="4536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선택된 </a:t>
            </a:r>
            <a:r>
              <a:rPr lang="en-US" altLang="ko-KR" sz="1200" dirty="0" smtClean="0"/>
              <a:t>year</a:t>
            </a:r>
            <a:r>
              <a:rPr lang="ko-KR" altLang="en-US" sz="1200" dirty="0" smtClean="0"/>
              <a:t>에 추가된 책 수 </a:t>
            </a:r>
            <a:r>
              <a:rPr lang="en-US" altLang="ko-KR" sz="1200" dirty="0" smtClean="0"/>
              <a:t>/ </a:t>
            </a:r>
            <a:r>
              <a:rPr lang="ko-KR" altLang="en-US" sz="1200" dirty="0" smtClean="0"/>
              <a:t>화면 시작 시 입력된 목표 </a:t>
            </a:r>
            <a:r>
              <a:rPr lang="ko-KR" altLang="en-US" sz="1200" smtClean="0"/>
              <a:t>책 수  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4084768" y="1878118"/>
            <a:ext cx="4968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Label</a:t>
            </a:r>
            <a:r>
              <a:rPr lang="ko-KR" altLang="en-US" sz="1200" smtClean="0"/>
              <a:t>에 색깔을 넣어 몇 </a:t>
            </a:r>
            <a:r>
              <a:rPr lang="en-US" altLang="ko-KR" sz="1200" smtClean="0"/>
              <a:t>%</a:t>
            </a:r>
            <a:r>
              <a:rPr lang="ko-KR" altLang="en-US" sz="1200" smtClean="0"/>
              <a:t>의 목표 달성을 했는지 알 수 있게 하였습니다</a:t>
            </a:r>
            <a:r>
              <a:rPr lang="en-US" altLang="ko-KR" sz="1200" smtClean="0"/>
              <a:t>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139952" y="2916110"/>
            <a:ext cx="4680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ListPanel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클래스를  </a:t>
            </a:r>
            <a:r>
              <a:rPr lang="en-US" altLang="ko-KR" sz="1200" dirty="0" smtClean="0"/>
              <a:t>has-a</a:t>
            </a:r>
            <a:r>
              <a:rPr lang="ko-KR" altLang="en-US" sz="1200" dirty="0" smtClean="0"/>
              <a:t>로 가져와서 날짜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제목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작가</a:t>
            </a:r>
            <a:r>
              <a:rPr lang="en-US" altLang="ko-KR" sz="1200" smtClean="0"/>
              <a:t>, </a:t>
            </a:r>
            <a:r>
              <a:rPr lang="ko-KR" altLang="en-US" sz="1200" smtClean="0"/>
              <a:t>평점별 </a:t>
            </a:r>
            <a:r>
              <a:rPr lang="ko-KR" altLang="en-US" sz="1200" dirty="0" smtClean="0"/>
              <a:t>정렬 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4211960" y="3579862"/>
            <a:ext cx="4680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책 추가 시 </a:t>
            </a:r>
            <a:r>
              <a:rPr lang="en-US" altLang="ko-KR" sz="1200" dirty="0" err="1" smtClean="0"/>
              <a:t>infoList</a:t>
            </a:r>
            <a:r>
              <a:rPr lang="ko-KR" altLang="en-US" sz="1200" smtClean="0"/>
              <a:t>에 </a:t>
            </a:r>
            <a:r>
              <a:rPr lang="en-US" altLang="ko-KR" sz="1200"/>
              <a:t>(JList</a:t>
            </a:r>
            <a:r>
              <a:rPr lang="en-US" altLang="ko-KR" sz="1200" smtClean="0"/>
              <a:t>)</a:t>
            </a:r>
            <a:r>
              <a:rPr lang="ko-KR" altLang="en-US" sz="1200" smtClean="0"/>
              <a:t>추가가 됩니다</a:t>
            </a:r>
            <a:r>
              <a:rPr lang="en-US" altLang="ko-KR" sz="1200" smtClean="0"/>
              <a:t>.  </a:t>
            </a:r>
            <a:endParaRPr lang="ko-KR" alt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4139952" y="4083918"/>
            <a:ext cx="2664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InputInfo</a:t>
            </a:r>
            <a:r>
              <a:rPr lang="ko-KR" altLang="en-US" sz="1200" smtClean="0"/>
              <a:t>클래스로 </a:t>
            </a:r>
            <a:r>
              <a:rPr lang="ko-KR" altLang="en-US" sz="1200" dirty="0" smtClean="0"/>
              <a:t>연결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책 추가 가능</a:t>
            </a:r>
            <a:endParaRPr lang="ko-KR" alt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4139952" y="4443958"/>
            <a:ext cx="4896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ReadTotal</a:t>
            </a:r>
            <a:r>
              <a:rPr lang="ko-KR" altLang="en-US" sz="1200" smtClean="0"/>
              <a:t>클래스로 연결</a:t>
            </a:r>
            <a:r>
              <a:rPr lang="en-US" altLang="ko-KR" sz="1200" smtClean="0"/>
              <a:t>,  </a:t>
            </a:r>
            <a:r>
              <a:rPr lang="ko-KR" altLang="en-US" sz="1200" smtClean="0"/>
              <a:t>한 해의 </a:t>
            </a:r>
            <a:r>
              <a:rPr lang="ko-KR" altLang="en-US" sz="1200" dirty="0" smtClean="0"/>
              <a:t>전체 읽은 책 수 그림으로 확인 가능 </a:t>
            </a:r>
            <a:endParaRPr lang="ko-KR" altLang="en-US" sz="12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915566"/>
            <a:ext cx="3312368" cy="3661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타원 25"/>
          <p:cNvSpPr/>
          <p:nvPr/>
        </p:nvSpPr>
        <p:spPr>
          <a:xfrm>
            <a:off x="1043608" y="2067694"/>
            <a:ext cx="504056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/>
          <p:nvPr/>
        </p:nvCxnSpPr>
        <p:spPr>
          <a:xfrm flipH="1">
            <a:off x="899592" y="2355726"/>
            <a:ext cx="216024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67544" y="2571750"/>
            <a:ext cx="648072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JComboBox</a:t>
            </a:r>
            <a:endParaRPr lang="ko-KR" altLang="en-US" sz="1000" dirty="0"/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2915816" y="1203598"/>
            <a:ext cx="1224136" cy="1495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2411760" y="1707654"/>
            <a:ext cx="17281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3563888" y="1995686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endCxn id="28" idx="1"/>
          </p:cNvCxnSpPr>
          <p:nvPr/>
        </p:nvCxnSpPr>
        <p:spPr>
          <a:xfrm>
            <a:off x="2987824" y="2934548"/>
            <a:ext cx="1152128" cy="1200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endCxn id="33" idx="1"/>
          </p:cNvCxnSpPr>
          <p:nvPr/>
        </p:nvCxnSpPr>
        <p:spPr>
          <a:xfrm>
            <a:off x="3419872" y="3579862"/>
            <a:ext cx="792088" cy="138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/>
          <p:nvPr/>
        </p:nvCxnSpPr>
        <p:spPr>
          <a:xfrm flipV="1">
            <a:off x="2123728" y="4227934"/>
            <a:ext cx="2088232" cy="72008"/>
          </a:xfrm>
          <a:prstGeom prst="bentConnector3">
            <a:avLst>
              <a:gd name="adj1" fmla="val -24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/>
          <p:nvPr/>
        </p:nvCxnSpPr>
        <p:spPr>
          <a:xfrm>
            <a:off x="1475656" y="4515966"/>
            <a:ext cx="2736304" cy="72008"/>
          </a:xfrm>
          <a:prstGeom prst="bentConnector3">
            <a:avLst>
              <a:gd name="adj1" fmla="val -12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6" grpId="0"/>
      <p:bldP spid="28" grpId="0"/>
      <p:bldP spid="33" grpId="0"/>
      <p:bldP spid="55" grpId="0"/>
      <p:bldP spid="69" grpId="0"/>
      <p:bldP spid="26" grpId="0" animBg="1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657250"/>
          </a:xfrm>
        </p:spPr>
        <p:txBody>
          <a:bodyPr>
            <a:normAutofit/>
          </a:bodyPr>
          <a:lstStyle/>
          <a:p>
            <a:r>
              <a:rPr lang="en-US" altLang="ko-KR" sz="2800" dirty="0" err="1" smtClean="0"/>
              <a:t>ReadBook</a:t>
            </a:r>
            <a:r>
              <a:rPr lang="en-US" altLang="ko-KR" sz="2800" dirty="0" smtClean="0"/>
              <a:t> - </a:t>
            </a:r>
            <a:r>
              <a:rPr lang="en-US" altLang="ko-KR" sz="2800" dirty="0" err="1" smtClean="0"/>
              <a:t>BookSearch</a:t>
            </a:r>
            <a:endParaRPr lang="ko-KR" altLang="en-US" sz="2800" dirty="0"/>
          </a:p>
        </p:txBody>
      </p:sp>
      <p:pic>
        <p:nvPicPr>
          <p:cNvPr id="14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059582"/>
            <a:ext cx="2674583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t="1109"/>
          <a:stretch>
            <a:fillRect/>
          </a:stretch>
        </p:blipFill>
        <p:spPr bwMode="auto">
          <a:xfrm>
            <a:off x="3203848" y="1059582"/>
            <a:ext cx="2703254" cy="2783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4168" y="1059582"/>
            <a:ext cx="2667321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Box 17"/>
          <p:cNvSpPr txBox="1"/>
          <p:nvPr/>
        </p:nvSpPr>
        <p:spPr>
          <a:xfrm>
            <a:off x="467544" y="4083918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검색어가 없을 때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3275856" y="4011910"/>
            <a:ext cx="2520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존재하지 않는 데이터를 검색할 때</a:t>
            </a:r>
            <a:endParaRPr lang="ko-KR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6300192" y="4083918"/>
            <a:ext cx="230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리스트에 있는 책을 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검색했을 때</a:t>
            </a:r>
            <a:endParaRPr lang="ko-KR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657250"/>
          </a:xfrm>
        </p:spPr>
        <p:txBody>
          <a:bodyPr>
            <a:normAutofit/>
          </a:bodyPr>
          <a:lstStyle/>
          <a:p>
            <a:r>
              <a:rPr lang="en-US" altLang="ko-KR" sz="2800" dirty="0" err="1" smtClean="0"/>
              <a:t>ReadBook</a:t>
            </a:r>
            <a:r>
              <a:rPr lang="en-US" altLang="ko-KR" sz="2800" dirty="0" smtClean="0"/>
              <a:t> – </a:t>
            </a:r>
            <a:r>
              <a:rPr lang="en-US" altLang="ko-KR" sz="2800" dirty="0" err="1" smtClean="0"/>
              <a:t>InfoList</a:t>
            </a:r>
            <a:r>
              <a:rPr lang="en-US" altLang="ko-KR" sz="2800" dirty="0" smtClean="0"/>
              <a:t> , </a:t>
            </a:r>
            <a:r>
              <a:rPr lang="en-US" altLang="ko-KR" sz="2800" dirty="0" err="1" smtClean="0"/>
              <a:t>InfoInput</a:t>
            </a:r>
            <a:endParaRPr lang="ko-KR" altLang="en-US" sz="28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2499742"/>
            <a:ext cx="1584176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" name="TextBox 33"/>
          <p:cNvSpPr txBox="1"/>
          <p:nvPr/>
        </p:nvSpPr>
        <p:spPr>
          <a:xfrm>
            <a:off x="5292080" y="1851670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기본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제목 순 정렬</a:t>
            </a:r>
            <a:endParaRPr lang="ko-KR" altLang="en-US" sz="1000" dirty="0"/>
          </a:p>
        </p:txBody>
      </p:sp>
      <p:sp>
        <p:nvSpPr>
          <p:cNvPr id="24" name="직사각형 23"/>
          <p:cNvSpPr/>
          <p:nvPr/>
        </p:nvSpPr>
        <p:spPr>
          <a:xfrm>
            <a:off x="3779912" y="4227934"/>
            <a:ext cx="129614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꺾인 연결선 26"/>
          <p:cNvCxnSpPr/>
          <p:nvPr/>
        </p:nvCxnSpPr>
        <p:spPr>
          <a:xfrm>
            <a:off x="3995936" y="4515966"/>
            <a:ext cx="1728192" cy="432048"/>
          </a:xfrm>
          <a:prstGeom prst="bentConnector3">
            <a:avLst>
              <a:gd name="adj1" fmla="val -161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796136" y="4803998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1~5</a:t>
            </a:r>
            <a:r>
              <a:rPr lang="ko-KR" altLang="en-US" sz="1600" dirty="0" smtClean="0"/>
              <a:t>점 평가 가능</a:t>
            </a:r>
            <a:endParaRPr lang="ko-KR" altLang="en-US" sz="1600" dirty="0"/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 cstate="print"/>
          <a:srcRect r="399"/>
          <a:stretch>
            <a:fillRect/>
          </a:stretch>
        </p:blipFill>
        <p:spPr bwMode="auto">
          <a:xfrm>
            <a:off x="467544" y="987574"/>
            <a:ext cx="2808312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5" name="직사각형 44"/>
          <p:cNvSpPr/>
          <p:nvPr/>
        </p:nvSpPr>
        <p:spPr>
          <a:xfrm>
            <a:off x="1187624" y="2427734"/>
            <a:ext cx="1368152" cy="3600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화살표 연결선 45"/>
          <p:cNvCxnSpPr>
            <a:stCxn id="45" idx="3"/>
          </p:cNvCxnSpPr>
          <p:nvPr/>
        </p:nvCxnSpPr>
        <p:spPr>
          <a:xfrm flipV="1">
            <a:off x="2555776" y="2139702"/>
            <a:ext cx="1224136" cy="468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699792" y="2283718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click</a:t>
            </a:r>
            <a:endParaRPr lang="ko-KR" altLang="en-US" sz="1600" dirty="0"/>
          </a:p>
        </p:txBody>
      </p:sp>
      <p:sp>
        <p:nvSpPr>
          <p:cNvPr id="50" name="타원 49"/>
          <p:cNvSpPr/>
          <p:nvPr/>
        </p:nvSpPr>
        <p:spPr>
          <a:xfrm flipH="1">
            <a:off x="1763688" y="4227934"/>
            <a:ext cx="216024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꺾인 연결선 50"/>
          <p:cNvCxnSpPr/>
          <p:nvPr/>
        </p:nvCxnSpPr>
        <p:spPr>
          <a:xfrm>
            <a:off x="1835696" y="4443958"/>
            <a:ext cx="1800200" cy="144016"/>
          </a:xfrm>
          <a:prstGeom prst="bentConnector3">
            <a:avLst>
              <a:gd name="adj1" fmla="val 87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79912" y="915566"/>
            <a:ext cx="1584176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6" name="타원 55"/>
          <p:cNvSpPr/>
          <p:nvPr/>
        </p:nvSpPr>
        <p:spPr>
          <a:xfrm>
            <a:off x="4139952" y="2211710"/>
            <a:ext cx="288032" cy="144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4283968" y="2283718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3923928" y="1275606"/>
            <a:ext cx="1296144" cy="2160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직선 화살표 연결선 58"/>
          <p:cNvCxnSpPr/>
          <p:nvPr/>
        </p:nvCxnSpPr>
        <p:spPr>
          <a:xfrm>
            <a:off x="5220072" y="1419622"/>
            <a:ext cx="151216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32240" y="1131590"/>
            <a:ext cx="2016224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2" name="TextBox 61"/>
          <p:cNvSpPr txBox="1"/>
          <p:nvPr/>
        </p:nvSpPr>
        <p:spPr>
          <a:xfrm>
            <a:off x="7020272" y="915566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작가 순 정렬</a:t>
            </a:r>
            <a:endParaRPr lang="ko-KR" altLang="en-US" sz="1000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 cstate="print"/>
          <a:srcRect r="1486"/>
          <a:stretch>
            <a:fillRect/>
          </a:stretch>
        </p:blipFill>
        <p:spPr bwMode="auto">
          <a:xfrm>
            <a:off x="5292080" y="2859782"/>
            <a:ext cx="1800200" cy="1728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3" name="오른쪽 화살표 62"/>
          <p:cNvSpPr/>
          <p:nvPr/>
        </p:nvSpPr>
        <p:spPr>
          <a:xfrm>
            <a:off x="7092280" y="3795886"/>
            <a:ext cx="144016" cy="14401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6012160" y="4371950"/>
            <a:ext cx="288032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236296" y="2931790"/>
            <a:ext cx="1728192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24" grpId="0" animBg="1"/>
      <p:bldP spid="31" grpId="0"/>
      <p:bldP spid="47" grpId="0"/>
      <p:bldP spid="50" grpId="0" animBg="1"/>
      <p:bldP spid="56" grpId="0" animBg="1"/>
      <p:bldP spid="58" grpId="0" animBg="1"/>
      <p:bldP spid="62" grpId="0"/>
      <p:bldP spid="63" grpId="0" animBg="1"/>
      <p:bldP spid="6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657250"/>
          </a:xfrm>
        </p:spPr>
        <p:txBody>
          <a:bodyPr>
            <a:normAutofit/>
          </a:bodyPr>
          <a:lstStyle/>
          <a:p>
            <a:r>
              <a:rPr lang="en-US" altLang="ko-KR" sz="2800" smtClean="0"/>
              <a:t>Input info  </a:t>
            </a:r>
            <a:r>
              <a:rPr lang="ko-KR" altLang="en-US" sz="2800" smtClean="0"/>
              <a:t>배치입니다</a:t>
            </a:r>
            <a:r>
              <a:rPr lang="en-US" altLang="ko-KR" sz="2800" smtClean="0"/>
              <a:t>.</a:t>
            </a:r>
            <a:endParaRPr lang="ko-KR" alt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131590"/>
            <a:ext cx="2448272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" name="직사각형 36"/>
          <p:cNvSpPr/>
          <p:nvPr/>
        </p:nvSpPr>
        <p:spPr>
          <a:xfrm>
            <a:off x="1403648" y="1347614"/>
            <a:ext cx="792088" cy="216024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2195736" y="1491630"/>
            <a:ext cx="18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067944" y="1131590"/>
            <a:ext cx="2592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/>
              <a:t>BorderLayout.NORTH</a:t>
            </a:r>
            <a:endParaRPr lang="en-US" altLang="ko-KR" sz="1600" b="1" dirty="0" smtClean="0"/>
          </a:p>
          <a:p>
            <a:r>
              <a:rPr lang="ko-KR" altLang="en-US" sz="1200" dirty="0" smtClean="0"/>
              <a:t>타이틀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JLabel</a:t>
            </a:r>
            <a:r>
              <a:rPr lang="en-US" altLang="ko-KR" sz="1200" dirty="0" smtClean="0"/>
              <a:t>,  </a:t>
            </a:r>
            <a:r>
              <a:rPr lang="en-US" altLang="ko-KR" sz="1200" dirty="0" err="1" smtClean="0"/>
              <a:t>FlowLayout</a:t>
            </a:r>
            <a:r>
              <a:rPr lang="en-US" altLang="ko-KR" sz="1200" dirty="0" smtClean="0"/>
              <a:t>)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683568" y="1635646"/>
            <a:ext cx="2304256" cy="2664296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1331640" y="4371950"/>
            <a:ext cx="1008112" cy="288032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2987824" y="2859782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2339752" y="4443958"/>
            <a:ext cx="18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211960" y="4155926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/>
              <a:t>BorderLayout.SOUTH</a:t>
            </a:r>
            <a:endParaRPr lang="en-US" altLang="ko-KR" sz="1600" b="1" dirty="0" smtClean="0"/>
          </a:p>
          <a:p>
            <a:r>
              <a:rPr lang="ko-KR" altLang="en-US" sz="1200" dirty="0" smtClean="0"/>
              <a:t>버튼들은 각각 </a:t>
            </a:r>
            <a:r>
              <a:rPr lang="en-US" altLang="ko-KR" sz="1200" dirty="0" err="1" smtClean="0"/>
              <a:t>FlowLayout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4067944" y="1995686"/>
            <a:ext cx="453650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/>
              <a:t>BorderLayout.CENTER</a:t>
            </a:r>
            <a:endParaRPr lang="en-US" altLang="ko-KR" sz="1600" b="1" dirty="0" smtClean="0"/>
          </a:p>
          <a:p>
            <a:r>
              <a:rPr lang="en-US" altLang="ko-KR" sz="1100" b="1" dirty="0" err="1" smtClean="0"/>
              <a:t>pnlType</a:t>
            </a:r>
            <a:r>
              <a:rPr lang="en-US" altLang="ko-KR" sz="1100" b="1" dirty="0" smtClean="0"/>
              <a:t>(</a:t>
            </a:r>
            <a:r>
              <a:rPr lang="en-US" altLang="ko-KR" sz="1100" b="1" dirty="0" err="1" smtClean="0"/>
              <a:t>BorderLayout</a:t>
            </a:r>
            <a:r>
              <a:rPr lang="en-US" altLang="ko-KR" sz="1100" b="1" dirty="0" smtClean="0"/>
              <a:t>) 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장르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JLabel</a:t>
            </a:r>
            <a:r>
              <a:rPr lang="en-US" altLang="ko-KR" sz="1100" dirty="0" smtClean="0"/>
              <a:t>) + </a:t>
            </a:r>
            <a:r>
              <a:rPr lang="en-US" altLang="ko-KR" sz="1100" dirty="0" err="1" smtClean="0"/>
              <a:t>JRadioButton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FlowLayout</a:t>
            </a:r>
            <a:r>
              <a:rPr lang="en-US" altLang="ko-KR" sz="1100" dirty="0" smtClean="0"/>
              <a:t>)</a:t>
            </a:r>
          </a:p>
          <a:p>
            <a:r>
              <a:rPr lang="en-US" altLang="ko-KR" sz="1100" b="1" dirty="0" err="1" smtClean="0"/>
              <a:t>pnlAuthor</a:t>
            </a:r>
            <a:r>
              <a:rPr lang="en-US" altLang="ko-KR" sz="1100" b="1" dirty="0" smtClean="0"/>
              <a:t>(</a:t>
            </a:r>
            <a:r>
              <a:rPr lang="en-US" altLang="ko-KR" sz="1100" b="1" dirty="0" err="1" smtClean="0"/>
              <a:t>BorderLayout</a:t>
            </a:r>
            <a:r>
              <a:rPr lang="en-US" altLang="ko-KR" sz="1100" b="1" dirty="0" smtClean="0"/>
              <a:t>) 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작가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JLabel</a:t>
            </a:r>
            <a:r>
              <a:rPr lang="en-US" altLang="ko-KR" sz="1100" dirty="0" smtClean="0"/>
              <a:t>) + </a:t>
            </a:r>
            <a:r>
              <a:rPr lang="en-US" altLang="ko-KR" sz="1100" dirty="0" err="1" smtClean="0"/>
              <a:t>JTextField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FlowLayout</a:t>
            </a:r>
            <a:r>
              <a:rPr lang="en-US" altLang="ko-KR" sz="1100" dirty="0" smtClean="0"/>
              <a:t>)</a:t>
            </a:r>
          </a:p>
          <a:p>
            <a:r>
              <a:rPr lang="en-US" altLang="ko-KR" sz="1100" b="1" dirty="0" err="1" smtClean="0"/>
              <a:t>pnlTitle</a:t>
            </a:r>
            <a:r>
              <a:rPr lang="en-US" altLang="ko-KR" sz="1100" b="1" dirty="0" smtClean="0"/>
              <a:t>(</a:t>
            </a:r>
            <a:r>
              <a:rPr lang="en-US" altLang="ko-KR" sz="1100" b="1" dirty="0" err="1" smtClean="0"/>
              <a:t>BorderLayout</a:t>
            </a:r>
            <a:r>
              <a:rPr lang="en-US" altLang="ko-KR" sz="1100" b="1" dirty="0" smtClean="0"/>
              <a:t>) 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제목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JLabel</a:t>
            </a:r>
            <a:r>
              <a:rPr lang="en-US" altLang="ko-KR" sz="1100" dirty="0" smtClean="0"/>
              <a:t>) + </a:t>
            </a:r>
            <a:r>
              <a:rPr lang="en-US" altLang="ko-KR" sz="1100" dirty="0" err="1" smtClean="0"/>
              <a:t>JTextField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FlowLayout</a:t>
            </a:r>
            <a:r>
              <a:rPr lang="en-US" altLang="ko-KR" sz="1100" dirty="0" smtClean="0"/>
              <a:t>)</a:t>
            </a:r>
          </a:p>
          <a:p>
            <a:r>
              <a:rPr lang="en-US" altLang="ko-KR" sz="1100" b="1" dirty="0" err="1" smtClean="0"/>
              <a:t>pnlDate</a:t>
            </a:r>
            <a:r>
              <a:rPr lang="en-US" altLang="ko-KR" sz="1100" b="1" dirty="0" smtClean="0"/>
              <a:t>(</a:t>
            </a:r>
            <a:r>
              <a:rPr lang="en-US" altLang="ko-KR" sz="1100" b="1" dirty="0" err="1" smtClean="0"/>
              <a:t>BorderLayout</a:t>
            </a:r>
            <a:r>
              <a:rPr lang="en-US" altLang="ko-KR" sz="1100" b="1" dirty="0" smtClean="0"/>
              <a:t>) </a:t>
            </a:r>
            <a:r>
              <a:rPr lang="en-US" altLang="ko-KR" sz="1100" dirty="0" smtClean="0"/>
              <a:t>: </a:t>
            </a:r>
            <a:r>
              <a:rPr lang="ko-KR" altLang="en-US" sz="1100" dirty="0" err="1" smtClean="0"/>
              <a:t>읽은날짜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JLabel</a:t>
            </a:r>
            <a:r>
              <a:rPr lang="en-US" altLang="ko-KR" sz="1100" dirty="0" smtClean="0"/>
              <a:t>) + </a:t>
            </a:r>
            <a:r>
              <a:rPr lang="ko-KR" altLang="en-US" sz="1100" dirty="0" smtClean="0"/>
              <a:t>년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월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일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JComboBox</a:t>
            </a:r>
            <a:r>
              <a:rPr lang="en-US" altLang="ko-KR" sz="1100" dirty="0" smtClean="0"/>
              <a:t>, </a:t>
            </a:r>
            <a:r>
              <a:rPr lang="en-US" altLang="ko-KR" sz="1100" dirty="0" err="1" smtClean="0"/>
              <a:t>FlowLayout</a:t>
            </a:r>
            <a:r>
              <a:rPr lang="en-US" altLang="ko-KR" sz="1100" dirty="0" smtClean="0"/>
              <a:t>)</a:t>
            </a:r>
          </a:p>
          <a:p>
            <a:r>
              <a:rPr lang="en-US" altLang="ko-KR" sz="1100" b="1" dirty="0" err="1" smtClean="0"/>
              <a:t>pnlMemo</a:t>
            </a:r>
            <a:r>
              <a:rPr lang="en-US" altLang="ko-KR" sz="1100" b="1" dirty="0" smtClean="0"/>
              <a:t>(</a:t>
            </a:r>
            <a:r>
              <a:rPr lang="en-US" altLang="ko-KR" sz="1100" b="1" dirty="0" err="1" smtClean="0"/>
              <a:t>BorderLayout</a:t>
            </a:r>
            <a:r>
              <a:rPr lang="en-US" altLang="ko-KR" sz="1100" b="1" dirty="0" smtClean="0"/>
              <a:t>) 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리뷰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메모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JLabel</a:t>
            </a:r>
            <a:r>
              <a:rPr lang="en-US" altLang="ko-KR" sz="1100" dirty="0" smtClean="0"/>
              <a:t>) + </a:t>
            </a:r>
            <a:r>
              <a:rPr lang="en-US" altLang="ko-KR" sz="1100" dirty="0" err="1" smtClean="0"/>
              <a:t>JScrollPane</a:t>
            </a:r>
            <a:r>
              <a:rPr lang="en-US" altLang="ko-KR" sz="1100" dirty="0" smtClean="0"/>
              <a:t>(</a:t>
            </a:r>
            <a:r>
              <a:rPr lang="en-US" altLang="ko-KR" sz="1100" dirty="0" err="1" smtClean="0"/>
              <a:t>JTextArea</a:t>
            </a:r>
            <a:r>
              <a:rPr lang="en-US" altLang="ko-KR" sz="1100" dirty="0" smtClean="0"/>
              <a:t>, </a:t>
            </a:r>
            <a:r>
              <a:rPr lang="en-US" altLang="ko-KR" sz="1100" dirty="0" err="1" smtClean="0"/>
              <a:t>FlowLayout</a:t>
            </a:r>
            <a:r>
              <a:rPr lang="en-US" altLang="ko-KR" sz="1100" dirty="0" smtClean="0"/>
              <a:t>)</a:t>
            </a:r>
          </a:p>
          <a:p>
            <a:r>
              <a:rPr lang="en-US" altLang="ko-KR" sz="1100" b="1" dirty="0" err="1" smtClean="0"/>
              <a:t>pnlGrade</a:t>
            </a:r>
            <a:r>
              <a:rPr lang="en-US" altLang="ko-KR" sz="1100" b="1" dirty="0" smtClean="0"/>
              <a:t>(</a:t>
            </a:r>
            <a:r>
              <a:rPr lang="en-US" altLang="ko-KR" sz="1100" b="1" dirty="0" err="1" smtClean="0"/>
              <a:t>FlowLayout</a:t>
            </a:r>
            <a:r>
              <a:rPr lang="en-US" altLang="ko-KR" sz="1100" b="1" dirty="0" smtClean="0"/>
              <a:t>) : </a:t>
            </a:r>
            <a:r>
              <a:rPr lang="en-US" altLang="ko-KR" sz="1100" dirty="0" err="1" smtClean="0"/>
              <a:t>JButton</a:t>
            </a:r>
            <a:endParaRPr lang="en-US" altLang="ko-KR" sz="11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9" grpId="0"/>
      <p:bldP spid="40" grpId="0" animBg="1"/>
      <p:bldP spid="41" grpId="0" animBg="1"/>
      <p:bldP spid="45" grpId="0"/>
      <p:bldP spid="4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893</TotalTime>
  <Words>517</Words>
  <Application>Microsoft Office PowerPoint</Application>
  <PresentationFormat>화면 슬라이드 쇼(16:9)</PresentationFormat>
  <Paragraphs>119</Paragraphs>
  <Slides>16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HyhwpEQ</vt:lpstr>
      <vt:lpstr>돋움</vt:lpstr>
      <vt:lpstr>맑은 고딕</vt:lpstr>
      <vt:lpstr>Bookman Old Style</vt:lpstr>
      <vt:lpstr>Gill Sans MT</vt:lpstr>
      <vt:lpstr>Wingdings</vt:lpstr>
      <vt:lpstr>Wingdings 3</vt:lpstr>
      <vt:lpstr>원본</vt:lpstr>
      <vt:lpstr>Read Book 100 Ton Project </vt:lpstr>
      <vt:lpstr>분업</vt:lpstr>
      <vt:lpstr>ReadStart</vt:lpstr>
      <vt:lpstr>ReadStart</vt:lpstr>
      <vt:lpstr>ReadBook</vt:lpstr>
      <vt:lpstr>ReadBook</vt:lpstr>
      <vt:lpstr>ReadBook - BookSearch</vt:lpstr>
      <vt:lpstr>ReadBook – InfoList , InfoInput</vt:lpstr>
      <vt:lpstr>Input info  배치입니다.</vt:lpstr>
      <vt:lpstr>ReadBook</vt:lpstr>
      <vt:lpstr>ReadBook – ReadTotal, Ranking</vt:lpstr>
      <vt:lpstr>ReadTotal 배치입니다.</vt:lpstr>
      <vt:lpstr>Ranking 배치입니다.</vt:lpstr>
      <vt:lpstr>ReadBook – ReadStart</vt:lpstr>
      <vt:lpstr>Input / Output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 Book 100 Ton Project</dc:title>
  <dc:creator>강연우</dc:creator>
  <cp:lastModifiedBy>Administrator</cp:lastModifiedBy>
  <cp:revision>103</cp:revision>
  <dcterms:created xsi:type="dcterms:W3CDTF">2022-06-17T02:33:52Z</dcterms:created>
  <dcterms:modified xsi:type="dcterms:W3CDTF">2022-06-19T23:22:02Z</dcterms:modified>
</cp:coreProperties>
</file>