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sldIdLst>
    <p:sldId id="278" r:id="rId2"/>
    <p:sldId id="279" r:id="rId3"/>
    <p:sldId id="280" r:id="rId4"/>
    <p:sldId id="294" r:id="rId5"/>
    <p:sldId id="295" r:id="rId6"/>
    <p:sldId id="296" r:id="rId7"/>
    <p:sldId id="297" r:id="rId8"/>
    <p:sldId id="298" r:id="rId9"/>
    <p:sldId id="299" r:id="rId10"/>
    <p:sldId id="301" r:id="rId11"/>
    <p:sldId id="302" r:id="rId12"/>
    <p:sldId id="303" r:id="rId13"/>
    <p:sldId id="304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114" d="100"/>
          <a:sy n="114" d="100"/>
        </p:scale>
        <p:origin x="414" y="8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312;\Desktop\Data%20Analytics\Bellabeat%20Project\Modified%20data\fitbit_averages_aggregated_04122016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312;\Desktop\Data%20Analytics\Bellabeat%20Project\Modified%20data\fitbit_averages_aggregated_04122016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312;\Desktop\Data%20Analytics\Bellabeat%20Project\Modified%20data\fitbit_averages_aggregated_04122016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312;\Desktop\Data%20Analytics\Bellabeat%20Project\Modified%20data\fitbit_averages_aggregated_04122016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312;\Desktop\Data%20Analytics\Bellabeat%20Project\Modified%20data\fitbit_averages_aggregated_04122016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312;\Desktop\Data%20Analytics\Bellabeat%20Project\Modified%20data\fitbit_averages_aggregated_04122016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312;\Desktop\Data%20Analytics\Bellabeat%20Project\Modified%20data\fitbit_averages_aggregated_04122016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312;\Desktop\Data%20Analytics\Bellabeat%20Project\Modified%20data\fitbit_averages_aggregated_04122016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312;\Desktop\Data%20Analytics\Bellabeat%20Project\Modified%20data\fitbit_averages_aggregated_04122016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daily calories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fitbit_averages_aggregated_0412!$B$1</c:f>
              <c:strCache>
                <c:ptCount val="1"/>
                <c:pt idx="0">
                  <c:v>average_calories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fitbit_averages_aggregated_0412!$A$2:$A$31</c:f>
              <c:strCache>
                <c:ptCount val="30"/>
                <c:pt idx="0">
                  <c:v>2016. 4. 12</c:v>
                </c:pt>
                <c:pt idx="1">
                  <c:v>2016. 4. 13</c:v>
                </c:pt>
                <c:pt idx="2">
                  <c:v>2016. 4. 14</c:v>
                </c:pt>
                <c:pt idx="3">
                  <c:v>2016. 4. 15</c:v>
                </c:pt>
                <c:pt idx="4">
                  <c:v>2016. 4. 16</c:v>
                </c:pt>
                <c:pt idx="5">
                  <c:v>2016. 4. 17</c:v>
                </c:pt>
                <c:pt idx="6">
                  <c:v>2016. 4. 18</c:v>
                </c:pt>
                <c:pt idx="7">
                  <c:v>2016. 4. 19</c:v>
                </c:pt>
                <c:pt idx="8">
                  <c:v>2016. 4. 20</c:v>
                </c:pt>
                <c:pt idx="9">
                  <c:v>2016. 4. 21</c:v>
                </c:pt>
                <c:pt idx="10">
                  <c:v>2016. 4. 22</c:v>
                </c:pt>
                <c:pt idx="11">
                  <c:v>2016. 4. 23</c:v>
                </c:pt>
                <c:pt idx="12">
                  <c:v>2016. 4. 24</c:v>
                </c:pt>
                <c:pt idx="13">
                  <c:v>2016. 4. 25</c:v>
                </c:pt>
                <c:pt idx="14">
                  <c:v>2016. 4. 26</c:v>
                </c:pt>
                <c:pt idx="15">
                  <c:v>2016. 4. 27</c:v>
                </c:pt>
                <c:pt idx="16">
                  <c:v>2016. 4. 28</c:v>
                </c:pt>
                <c:pt idx="17">
                  <c:v>2016. 4. 29</c:v>
                </c:pt>
                <c:pt idx="18">
                  <c:v>2016. 4. 30</c:v>
                </c:pt>
                <c:pt idx="19">
                  <c:v>2016. 5. 1</c:v>
                </c:pt>
                <c:pt idx="20">
                  <c:v>2016. 5. 2</c:v>
                </c:pt>
                <c:pt idx="21">
                  <c:v>2016. 5. 3</c:v>
                </c:pt>
                <c:pt idx="22">
                  <c:v>2016. 5. 4</c:v>
                </c:pt>
                <c:pt idx="23">
                  <c:v>2016. 5. 5</c:v>
                </c:pt>
                <c:pt idx="24">
                  <c:v>2016. 5. 6</c:v>
                </c:pt>
                <c:pt idx="25">
                  <c:v>2016. 5. 7</c:v>
                </c:pt>
                <c:pt idx="26">
                  <c:v>2016. 5. 8</c:v>
                </c:pt>
                <c:pt idx="27">
                  <c:v>2016. 5. 9</c:v>
                </c:pt>
                <c:pt idx="28">
                  <c:v>2016. 5. 10</c:v>
                </c:pt>
                <c:pt idx="29">
                  <c:v>2016. 5. 11</c:v>
                </c:pt>
              </c:strCache>
            </c:strRef>
          </c:cat>
          <c:val>
            <c:numRef>
              <c:f>fitbit_averages_aggregated_0412!$B$2:$B$31</c:f>
              <c:numCache>
                <c:formatCode>General</c:formatCode>
                <c:ptCount val="30"/>
                <c:pt idx="0">
                  <c:v>2390.69697</c:v>
                </c:pt>
                <c:pt idx="1">
                  <c:v>2286.636364</c:v>
                </c:pt>
                <c:pt idx="2">
                  <c:v>2356.393939</c:v>
                </c:pt>
                <c:pt idx="3">
                  <c:v>2355.181818</c:v>
                </c:pt>
                <c:pt idx="4">
                  <c:v>2392.9375</c:v>
                </c:pt>
                <c:pt idx="5">
                  <c:v>2230.96875</c:v>
                </c:pt>
                <c:pt idx="6">
                  <c:v>2333.375</c:v>
                </c:pt>
                <c:pt idx="7">
                  <c:v>2359.09375</c:v>
                </c:pt>
                <c:pt idx="8">
                  <c:v>2395.21875</c:v>
                </c:pt>
                <c:pt idx="9">
                  <c:v>2421.875</c:v>
                </c:pt>
                <c:pt idx="10">
                  <c:v>2327.65625</c:v>
                </c:pt>
                <c:pt idx="11">
                  <c:v>2397.15625</c:v>
                </c:pt>
                <c:pt idx="12">
                  <c:v>2291.4375</c:v>
                </c:pt>
                <c:pt idx="13">
                  <c:v>2349.5625</c:v>
                </c:pt>
                <c:pt idx="14">
                  <c:v>2331.375</c:v>
                </c:pt>
                <c:pt idx="15">
                  <c:v>2328.5625</c:v>
                </c:pt>
                <c:pt idx="16">
                  <c:v>2316.0625</c:v>
                </c:pt>
                <c:pt idx="17">
                  <c:v>2272.5625</c:v>
                </c:pt>
                <c:pt idx="18">
                  <c:v>2373.9354840000001</c:v>
                </c:pt>
                <c:pt idx="19">
                  <c:v>2230.4333329999999</c:v>
                </c:pt>
                <c:pt idx="20">
                  <c:v>2275.4482760000001</c:v>
                </c:pt>
                <c:pt idx="21">
                  <c:v>2453.8965520000002</c:v>
                </c:pt>
                <c:pt idx="22">
                  <c:v>2283.1379310000002</c:v>
                </c:pt>
                <c:pt idx="23">
                  <c:v>2415.0689659999998</c:v>
                </c:pt>
                <c:pt idx="24">
                  <c:v>2375.0689659999998</c:v>
                </c:pt>
                <c:pt idx="25">
                  <c:v>2246.2413790000001</c:v>
                </c:pt>
                <c:pt idx="26">
                  <c:v>2303.4444440000002</c:v>
                </c:pt>
                <c:pt idx="27">
                  <c:v>2335.666667</c:v>
                </c:pt>
                <c:pt idx="28">
                  <c:v>2229.3461539999998</c:v>
                </c:pt>
                <c:pt idx="29">
                  <c:v>2190.083333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A9-4D7E-B5E7-9BFA621856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9952608"/>
        <c:axId val="1549955104"/>
      </c:lineChart>
      <c:catAx>
        <c:axId val="1549952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55104"/>
        <c:crosses val="autoZero"/>
        <c:auto val="1"/>
        <c:lblAlgn val="ctr"/>
        <c:lblOffset val="100"/>
        <c:noMultiLvlLbl val="0"/>
      </c:catAx>
      <c:valAx>
        <c:axId val="154995510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calories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52608"/>
        <c:crosses val="autoZero"/>
        <c:crossBetween val="between"/>
        <c:majorUnit val="2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daily footsteps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fitbit_averages_aggregated_0412!$C$1</c:f>
              <c:strCache>
                <c:ptCount val="1"/>
                <c:pt idx="0">
                  <c:v>average_steps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fitbit_averages_aggregated_0412!$A$2:$A$31</c:f>
              <c:strCache>
                <c:ptCount val="30"/>
                <c:pt idx="0">
                  <c:v>2016. 4. 12</c:v>
                </c:pt>
                <c:pt idx="1">
                  <c:v>2016. 4. 13</c:v>
                </c:pt>
                <c:pt idx="2">
                  <c:v>2016. 4. 14</c:v>
                </c:pt>
                <c:pt idx="3">
                  <c:v>2016. 4. 15</c:v>
                </c:pt>
                <c:pt idx="4">
                  <c:v>2016. 4. 16</c:v>
                </c:pt>
                <c:pt idx="5">
                  <c:v>2016. 4. 17</c:v>
                </c:pt>
                <c:pt idx="6">
                  <c:v>2016. 4. 18</c:v>
                </c:pt>
                <c:pt idx="7">
                  <c:v>2016. 4. 19</c:v>
                </c:pt>
                <c:pt idx="8">
                  <c:v>2016. 4. 20</c:v>
                </c:pt>
                <c:pt idx="9">
                  <c:v>2016. 4. 21</c:v>
                </c:pt>
                <c:pt idx="10">
                  <c:v>2016. 4. 22</c:v>
                </c:pt>
                <c:pt idx="11">
                  <c:v>2016. 4. 23</c:v>
                </c:pt>
                <c:pt idx="12">
                  <c:v>2016. 4. 24</c:v>
                </c:pt>
                <c:pt idx="13">
                  <c:v>2016. 4. 25</c:v>
                </c:pt>
                <c:pt idx="14">
                  <c:v>2016. 4. 26</c:v>
                </c:pt>
                <c:pt idx="15">
                  <c:v>2016. 4. 27</c:v>
                </c:pt>
                <c:pt idx="16">
                  <c:v>2016. 4. 28</c:v>
                </c:pt>
                <c:pt idx="17">
                  <c:v>2016. 4. 29</c:v>
                </c:pt>
                <c:pt idx="18">
                  <c:v>2016. 4. 30</c:v>
                </c:pt>
                <c:pt idx="19">
                  <c:v>2016. 5. 1</c:v>
                </c:pt>
                <c:pt idx="20">
                  <c:v>2016. 5. 2</c:v>
                </c:pt>
                <c:pt idx="21">
                  <c:v>2016. 5. 3</c:v>
                </c:pt>
                <c:pt idx="22">
                  <c:v>2016. 5. 4</c:v>
                </c:pt>
                <c:pt idx="23">
                  <c:v>2016. 5. 5</c:v>
                </c:pt>
                <c:pt idx="24">
                  <c:v>2016. 5. 6</c:v>
                </c:pt>
                <c:pt idx="25">
                  <c:v>2016. 5. 7</c:v>
                </c:pt>
                <c:pt idx="26">
                  <c:v>2016. 5. 8</c:v>
                </c:pt>
                <c:pt idx="27">
                  <c:v>2016. 5. 9</c:v>
                </c:pt>
                <c:pt idx="28">
                  <c:v>2016. 5. 10</c:v>
                </c:pt>
                <c:pt idx="29">
                  <c:v>2016. 5. 11</c:v>
                </c:pt>
              </c:strCache>
            </c:strRef>
          </c:cat>
          <c:val>
            <c:numRef>
              <c:f>fitbit_averages_aggregated_0412!$C$2:$C$31</c:f>
              <c:numCache>
                <c:formatCode>General</c:formatCode>
                <c:ptCount val="30"/>
                <c:pt idx="0">
                  <c:v>8236.8484850000004</c:v>
                </c:pt>
                <c:pt idx="1">
                  <c:v>7198.7272730000004</c:v>
                </c:pt>
                <c:pt idx="2">
                  <c:v>7743.575758</c:v>
                </c:pt>
                <c:pt idx="3">
                  <c:v>7533.8484850000004</c:v>
                </c:pt>
                <c:pt idx="4">
                  <c:v>8679.15625</c:v>
                </c:pt>
                <c:pt idx="5">
                  <c:v>6409.25</c:v>
                </c:pt>
                <c:pt idx="6">
                  <c:v>7896.96875</c:v>
                </c:pt>
                <c:pt idx="7">
                  <c:v>8048.65625</c:v>
                </c:pt>
                <c:pt idx="8">
                  <c:v>8162.96875</c:v>
                </c:pt>
                <c:pt idx="9">
                  <c:v>8243.59375</c:v>
                </c:pt>
                <c:pt idx="10">
                  <c:v>7446.375</c:v>
                </c:pt>
                <c:pt idx="11">
                  <c:v>8347.625</c:v>
                </c:pt>
                <c:pt idx="12">
                  <c:v>7394.40625</c:v>
                </c:pt>
                <c:pt idx="13">
                  <c:v>7932.78125</c:v>
                </c:pt>
                <c:pt idx="14">
                  <c:v>7834</c:v>
                </c:pt>
                <c:pt idx="15">
                  <c:v>8078.625</c:v>
                </c:pt>
                <c:pt idx="16">
                  <c:v>7593.625</c:v>
                </c:pt>
                <c:pt idx="17">
                  <c:v>7321.53125</c:v>
                </c:pt>
                <c:pt idx="18">
                  <c:v>8346</c:v>
                </c:pt>
                <c:pt idx="19">
                  <c:v>6895.6666670000004</c:v>
                </c:pt>
                <c:pt idx="20">
                  <c:v>7049.4482760000001</c:v>
                </c:pt>
                <c:pt idx="21">
                  <c:v>8558.7241379999996</c:v>
                </c:pt>
                <c:pt idx="22">
                  <c:v>6763.7586209999999</c:v>
                </c:pt>
                <c:pt idx="23">
                  <c:v>8731.0344829999995</c:v>
                </c:pt>
                <c:pt idx="24">
                  <c:v>7492.6551719999998</c:v>
                </c:pt>
                <c:pt idx="25">
                  <c:v>7151.2413790000001</c:v>
                </c:pt>
                <c:pt idx="26">
                  <c:v>7049.4074069999997</c:v>
                </c:pt>
                <c:pt idx="27">
                  <c:v>8248.8148149999997</c:v>
                </c:pt>
                <c:pt idx="28">
                  <c:v>7951.4230770000004</c:v>
                </c:pt>
                <c:pt idx="29">
                  <c:v>7519.5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DE-48E7-AF91-B07592DA6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2378272"/>
        <c:axId val="1292388256"/>
      </c:lineChart>
      <c:catAx>
        <c:axId val="1292378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388256"/>
        <c:crosses val="autoZero"/>
        <c:auto val="1"/>
        <c:lblAlgn val="ctr"/>
        <c:lblOffset val="100"/>
        <c:noMultiLvlLbl val="0"/>
      </c:catAx>
      <c:valAx>
        <c:axId val="129238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Footsteps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37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daily Light and sedentary exercise</a:t>
            </a:r>
            <a:r>
              <a:rPr lang="en-US" baseline="0"/>
              <a:t> minutes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fitbit_averages_aggregated_0412!$D$1</c:f>
              <c:strCache>
                <c:ptCount val="1"/>
                <c:pt idx="0">
                  <c:v>average_sedentary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fitbit_averages_aggregated_0412!$A$2:$A$31</c:f>
              <c:strCache>
                <c:ptCount val="30"/>
                <c:pt idx="0">
                  <c:v>2016. 4. 12</c:v>
                </c:pt>
                <c:pt idx="1">
                  <c:v>2016. 4. 13</c:v>
                </c:pt>
                <c:pt idx="2">
                  <c:v>2016. 4. 14</c:v>
                </c:pt>
                <c:pt idx="3">
                  <c:v>2016. 4. 15</c:v>
                </c:pt>
                <c:pt idx="4">
                  <c:v>2016. 4. 16</c:v>
                </c:pt>
                <c:pt idx="5">
                  <c:v>2016. 4. 17</c:v>
                </c:pt>
                <c:pt idx="6">
                  <c:v>2016. 4. 18</c:v>
                </c:pt>
                <c:pt idx="7">
                  <c:v>2016. 4. 19</c:v>
                </c:pt>
                <c:pt idx="8">
                  <c:v>2016. 4. 20</c:v>
                </c:pt>
                <c:pt idx="9">
                  <c:v>2016. 4. 21</c:v>
                </c:pt>
                <c:pt idx="10">
                  <c:v>2016. 4. 22</c:v>
                </c:pt>
                <c:pt idx="11">
                  <c:v>2016. 4. 23</c:v>
                </c:pt>
                <c:pt idx="12">
                  <c:v>2016. 4. 24</c:v>
                </c:pt>
                <c:pt idx="13">
                  <c:v>2016. 4. 25</c:v>
                </c:pt>
                <c:pt idx="14">
                  <c:v>2016. 4. 26</c:v>
                </c:pt>
                <c:pt idx="15">
                  <c:v>2016. 4. 27</c:v>
                </c:pt>
                <c:pt idx="16">
                  <c:v>2016. 4. 28</c:v>
                </c:pt>
                <c:pt idx="17">
                  <c:v>2016. 4. 29</c:v>
                </c:pt>
                <c:pt idx="18">
                  <c:v>2016. 4. 30</c:v>
                </c:pt>
                <c:pt idx="19">
                  <c:v>2016. 5. 1</c:v>
                </c:pt>
                <c:pt idx="20">
                  <c:v>2016. 5. 2</c:v>
                </c:pt>
                <c:pt idx="21">
                  <c:v>2016. 5. 3</c:v>
                </c:pt>
                <c:pt idx="22">
                  <c:v>2016. 5. 4</c:v>
                </c:pt>
                <c:pt idx="23">
                  <c:v>2016. 5. 5</c:v>
                </c:pt>
                <c:pt idx="24">
                  <c:v>2016. 5. 6</c:v>
                </c:pt>
                <c:pt idx="25">
                  <c:v>2016. 5. 7</c:v>
                </c:pt>
                <c:pt idx="26">
                  <c:v>2016. 5. 8</c:v>
                </c:pt>
                <c:pt idx="27">
                  <c:v>2016. 5. 9</c:v>
                </c:pt>
                <c:pt idx="28">
                  <c:v>2016. 5. 10</c:v>
                </c:pt>
                <c:pt idx="29">
                  <c:v>2016. 5. 11</c:v>
                </c:pt>
              </c:strCache>
            </c:strRef>
          </c:cat>
          <c:val>
            <c:numRef>
              <c:f>fitbit_averages_aggregated_0412!$D$2:$D$31</c:f>
              <c:numCache>
                <c:formatCode>General</c:formatCode>
                <c:ptCount val="30"/>
                <c:pt idx="0">
                  <c:v>1026.212121</c:v>
                </c:pt>
                <c:pt idx="1">
                  <c:v>1021.787879</c:v>
                </c:pt>
                <c:pt idx="2">
                  <c:v>1010.030303</c:v>
                </c:pt>
                <c:pt idx="3">
                  <c:v>961.06060609999997</c:v>
                </c:pt>
                <c:pt idx="4">
                  <c:v>1002.65625</c:v>
                </c:pt>
                <c:pt idx="5">
                  <c:v>1049.96875</c:v>
                </c:pt>
                <c:pt idx="6">
                  <c:v>1061.21875</c:v>
                </c:pt>
                <c:pt idx="7">
                  <c:v>1003.9375</c:v>
                </c:pt>
                <c:pt idx="8">
                  <c:v>974.125</c:v>
                </c:pt>
                <c:pt idx="9">
                  <c:v>1031.875</c:v>
                </c:pt>
                <c:pt idx="10">
                  <c:v>1032.125</c:v>
                </c:pt>
                <c:pt idx="11">
                  <c:v>959.90625</c:v>
                </c:pt>
                <c:pt idx="12">
                  <c:v>992.15625</c:v>
                </c:pt>
                <c:pt idx="13">
                  <c:v>1038.6875</c:v>
                </c:pt>
                <c:pt idx="14">
                  <c:v>1025.40625</c:v>
                </c:pt>
                <c:pt idx="15">
                  <c:v>1004.25</c:v>
                </c:pt>
                <c:pt idx="16">
                  <c:v>981.71875</c:v>
                </c:pt>
                <c:pt idx="17">
                  <c:v>989.78125</c:v>
                </c:pt>
                <c:pt idx="18">
                  <c:v>938.90322579999997</c:v>
                </c:pt>
                <c:pt idx="19">
                  <c:v>953.5</c:v>
                </c:pt>
                <c:pt idx="20">
                  <c:v>1027.4137929999999</c:v>
                </c:pt>
                <c:pt idx="21">
                  <c:v>1013.4137930000001</c:v>
                </c:pt>
                <c:pt idx="22">
                  <c:v>1037.1724139999999</c:v>
                </c:pt>
                <c:pt idx="23">
                  <c:v>1032.931034</c:v>
                </c:pt>
                <c:pt idx="24">
                  <c:v>1021.482759</c:v>
                </c:pt>
                <c:pt idx="25">
                  <c:v>953.89655170000003</c:v>
                </c:pt>
                <c:pt idx="26">
                  <c:v>958.07407409999996</c:v>
                </c:pt>
                <c:pt idx="27">
                  <c:v>976.33333330000005</c:v>
                </c:pt>
                <c:pt idx="28">
                  <c:v>958.69230770000001</c:v>
                </c:pt>
                <c:pt idx="29">
                  <c:v>888.20833330000005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4F-4772-84FE-38BAAA521D68}"/>
            </c:ext>
          </c:extLst>
        </c:ser>
        <c:ser>
          <c:idx val="1"/>
          <c:order val="1"/>
          <c:tx>
            <c:strRef>
              <c:f>fitbit_averages_aggregated_0412!$E$1</c:f>
              <c:strCache>
                <c:ptCount val="1"/>
                <c:pt idx="0">
                  <c:v>average_lightly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fitbit_averages_aggregated_0412!$A$2:$A$31</c:f>
              <c:strCache>
                <c:ptCount val="30"/>
                <c:pt idx="0">
                  <c:v>2016. 4. 12</c:v>
                </c:pt>
                <c:pt idx="1">
                  <c:v>2016. 4. 13</c:v>
                </c:pt>
                <c:pt idx="2">
                  <c:v>2016. 4. 14</c:v>
                </c:pt>
                <c:pt idx="3">
                  <c:v>2016. 4. 15</c:v>
                </c:pt>
                <c:pt idx="4">
                  <c:v>2016. 4. 16</c:v>
                </c:pt>
                <c:pt idx="5">
                  <c:v>2016. 4. 17</c:v>
                </c:pt>
                <c:pt idx="6">
                  <c:v>2016. 4. 18</c:v>
                </c:pt>
                <c:pt idx="7">
                  <c:v>2016. 4. 19</c:v>
                </c:pt>
                <c:pt idx="8">
                  <c:v>2016. 4. 20</c:v>
                </c:pt>
                <c:pt idx="9">
                  <c:v>2016. 4. 21</c:v>
                </c:pt>
                <c:pt idx="10">
                  <c:v>2016. 4. 22</c:v>
                </c:pt>
                <c:pt idx="11">
                  <c:v>2016. 4. 23</c:v>
                </c:pt>
                <c:pt idx="12">
                  <c:v>2016. 4. 24</c:v>
                </c:pt>
                <c:pt idx="13">
                  <c:v>2016. 4. 25</c:v>
                </c:pt>
                <c:pt idx="14">
                  <c:v>2016. 4. 26</c:v>
                </c:pt>
                <c:pt idx="15">
                  <c:v>2016. 4. 27</c:v>
                </c:pt>
                <c:pt idx="16">
                  <c:v>2016. 4. 28</c:v>
                </c:pt>
                <c:pt idx="17">
                  <c:v>2016. 4. 29</c:v>
                </c:pt>
                <c:pt idx="18">
                  <c:v>2016. 4. 30</c:v>
                </c:pt>
                <c:pt idx="19">
                  <c:v>2016. 5. 1</c:v>
                </c:pt>
                <c:pt idx="20">
                  <c:v>2016. 5. 2</c:v>
                </c:pt>
                <c:pt idx="21">
                  <c:v>2016. 5. 3</c:v>
                </c:pt>
                <c:pt idx="22">
                  <c:v>2016. 5. 4</c:v>
                </c:pt>
                <c:pt idx="23">
                  <c:v>2016. 5. 5</c:v>
                </c:pt>
                <c:pt idx="24">
                  <c:v>2016. 5. 6</c:v>
                </c:pt>
                <c:pt idx="25">
                  <c:v>2016. 5. 7</c:v>
                </c:pt>
                <c:pt idx="26">
                  <c:v>2016. 5. 8</c:v>
                </c:pt>
                <c:pt idx="27">
                  <c:v>2016. 5. 9</c:v>
                </c:pt>
                <c:pt idx="28">
                  <c:v>2016. 5. 10</c:v>
                </c:pt>
                <c:pt idx="29">
                  <c:v>2016. 5. 11</c:v>
                </c:pt>
              </c:strCache>
            </c:strRef>
          </c:cat>
          <c:val>
            <c:numRef>
              <c:f>fitbit_averages_aggregated_0412!$E$2:$E$31</c:f>
              <c:numCache>
                <c:formatCode>General</c:formatCode>
                <c:ptCount val="30"/>
                <c:pt idx="0">
                  <c:v>199</c:v>
                </c:pt>
                <c:pt idx="1">
                  <c:v>181.75757580000001</c:v>
                </c:pt>
                <c:pt idx="2">
                  <c:v>201</c:v>
                </c:pt>
                <c:pt idx="3">
                  <c:v>213.84848479999999</c:v>
                </c:pt>
                <c:pt idx="4">
                  <c:v>193.8125</c:v>
                </c:pt>
                <c:pt idx="5">
                  <c:v>165.34375</c:v>
                </c:pt>
                <c:pt idx="6">
                  <c:v>188.28125</c:v>
                </c:pt>
                <c:pt idx="7">
                  <c:v>201.90625</c:v>
                </c:pt>
                <c:pt idx="8">
                  <c:v>203.59375</c:v>
                </c:pt>
                <c:pt idx="9">
                  <c:v>182.65625</c:v>
                </c:pt>
                <c:pt idx="10">
                  <c:v>195.53125</c:v>
                </c:pt>
                <c:pt idx="11">
                  <c:v>232.90625</c:v>
                </c:pt>
                <c:pt idx="12">
                  <c:v>186.3125</c:v>
                </c:pt>
                <c:pt idx="13">
                  <c:v>192.875</c:v>
                </c:pt>
                <c:pt idx="14">
                  <c:v>200.25</c:v>
                </c:pt>
                <c:pt idx="15">
                  <c:v>197.5625</c:v>
                </c:pt>
                <c:pt idx="16">
                  <c:v>209.1875</c:v>
                </c:pt>
                <c:pt idx="17">
                  <c:v>204.96875</c:v>
                </c:pt>
                <c:pt idx="18">
                  <c:v>218.54838710000001</c:v>
                </c:pt>
                <c:pt idx="19">
                  <c:v>160.2666667</c:v>
                </c:pt>
                <c:pt idx="20">
                  <c:v>186.82758620000001</c:v>
                </c:pt>
                <c:pt idx="21">
                  <c:v>203.3448276</c:v>
                </c:pt>
                <c:pt idx="22">
                  <c:v>179.79310340000001</c:v>
                </c:pt>
                <c:pt idx="23">
                  <c:v>207.24137930000001</c:v>
                </c:pt>
                <c:pt idx="24">
                  <c:v>201.93103450000001</c:v>
                </c:pt>
                <c:pt idx="25">
                  <c:v>181.24137930000001</c:v>
                </c:pt>
                <c:pt idx="26">
                  <c:v>184.81481479999999</c:v>
                </c:pt>
                <c:pt idx="27">
                  <c:v>201.18518520000001</c:v>
                </c:pt>
                <c:pt idx="28">
                  <c:v>179.3461538</c:v>
                </c:pt>
                <c:pt idx="29">
                  <c:v>184.54166670000001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4F-4772-84FE-38BAAA521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2721936"/>
        <c:axId val="1302722352"/>
      </c:lineChart>
      <c:catAx>
        <c:axId val="1302721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722352"/>
        <c:crosses val="autoZero"/>
        <c:auto val="1"/>
        <c:lblAlgn val="ctr"/>
        <c:lblOffset val="100"/>
        <c:noMultiLvlLbl val="0"/>
      </c:catAx>
      <c:valAx>
        <c:axId val="130272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Minute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72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daily fairly and high intensity exercise minutes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fitbit_averages_aggregated_0412!$F$1</c:f>
              <c:strCache>
                <c:ptCount val="1"/>
                <c:pt idx="0">
                  <c:v>average_fairly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fitbit_averages_aggregated_0412!$A$2:$A$31</c:f>
              <c:strCache>
                <c:ptCount val="30"/>
                <c:pt idx="0">
                  <c:v>2016. 4. 12</c:v>
                </c:pt>
                <c:pt idx="1">
                  <c:v>2016. 4. 13</c:v>
                </c:pt>
                <c:pt idx="2">
                  <c:v>2016. 4. 14</c:v>
                </c:pt>
                <c:pt idx="3">
                  <c:v>2016. 4. 15</c:v>
                </c:pt>
                <c:pt idx="4">
                  <c:v>2016. 4. 16</c:v>
                </c:pt>
                <c:pt idx="5">
                  <c:v>2016. 4. 17</c:v>
                </c:pt>
                <c:pt idx="6">
                  <c:v>2016. 4. 18</c:v>
                </c:pt>
                <c:pt idx="7">
                  <c:v>2016. 4. 19</c:v>
                </c:pt>
                <c:pt idx="8">
                  <c:v>2016. 4. 20</c:v>
                </c:pt>
                <c:pt idx="9">
                  <c:v>2016. 4. 21</c:v>
                </c:pt>
                <c:pt idx="10">
                  <c:v>2016. 4. 22</c:v>
                </c:pt>
                <c:pt idx="11">
                  <c:v>2016. 4. 23</c:v>
                </c:pt>
                <c:pt idx="12">
                  <c:v>2016. 4. 24</c:v>
                </c:pt>
                <c:pt idx="13">
                  <c:v>2016. 4. 25</c:v>
                </c:pt>
                <c:pt idx="14">
                  <c:v>2016. 4. 26</c:v>
                </c:pt>
                <c:pt idx="15">
                  <c:v>2016. 4. 27</c:v>
                </c:pt>
                <c:pt idx="16">
                  <c:v>2016. 4. 28</c:v>
                </c:pt>
                <c:pt idx="17">
                  <c:v>2016. 4. 29</c:v>
                </c:pt>
                <c:pt idx="18">
                  <c:v>2016. 4. 30</c:v>
                </c:pt>
                <c:pt idx="19">
                  <c:v>2016. 5. 1</c:v>
                </c:pt>
                <c:pt idx="20">
                  <c:v>2016. 5. 2</c:v>
                </c:pt>
                <c:pt idx="21">
                  <c:v>2016. 5. 3</c:v>
                </c:pt>
                <c:pt idx="22">
                  <c:v>2016. 5. 4</c:v>
                </c:pt>
                <c:pt idx="23">
                  <c:v>2016. 5. 5</c:v>
                </c:pt>
                <c:pt idx="24">
                  <c:v>2016. 5. 6</c:v>
                </c:pt>
                <c:pt idx="25">
                  <c:v>2016. 5. 7</c:v>
                </c:pt>
                <c:pt idx="26">
                  <c:v>2016. 5. 8</c:v>
                </c:pt>
                <c:pt idx="27">
                  <c:v>2016. 5. 9</c:v>
                </c:pt>
                <c:pt idx="28">
                  <c:v>2016. 5. 10</c:v>
                </c:pt>
                <c:pt idx="29">
                  <c:v>2016. 5. 11</c:v>
                </c:pt>
              </c:strCache>
            </c:strRef>
          </c:cat>
          <c:val>
            <c:numRef>
              <c:f>fitbit_averages_aggregated_0412!$F$2:$F$31</c:f>
              <c:numCache>
                <c:formatCode>General</c:formatCode>
                <c:ptCount val="30"/>
                <c:pt idx="0">
                  <c:v>7.848484848</c:v>
                </c:pt>
                <c:pt idx="1">
                  <c:v>10.575757579999999</c:v>
                </c:pt>
                <c:pt idx="2">
                  <c:v>12.39393939</c:v>
                </c:pt>
                <c:pt idx="3">
                  <c:v>9.8787878790000008</c:v>
                </c:pt>
                <c:pt idx="4">
                  <c:v>15.125</c:v>
                </c:pt>
                <c:pt idx="5">
                  <c:v>11.84375</c:v>
                </c:pt>
                <c:pt idx="6">
                  <c:v>16.125</c:v>
                </c:pt>
                <c:pt idx="7">
                  <c:v>13.78125</c:v>
                </c:pt>
                <c:pt idx="8">
                  <c:v>18.75</c:v>
                </c:pt>
                <c:pt idx="9">
                  <c:v>14.9375</c:v>
                </c:pt>
                <c:pt idx="10">
                  <c:v>13.25</c:v>
                </c:pt>
                <c:pt idx="11">
                  <c:v>15.03125</c:v>
                </c:pt>
                <c:pt idx="12">
                  <c:v>13.71875</c:v>
                </c:pt>
                <c:pt idx="13">
                  <c:v>11.375</c:v>
                </c:pt>
                <c:pt idx="14">
                  <c:v>17.625</c:v>
                </c:pt>
                <c:pt idx="15">
                  <c:v>10.78125</c:v>
                </c:pt>
                <c:pt idx="16">
                  <c:v>11.8125</c:v>
                </c:pt>
                <c:pt idx="17">
                  <c:v>14</c:v>
                </c:pt>
                <c:pt idx="18">
                  <c:v>16.548387099999999</c:v>
                </c:pt>
                <c:pt idx="19">
                  <c:v>15.7</c:v>
                </c:pt>
                <c:pt idx="20">
                  <c:v>13.17241379</c:v>
                </c:pt>
                <c:pt idx="21">
                  <c:v>14.82758621</c:v>
                </c:pt>
                <c:pt idx="22">
                  <c:v>11.137931030000001</c:v>
                </c:pt>
                <c:pt idx="23">
                  <c:v>15.448275860000001</c:v>
                </c:pt>
                <c:pt idx="24">
                  <c:v>11.31034483</c:v>
                </c:pt>
                <c:pt idx="25">
                  <c:v>14.03448276</c:v>
                </c:pt>
                <c:pt idx="26">
                  <c:v>17.37037037</c:v>
                </c:pt>
                <c:pt idx="27">
                  <c:v>15.481481479999999</c:v>
                </c:pt>
                <c:pt idx="28">
                  <c:v>18.65384615</c:v>
                </c:pt>
                <c:pt idx="29">
                  <c:v>14.5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0A-4352-86C6-4E33E029B295}"/>
            </c:ext>
          </c:extLst>
        </c:ser>
        <c:ser>
          <c:idx val="1"/>
          <c:order val="1"/>
          <c:tx>
            <c:strRef>
              <c:f>fitbit_averages_aggregated_0412!$G$1</c:f>
              <c:strCache>
                <c:ptCount val="1"/>
                <c:pt idx="0">
                  <c:v>average_very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fitbit_averages_aggregated_0412!$A$2:$A$31</c:f>
              <c:strCache>
                <c:ptCount val="30"/>
                <c:pt idx="0">
                  <c:v>2016. 4. 12</c:v>
                </c:pt>
                <c:pt idx="1">
                  <c:v>2016. 4. 13</c:v>
                </c:pt>
                <c:pt idx="2">
                  <c:v>2016. 4. 14</c:v>
                </c:pt>
                <c:pt idx="3">
                  <c:v>2016. 4. 15</c:v>
                </c:pt>
                <c:pt idx="4">
                  <c:v>2016. 4. 16</c:v>
                </c:pt>
                <c:pt idx="5">
                  <c:v>2016. 4. 17</c:v>
                </c:pt>
                <c:pt idx="6">
                  <c:v>2016. 4. 18</c:v>
                </c:pt>
                <c:pt idx="7">
                  <c:v>2016. 4. 19</c:v>
                </c:pt>
                <c:pt idx="8">
                  <c:v>2016. 4. 20</c:v>
                </c:pt>
                <c:pt idx="9">
                  <c:v>2016. 4. 21</c:v>
                </c:pt>
                <c:pt idx="10">
                  <c:v>2016. 4. 22</c:v>
                </c:pt>
                <c:pt idx="11">
                  <c:v>2016. 4. 23</c:v>
                </c:pt>
                <c:pt idx="12">
                  <c:v>2016. 4. 24</c:v>
                </c:pt>
                <c:pt idx="13">
                  <c:v>2016. 4. 25</c:v>
                </c:pt>
                <c:pt idx="14">
                  <c:v>2016. 4. 26</c:v>
                </c:pt>
                <c:pt idx="15">
                  <c:v>2016. 4. 27</c:v>
                </c:pt>
                <c:pt idx="16">
                  <c:v>2016. 4. 28</c:v>
                </c:pt>
                <c:pt idx="17">
                  <c:v>2016. 4. 29</c:v>
                </c:pt>
                <c:pt idx="18">
                  <c:v>2016. 4. 30</c:v>
                </c:pt>
                <c:pt idx="19">
                  <c:v>2016. 5. 1</c:v>
                </c:pt>
                <c:pt idx="20">
                  <c:v>2016. 5. 2</c:v>
                </c:pt>
                <c:pt idx="21">
                  <c:v>2016. 5. 3</c:v>
                </c:pt>
                <c:pt idx="22">
                  <c:v>2016. 5. 4</c:v>
                </c:pt>
                <c:pt idx="23">
                  <c:v>2016. 5. 5</c:v>
                </c:pt>
                <c:pt idx="24">
                  <c:v>2016. 5. 6</c:v>
                </c:pt>
                <c:pt idx="25">
                  <c:v>2016. 5. 7</c:v>
                </c:pt>
                <c:pt idx="26">
                  <c:v>2016. 5. 8</c:v>
                </c:pt>
                <c:pt idx="27">
                  <c:v>2016. 5. 9</c:v>
                </c:pt>
                <c:pt idx="28">
                  <c:v>2016. 5. 10</c:v>
                </c:pt>
                <c:pt idx="29">
                  <c:v>2016. 5. 11</c:v>
                </c:pt>
              </c:strCache>
            </c:strRef>
          </c:cat>
          <c:val>
            <c:numRef>
              <c:f>fitbit_averages_aggregated_0412!$G$2:$G$31</c:f>
              <c:numCache>
                <c:formatCode>General</c:formatCode>
                <c:ptCount val="30"/>
                <c:pt idx="0">
                  <c:v>22.3030303</c:v>
                </c:pt>
                <c:pt idx="1">
                  <c:v>20.333333329999999</c:v>
                </c:pt>
                <c:pt idx="2">
                  <c:v>20.939393939999999</c:v>
                </c:pt>
                <c:pt idx="3">
                  <c:v>19.18181818</c:v>
                </c:pt>
                <c:pt idx="4">
                  <c:v>27.84375</c:v>
                </c:pt>
                <c:pt idx="5">
                  <c:v>18.90625</c:v>
                </c:pt>
                <c:pt idx="6">
                  <c:v>24.40625</c:v>
                </c:pt>
                <c:pt idx="7">
                  <c:v>23.96875</c:v>
                </c:pt>
                <c:pt idx="8">
                  <c:v>24.1875</c:v>
                </c:pt>
                <c:pt idx="9">
                  <c:v>26.84375</c:v>
                </c:pt>
                <c:pt idx="10">
                  <c:v>24.4375</c:v>
                </c:pt>
                <c:pt idx="11">
                  <c:v>18.78125</c:v>
                </c:pt>
                <c:pt idx="12">
                  <c:v>21.03125</c:v>
                </c:pt>
                <c:pt idx="13">
                  <c:v>28.40625</c:v>
                </c:pt>
                <c:pt idx="14">
                  <c:v>19.8125</c:v>
                </c:pt>
                <c:pt idx="15">
                  <c:v>23.65625</c:v>
                </c:pt>
                <c:pt idx="16">
                  <c:v>17.96875</c:v>
                </c:pt>
                <c:pt idx="17">
                  <c:v>16.25</c:v>
                </c:pt>
                <c:pt idx="18">
                  <c:v>20.258064520000001</c:v>
                </c:pt>
                <c:pt idx="19">
                  <c:v>22.633333329999999</c:v>
                </c:pt>
                <c:pt idx="20">
                  <c:v>16.068965519999999</c:v>
                </c:pt>
                <c:pt idx="21">
                  <c:v>24.931034480000001</c:v>
                </c:pt>
                <c:pt idx="22">
                  <c:v>13.96551724</c:v>
                </c:pt>
                <c:pt idx="23">
                  <c:v>22.068965519999999</c:v>
                </c:pt>
                <c:pt idx="24">
                  <c:v>20.413793099999999</c:v>
                </c:pt>
                <c:pt idx="25">
                  <c:v>20.62068966</c:v>
                </c:pt>
                <c:pt idx="26">
                  <c:v>17.074074070000002</c:v>
                </c:pt>
                <c:pt idx="27">
                  <c:v>22.851851849999999</c:v>
                </c:pt>
                <c:pt idx="28">
                  <c:v>24.19230769</c:v>
                </c:pt>
                <c:pt idx="29">
                  <c:v>21.25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0A-4352-86C6-4E33E029B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4033536"/>
        <c:axId val="1544034784"/>
      </c:lineChart>
      <c:catAx>
        <c:axId val="1544033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034784"/>
        <c:crosses val="autoZero"/>
        <c:auto val="1"/>
        <c:lblAlgn val="ctr"/>
        <c:lblOffset val="100"/>
        <c:noMultiLvlLbl val="0"/>
      </c:catAx>
      <c:valAx>
        <c:axId val="154403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03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</a:t>
            </a:r>
            <a:r>
              <a:rPr lang="en-US" baseline="0"/>
              <a:t> users logged for each day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fitbit_averages_aggregated_0412!$H$1</c:f>
              <c:strCache>
                <c:ptCount val="1"/>
                <c:pt idx="0">
                  <c:v>number_of_users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fitbit_averages_aggregated_0412!$A$2:$A$31</c:f>
              <c:strCache>
                <c:ptCount val="30"/>
                <c:pt idx="0">
                  <c:v>2016. 4. 12</c:v>
                </c:pt>
                <c:pt idx="1">
                  <c:v>2016. 4. 13</c:v>
                </c:pt>
                <c:pt idx="2">
                  <c:v>2016. 4. 14</c:v>
                </c:pt>
                <c:pt idx="3">
                  <c:v>2016. 4. 15</c:v>
                </c:pt>
                <c:pt idx="4">
                  <c:v>2016. 4. 16</c:v>
                </c:pt>
                <c:pt idx="5">
                  <c:v>2016. 4. 17</c:v>
                </c:pt>
                <c:pt idx="6">
                  <c:v>2016. 4. 18</c:v>
                </c:pt>
                <c:pt idx="7">
                  <c:v>2016. 4. 19</c:v>
                </c:pt>
                <c:pt idx="8">
                  <c:v>2016. 4. 20</c:v>
                </c:pt>
                <c:pt idx="9">
                  <c:v>2016. 4. 21</c:v>
                </c:pt>
                <c:pt idx="10">
                  <c:v>2016. 4. 22</c:v>
                </c:pt>
                <c:pt idx="11">
                  <c:v>2016. 4. 23</c:v>
                </c:pt>
                <c:pt idx="12">
                  <c:v>2016. 4. 24</c:v>
                </c:pt>
                <c:pt idx="13">
                  <c:v>2016. 4. 25</c:v>
                </c:pt>
                <c:pt idx="14">
                  <c:v>2016. 4. 26</c:v>
                </c:pt>
                <c:pt idx="15">
                  <c:v>2016. 4. 27</c:v>
                </c:pt>
                <c:pt idx="16">
                  <c:v>2016. 4. 28</c:v>
                </c:pt>
                <c:pt idx="17">
                  <c:v>2016. 4. 29</c:v>
                </c:pt>
                <c:pt idx="18">
                  <c:v>2016. 4. 30</c:v>
                </c:pt>
                <c:pt idx="19">
                  <c:v>2016. 5. 1</c:v>
                </c:pt>
                <c:pt idx="20">
                  <c:v>2016. 5. 2</c:v>
                </c:pt>
                <c:pt idx="21">
                  <c:v>2016. 5. 3</c:v>
                </c:pt>
                <c:pt idx="22">
                  <c:v>2016. 5. 4</c:v>
                </c:pt>
                <c:pt idx="23">
                  <c:v>2016. 5. 5</c:v>
                </c:pt>
                <c:pt idx="24">
                  <c:v>2016. 5. 6</c:v>
                </c:pt>
                <c:pt idx="25">
                  <c:v>2016. 5. 7</c:v>
                </c:pt>
                <c:pt idx="26">
                  <c:v>2016. 5. 8</c:v>
                </c:pt>
                <c:pt idx="27">
                  <c:v>2016. 5. 9</c:v>
                </c:pt>
                <c:pt idx="28">
                  <c:v>2016. 5. 10</c:v>
                </c:pt>
                <c:pt idx="29">
                  <c:v>2016. 5. 11</c:v>
                </c:pt>
              </c:strCache>
            </c:strRef>
          </c:cat>
          <c:val>
            <c:numRef>
              <c:f>fitbit_averages_aggregated_0412!$H$2:$H$31</c:f>
              <c:numCache>
                <c:formatCode>General</c:formatCode>
                <c:ptCount val="30"/>
                <c:pt idx="0">
                  <c:v>33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32</c:v>
                </c:pt>
                <c:pt idx="8">
                  <c:v>32</c:v>
                </c:pt>
                <c:pt idx="9">
                  <c:v>32</c:v>
                </c:pt>
                <c:pt idx="10">
                  <c:v>32</c:v>
                </c:pt>
                <c:pt idx="11">
                  <c:v>32</c:v>
                </c:pt>
                <c:pt idx="12">
                  <c:v>32</c:v>
                </c:pt>
                <c:pt idx="13">
                  <c:v>32</c:v>
                </c:pt>
                <c:pt idx="14">
                  <c:v>32</c:v>
                </c:pt>
                <c:pt idx="15">
                  <c:v>32</c:v>
                </c:pt>
                <c:pt idx="16">
                  <c:v>32</c:v>
                </c:pt>
                <c:pt idx="17">
                  <c:v>32</c:v>
                </c:pt>
                <c:pt idx="18">
                  <c:v>31</c:v>
                </c:pt>
                <c:pt idx="19">
                  <c:v>30</c:v>
                </c:pt>
                <c:pt idx="20">
                  <c:v>29</c:v>
                </c:pt>
                <c:pt idx="21">
                  <c:v>29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29</c:v>
                </c:pt>
                <c:pt idx="26">
                  <c:v>27</c:v>
                </c:pt>
                <c:pt idx="27">
                  <c:v>27</c:v>
                </c:pt>
                <c:pt idx="28">
                  <c:v>26</c:v>
                </c:pt>
                <c:pt idx="29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9B-46AB-BB4A-F88500856B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1090080"/>
        <c:axId val="1261090496"/>
      </c:lineChart>
      <c:catAx>
        <c:axId val="1261090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090496"/>
        <c:crosses val="autoZero"/>
        <c:auto val="1"/>
        <c:lblAlgn val="ctr"/>
        <c:lblOffset val="100"/>
        <c:noMultiLvlLbl val="0"/>
      </c:catAx>
      <c:valAx>
        <c:axId val="126109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09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daily calories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fitbit_averages_aggregated_0412!$B$1</c:f>
              <c:strCache>
                <c:ptCount val="1"/>
                <c:pt idx="0">
                  <c:v>average_calories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fitbit_averages_aggregated_0412!$A$2:$A$31</c:f>
              <c:strCache>
                <c:ptCount val="30"/>
                <c:pt idx="0">
                  <c:v>2016. 4. 12</c:v>
                </c:pt>
                <c:pt idx="1">
                  <c:v>2016. 4. 13</c:v>
                </c:pt>
                <c:pt idx="2">
                  <c:v>2016. 4. 14</c:v>
                </c:pt>
                <c:pt idx="3">
                  <c:v>2016. 4. 15</c:v>
                </c:pt>
                <c:pt idx="4">
                  <c:v>2016. 4. 16</c:v>
                </c:pt>
                <c:pt idx="5">
                  <c:v>2016. 4. 17</c:v>
                </c:pt>
                <c:pt idx="6">
                  <c:v>2016. 4. 18</c:v>
                </c:pt>
                <c:pt idx="7">
                  <c:v>2016. 4. 19</c:v>
                </c:pt>
                <c:pt idx="8">
                  <c:v>2016. 4. 20</c:v>
                </c:pt>
                <c:pt idx="9">
                  <c:v>2016. 4. 21</c:v>
                </c:pt>
                <c:pt idx="10">
                  <c:v>2016. 4. 22</c:v>
                </c:pt>
                <c:pt idx="11">
                  <c:v>2016. 4. 23</c:v>
                </c:pt>
                <c:pt idx="12">
                  <c:v>2016. 4. 24</c:v>
                </c:pt>
                <c:pt idx="13">
                  <c:v>2016. 4. 25</c:v>
                </c:pt>
                <c:pt idx="14">
                  <c:v>2016. 4. 26</c:v>
                </c:pt>
                <c:pt idx="15">
                  <c:v>2016. 4. 27</c:v>
                </c:pt>
                <c:pt idx="16">
                  <c:v>2016. 4. 28</c:v>
                </c:pt>
                <c:pt idx="17">
                  <c:v>2016. 4. 29</c:v>
                </c:pt>
                <c:pt idx="18">
                  <c:v>2016. 4. 30</c:v>
                </c:pt>
                <c:pt idx="19">
                  <c:v>2016. 5. 1</c:v>
                </c:pt>
                <c:pt idx="20">
                  <c:v>2016. 5. 2</c:v>
                </c:pt>
                <c:pt idx="21">
                  <c:v>2016. 5. 3</c:v>
                </c:pt>
                <c:pt idx="22">
                  <c:v>2016. 5. 4</c:v>
                </c:pt>
                <c:pt idx="23">
                  <c:v>2016. 5. 5</c:v>
                </c:pt>
                <c:pt idx="24">
                  <c:v>2016. 5. 6</c:v>
                </c:pt>
                <c:pt idx="25">
                  <c:v>2016. 5. 7</c:v>
                </c:pt>
                <c:pt idx="26">
                  <c:v>2016. 5. 8</c:v>
                </c:pt>
                <c:pt idx="27">
                  <c:v>2016. 5. 9</c:v>
                </c:pt>
                <c:pt idx="28">
                  <c:v>2016. 5. 10</c:v>
                </c:pt>
                <c:pt idx="29">
                  <c:v>2016. 5. 11</c:v>
                </c:pt>
              </c:strCache>
            </c:strRef>
          </c:cat>
          <c:val>
            <c:numRef>
              <c:f>fitbit_averages_aggregated_0412!$B$2:$B$31</c:f>
              <c:numCache>
                <c:formatCode>General</c:formatCode>
                <c:ptCount val="30"/>
                <c:pt idx="0">
                  <c:v>2390.69697</c:v>
                </c:pt>
                <c:pt idx="1">
                  <c:v>2286.636364</c:v>
                </c:pt>
                <c:pt idx="2">
                  <c:v>2356.393939</c:v>
                </c:pt>
                <c:pt idx="3">
                  <c:v>2355.181818</c:v>
                </c:pt>
                <c:pt idx="4">
                  <c:v>2392.9375</c:v>
                </c:pt>
                <c:pt idx="5">
                  <c:v>2230.96875</c:v>
                </c:pt>
                <c:pt idx="6">
                  <c:v>2333.375</c:v>
                </c:pt>
                <c:pt idx="7">
                  <c:v>2359.09375</c:v>
                </c:pt>
                <c:pt idx="8">
                  <c:v>2395.21875</c:v>
                </c:pt>
                <c:pt idx="9">
                  <c:v>2421.875</c:v>
                </c:pt>
                <c:pt idx="10">
                  <c:v>2327.65625</c:v>
                </c:pt>
                <c:pt idx="11">
                  <c:v>2397.15625</c:v>
                </c:pt>
                <c:pt idx="12">
                  <c:v>2291.4375</c:v>
                </c:pt>
                <c:pt idx="13">
                  <c:v>2349.5625</c:v>
                </c:pt>
                <c:pt idx="14">
                  <c:v>2331.375</c:v>
                </c:pt>
                <c:pt idx="15">
                  <c:v>2328.5625</c:v>
                </c:pt>
                <c:pt idx="16">
                  <c:v>2316.0625</c:v>
                </c:pt>
                <c:pt idx="17">
                  <c:v>2272.5625</c:v>
                </c:pt>
                <c:pt idx="18">
                  <c:v>2373.9354840000001</c:v>
                </c:pt>
                <c:pt idx="19">
                  <c:v>2230.4333329999999</c:v>
                </c:pt>
                <c:pt idx="20">
                  <c:v>2275.4482760000001</c:v>
                </c:pt>
                <c:pt idx="21">
                  <c:v>2453.8965520000002</c:v>
                </c:pt>
                <c:pt idx="22">
                  <c:v>2283.1379310000002</c:v>
                </c:pt>
                <c:pt idx="23">
                  <c:v>2415.0689659999998</c:v>
                </c:pt>
                <c:pt idx="24">
                  <c:v>2375.0689659999998</c:v>
                </c:pt>
                <c:pt idx="25">
                  <c:v>2246.2413790000001</c:v>
                </c:pt>
                <c:pt idx="26">
                  <c:v>2303.4444440000002</c:v>
                </c:pt>
                <c:pt idx="27">
                  <c:v>2335.666667</c:v>
                </c:pt>
                <c:pt idx="28">
                  <c:v>2229.3461539999998</c:v>
                </c:pt>
                <c:pt idx="29">
                  <c:v>2190.083333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E6-4E72-9337-0D325A1616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9952608"/>
        <c:axId val="1549955104"/>
      </c:lineChart>
      <c:catAx>
        <c:axId val="1549952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55104"/>
        <c:crosses val="autoZero"/>
        <c:auto val="1"/>
        <c:lblAlgn val="ctr"/>
        <c:lblOffset val="100"/>
        <c:noMultiLvlLbl val="0"/>
      </c:catAx>
      <c:valAx>
        <c:axId val="154995510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calories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52608"/>
        <c:crosses val="autoZero"/>
        <c:crossBetween val="between"/>
        <c:majorUnit val="2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daily fairly and high intensity exercise minutes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fitbit_averages_aggregated_0412!$F$1</c:f>
              <c:strCache>
                <c:ptCount val="1"/>
                <c:pt idx="0">
                  <c:v>average_fairly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fitbit_averages_aggregated_0412!$A$2:$A$31</c:f>
              <c:strCache>
                <c:ptCount val="30"/>
                <c:pt idx="0">
                  <c:v>2016. 4. 12</c:v>
                </c:pt>
                <c:pt idx="1">
                  <c:v>2016. 4. 13</c:v>
                </c:pt>
                <c:pt idx="2">
                  <c:v>2016. 4. 14</c:v>
                </c:pt>
                <c:pt idx="3">
                  <c:v>2016. 4. 15</c:v>
                </c:pt>
                <c:pt idx="4">
                  <c:v>2016. 4. 16</c:v>
                </c:pt>
                <c:pt idx="5">
                  <c:v>2016. 4. 17</c:v>
                </c:pt>
                <c:pt idx="6">
                  <c:v>2016. 4. 18</c:v>
                </c:pt>
                <c:pt idx="7">
                  <c:v>2016. 4. 19</c:v>
                </c:pt>
                <c:pt idx="8">
                  <c:v>2016. 4. 20</c:v>
                </c:pt>
                <c:pt idx="9">
                  <c:v>2016. 4. 21</c:v>
                </c:pt>
                <c:pt idx="10">
                  <c:v>2016. 4. 22</c:v>
                </c:pt>
                <c:pt idx="11">
                  <c:v>2016. 4. 23</c:v>
                </c:pt>
                <c:pt idx="12">
                  <c:v>2016. 4. 24</c:v>
                </c:pt>
                <c:pt idx="13">
                  <c:v>2016. 4. 25</c:v>
                </c:pt>
                <c:pt idx="14">
                  <c:v>2016. 4. 26</c:v>
                </c:pt>
                <c:pt idx="15">
                  <c:v>2016. 4. 27</c:v>
                </c:pt>
                <c:pt idx="16">
                  <c:v>2016. 4. 28</c:v>
                </c:pt>
                <c:pt idx="17">
                  <c:v>2016. 4. 29</c:v>
                </c:pt>
                <c:pt idx="18">
                  <c:v>2016. 4. 30</c:v>
                </c:pt>
                <c:pt idx="19">
                  <c:v>2016. 5. 1</c:v>
                </c:pt>
                <c:pt idx="20">
                  <c:v>2016. 5. 2</c:v>
                </c:pt>
                <c:pt idx="21">
                  <c:v>2016. 5. 3</c:v>
                </c:pt>
                <c:pt idx="22">
                  <c:v>2016. 5. 4</c:v>
                </c:pt>
                <c:pt idx="23">
                  <c:v>2016. 5. 5</c:v>
                </c:pt>
                <c:pt idx="24">
                  <c:v>2016. 5. 6</c:v>
                </c:pt>
                <c:pt idx="25">
                  <c:v>2016. 5. 7</c:v>
                </c:pt>
                <c:pt idx="26">
                  <c:v>2016. 5. 8</c:v>
                </c:pt>
                <c:pt idx="27">
                  <c:v>2016. 5. 9</c:v>
                </c:pt>
                <c:pt idx="28">
                  <c:v>2016. 5. 10</c:v>
                </c:pt>
                <c:pt idx="29">
                  <c:v>2016. 5. 11</c:v>
                </c:pt>
              </c:strCache>
            </c:strRef>
          </c:cat>
          <c:val>
            <c:numRef>
              <c:f>fitbit_averages_aggregated_0412!$F$2:$F$31</c:f>
              <c:numCache>
                <c:formatCode>General</c:formatCode>
                <c:ptCount val="30"/>
                <c:pt idx="0">
                  <c:v>7.848484848</c:v>
                </c:pt>
                <c:pt idx="1">
                  <c:v>10.575757579999999</c:v>
                </c:pt>
                <c:pt idx="2">
                  <c:v>12.39393939</c:v>
                </c:pt>
                <c:pt idx="3">
                  <c:v>9.8787878790000008</c:v>
                </c:pt>
                <c:pt idx="4">
                  <c:v>15.125</c:v>
                </c:pt>
                <c:pt idx="5">
                  <c:v>11.84375</c:v>
                </c:pt>
                <c:pt idx="6">
                  <c:v>16.125</c:v>
                </c:pt>
                <c:pt idx="7">
                  <c:v>13.78125</c:v>
                </c:pt>
                <c:pt idx="8">
                  <c:v>18.75</c:v>
                </c:pt>
                <c:pt idx="9">
                  <c:v>14.9375</c:v>
                </c:pt>
                <c:pt idx="10">
                  <c:v>13.25</c:v>
                </c:pt>
                <c:pt idx="11">
                  <c:v>15.03125</c:v>
                </c:pt>
                <c:pt idx="12">
                  <c:v>13.71875</c:v>
                </c:pt>
                <c:pt idx="13">
                  <c:v>11.375</c:v>
                </c:pt>
                <c:pt idx="14">
                  <c:v>17.625</c:v>
                </c:pt>
                <c:pt idx="15">
                  <c:v>10.78125</c:v>
                </c:pt>
                <c:pt idx="16">
                  <c:v>11.8125</c:v>
                </c:pt>
                <c:pt idx="17">
                  <c:v>14</c:v>
                </c:pt>
                <c:pt idx="18">
                  <c:v>16.548387099999999</c:v>
                </c:pt>
                <c:pt idx="19">
                  <c:v>15.7</c:v>
                </c:pt>
                <c:pt idx="20">
                  <c:v>13.17241379</c:v>
                </c:pt>
                <c:pt idx="21">
                  <c:v>14.82758621</c:v>
                </c:pt>
                <c:pt idx="22">
                  <c:v>11.137931030000001</c:v>
                </c:pt>
                <c:pt idx="23">
                  <c:v>15.448275860000001</c:v>
                </c:pt>
                <c:pt idx="24">
                  <c:v>11.31034483</c:v>
                </c:pt>
                <c:pt idx="25">
                  <c:v>14.03448276</c:v>
                </c:pt>
                <c:pt idx="26">
                  <c:v>17.37037037</c:v>
                </c:pt>
                <c:pt idx="27">
                  <c:v>15.481481479999999</c:v>
                </c:pt>
                <c:pt idx="28">
                  <c:v>18.65384615</c:v>
                </c:pt>
                <c:pt idx="29">
                  <c:v>14.5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5C-418C-A16D-BE6549C6B5DB}"/>
            </c:ext>
          </c:extLst>
        </c:ser>
        <c:ser>
          <c:idx val="1"/>
          <c:order val="1"/>
          <c:tx>
            <c:strRef>
              <c:f>fitbit_averages_aggregated_0412!$G$1</c:f>
              <c:strCache>
                <c:ptCount val="1"/>
                <c:pt idx="0">
                  <c:v>average_very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fitbit_averages_aggregated_0412!$A$2:$A$31</c:f>
              <c:strCache>
                <c:ptCount val="30"/>
                <c:pt idx="0">
                  <c:v>2016. 4. 12</c:v>
                </c:pt>
                <c:pt idx="1">
                  <c:v>2016. 4. 13</c:v>
                </c:pt>
                <c:pt idx="2">
                  <c:v>2016. 4. 14</c:v>
                </c:pt>
                <c:pt idx="3">
                  <c:v>2016. 4. 15</c:v>
                </c:pt>
                <c:pt idx="4">
                  <c:v>2016. 4. 16</c:v>
                </c:pt>
                <c:pt idx="5">
                  <c:v>2016. 4. 17</c:v>
                </c:pt>
                <c:pt idx="6">
                  <c:v>2016. 4. 18</c:v>
                </c:pt>
                <c:pt idx="7">
                  <c:v>2016. 4. 19</c:v>
                </c:pt>
                <c:pt idx="8">
                  <c:v>2016. 4. 20</c:v>
                </c:pt>
                <c:pt idx="9">
                  <c:v>2016. 4. 21</c:v>
                </c:pt>
                <c:pt idx="10">
                  <c:v>2016. 4. 22</c:v>
                </c:pt>
                <c:pt idx="11">
                  <c:v>2016. 4. 23</c:v>
                </c:pt>
                <c:pt idx="12">
                  <c:v>2016. 4. 24</c:v>
                </c:pt>
                <c:pt idx="13">
                  <c:v>2016. 4. 25</c:v>
                </c:pt>
                <c:pt idx="14">
                  <c:v>2016. 4. 26</c:v>
                </c:pt>
                <c:pt idx="15">
                  <c:v>2016. 4. 27</c:v>
                </c:pt>
                <c:pt idx="16">
                  <c:v>2016. 4. 28</c:v>
                </c:pt>
                <c:pt idx="17">
                  <c:v>2016. 4. 29</c:v>
                </c:pt>
                <c:pt idx="18">
                  <c:v>2016. 4. 30</c:v>
                </c:pt>
                <c:pt idx="19">
                  <c:v>2016. 5. 1</c:v>
                </c:pt>
                <c:pt idx="20">
                  <c:v>2016. 5. 2</c:v>
                </c:pt>
                <c:pt idx="21">
                  <c:v>2016. 5. 3</c:v>
                </c:pt>
                <c:pt idx="22">
                  <c:v>2016. 5. 4</c:v>
                </c:pt>
                <c:pt idx="23">
                  <c:v>2016. 5. 5</c:v>
                </c:pt>
                <c:pt idx="24">
                  <c:v>2016. 5. 6</c:v>
                </c:pt>
                <c:pt idx="25">
                  <c:v>2016. 5. 7</c:v>
                </c:pt>
                <c:pt idx="26">
                  <c:v>2016. 5. 8</c:v>
                </c:pt>
                <c:pt idx="27">
                  <c:v>2016. 5. 9</c:v>
                </c:pt>
                <c:pt idx="28">
                  <c:v>2016. 5. 10</c:v>
                </c:pt>
                <c:pt idx="29">
                  <c:v>2016. 5. 11</c:v>
                </c:pt>
              </c:strCache>
            </c:strRef>
          </c:cat>
          <c:val>
            <c:numRef>
              <c:f>fitbit_averages_aggregated_0412!$G$2:$G$31</c:f>
              <c:numCache>
                <c:formatCode>General</c:formatCode>
                <c:ptCount val="30"/>
                <c:pt idx="0">
                  <c:v>22.3030303</c:v>
                </c:pt>
                <c:pt idx="1">
                  <c:v>20.333333329999999</c:v>
                </c:pt>
                <c:pt idx="2">
                  <c:v>20.939393939999999</c:v>
                </c:pt>
                <c:pt idx="3">
                  <c:v>19.18181818</c:v>
                </c:pt>
                <c:pt idx="4">
                  <c:v>27.84375</c:v>
                </c:pt>
                <c:pt idx="5">
                  <c:v>18.90625</c:v>
                </c:pt>
                <c:pt idx="6">
                  <c:v>24.40625</c:v>
                </c:pt>
                <c:pt idx="7">
                  <c:v>23.96875</c:v>
                </c:pt>
                <c:pt idx="8">
                  <c:v>24.1875</c:v>
                </c:pt>
                <c:pt idx="9">
                  <c:v>26.84375</c:v>
                </c:pt>
                <c:pt idx="10">
                  <c:v>24.4375</c:v>
                </c:pt>
                <c:pt idx="11">
                  <c:v>18.78125</c:v>
                </c:pt>
                <c:pt idx="12">
                  <c:v>21.03125</c:v>
                </c:pt>
                <c:pt idx="13">
                  <c:v>28.40625</c:v>
                </c:pt>
                <c:pt idx="14">
                  <c:v>19.8125</c:v>
                </c:pt>
                <c:pt idx="15">
                  <c:v>23.65625</c:v>
                </c:pt>
                <c:pt idx="16">
                  <c:v>17.96875</c:v>
                </c:pt>
                <c:pt idx="17">
                  <c:v>16.25</c:v>
                </c:pt>
                <c:pt idx="18">
                  <c:v>20.258064520000001</c:v>
                </c:pt>
                <c:pt idx="19">
                  <c:v>22.633333329999999</c:v>
                </c:pt>
                <c:pt idx="20">
                  <c:v>16.068965519999999</c:v>
                </c:pt>
                <c:pt idx="21">
                  <c:v>24.931034480000001</c:v>
                </c:pt>
                <c:pt idx="22">
                  <c:v>13.96551724</c:v>
                </c:pt>
                <c:pt idx="23">
                  <c:v>22.068965519999999</c:v>
                </c:pt>
                <c:pt idx="24">
                  <c:v>20.413793099999999</c:v>
                </c:pt>
                <c:pt idx="25">
                  <c:v>20.62068966</c:v>
                </c:pt>
                <c:pt idx="26">
                  <c:v>17.074074070000002</c:v>
                </c:pt>
                <c:pt idx="27">
                  <c:v>22.851851849999999</c:v>
                </c:pt>
                <c:pt idx="28">
                  <c:v>24.19230769</c:v>
                </c:pt>
                <c:pt idx="29">
                  <c:v>21.25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5C-418C-A16D-BE6549C6B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4033536"/>
        <c:axId val="1544034784"/>
      </c:lineChart>
      <c:catAx>
        <c:axId val="1544033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034784"/>
        <c:crosses val="autoZero"/>
        <c:auto val="1"/>
        <c:lblAlgn val="ctr"/>
        <c:lblOffset val="100"/>
        <c:noMultiLvlLbl val="0"/>
      </c:catAx>
      <c:valAx>
        <c:axId val="154403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03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083890562709602"/>
          <c:y val="0.84791410132371692"/>
          <c:w val="0.42307837787735397"/>
          <c:h val="8.22719226878930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daily calories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fitbit_averages_aggregated_0412!$B$1</c:f>
              <c:strCache>
                <c:ptCount val="1"/>
                <c:pt idx="0">
                  <c:v>average_calories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fitbit_averages_aggregated_0412!$A$2:$A$31</c:f>
              <c:strCache>
                <c:ptCount val="30"/>
                <c:pt idx="0">
                  <c:v>2016. 4. 12</c:v>
                </c:pt>
                <c:pt idx="1">
                  <c:v>2016. 4. 13</c:v>
                </c:pt>
                <c:pt idx="2">
                  <c:v>2016. 4. 14</c:v>
                </c:pt>
                <c:pt idx="3">
                  <c:v>2016. 4. 15</c:v>
                </c:pt>
                <c:pt idx="4">
                  <c:v>2016. 4. 16</c:v>
                </c:pt>
                <c:pt idx="5">
                  <c:v>2016. 4. 17</c:v>
                </c:pt>
                <c:pt idx="6">
                  <c:v>2016. 4. 18</c:v>
                </c:pt>
                <c:pt idx="7">
                  <c:v>2016. 4. 19</c:v>
                </c:pt>
                <c:pt idx="8">
                  <c:v>2016. 4. 20</c:v>
                </c:pt>
                <c:pt idx="9">
                  <c:v>2016. 4. 21</c:v>
                </c:pt>
                <c:pt idx="10">
                  <c:v>2016. 4. 22</c:v>
                </c:pt>
                <c:pt idx="11">
                  <c:v>2016. 4. 23</c:v>
                </c:pt>
                <c:pt idx="12">
                  <c:v>2016. 4. 24</c:v>
                </c:pt>
                <c:pt idx="13">
                  <c:v>2016. 4. 25</c:v>
                </c:pt>
                <c:pt idx="14">
                  <c:v>2016. 4. 26</c:v>
                </c:pt>
                <c:pt idx="15">
                  <c:v>2016. 4. 27</c:v>
                </c:pt>
                <c:pt idx="16">
                  <c:v>2016. 4. 28</c:v>
                </c:pt>
                <c:pt idx="17">
                  <c:v>2016. 4. 29</c:v>
                </c:pt>
                <c:pt idx="18">
                  <c:v>2016. 4. 30</c:v>
                </c:pt>
                <c:pt idx="19">
                  <c:v>2016. 5. 1</c:v>
                </c:pt>
                <c:pt idx="20">
                  <c:v>2016. 5. 2</c:v>
                </c:pt>
                <c:pt idx="21">
                  <c:v>2016. 5. 3</c:v>
                </c:pt>
                <c:pt idx="22">
                  <c:v>2016. 5. 4</c:v>
                </c:pt>
                <c:pt idx="23">
                  <c:v>2016. 5. 5</c:v>
                </c:pt>
                <c:pt idx="24">
                  <c:v>2016. 5. 6</c:v>
                </c:pt>
                <c:pt idx="25">
                  <c:v>2016. 5. 7</c:v>
                </c:pt>
                <c:pt idx="26">
                  <c:v>2016. 5. 8</c:v>
                </c:pt>
                <c:pt idx="27">
                  <c:v>2016. 5. 9</c:v>
                </c:pt>
                <c:pt idx="28">
                  <c:v>2016. 5. 10</c:v>
                </c:pt>
                <c:pt idx="29">
                  <c:v>2016. 5. 11</c:v>
                </c:pt>
              </c:strCache>
            </c:strRef>
          </c:cat>
          <c:val>
            <c:numRef>
              <c:f>fitbit_averages_aggregated_0412!$B$2:$B$31</c:f>
              <c:numCache>
                <c:formatCode>General</c:formatCode>
                <c:ptCount val="30"/>
                <c:pt idx="0">
                  <c:v>2390.69697</c:v>
                </c:pt>
                <c:pt idx="1">
                  <c:v>2286.636364</c:v>
                </c:pt>
                <c:pt idx="2">
                  <c:v>2356.393939</c:v>
                </c:pt>
                <c:pt idx="3">
                  <c:v>2355.181818</c:v>
                </c:pt>
                <c:pt idx="4">
                  <c:v>2392.9375</c:v>
                </c:pt>
                <c:pt idx="5">
                  <c:v>2230.96875</c:v>
                </c:pt>
                <c:pt idx="6">
                  <c:v>2333.375</c:v>
                </c:pt>
                <c:pt idx="7">
                  <c:v>2359.09375</c:v>
                </c:pt>
                <c:pt idx="8">
                  <c:v>2395.21875</c:v>
                </c:pt>
                <c:pt idx="9">
                  <c:v>2421.875</c:v>
                </c:pt>
                <c:pt idx="10">
                  <c:v>2327.65625</c:v>
                </c:pt>
                <c:pt idx="11">
                  <c:v>2397.15625</c:v>
                </c:pt>
                <c:pt idx="12">
                  <c:v>2291.4375</c:v>
                </c:pt>
                <c:pt idx="13">
                  <c:v>2349.5625</c:v>
                </c:pt>
                <c:pt idx="14">
                  <c:v>2331.375</c:v>
                </c:pt>
                <c:pt idx="15">
                  <c:v>2328.5625</c:v>
                </c:pt>
                <c:pt idx="16">
                  <c:v>2316.0625</c:v>
                </c:pt>
                <c:pt idx="17">
                  <c:v>2272.5625</c:v>
                </c:pt>
                <c:pt idx="18">
                  <c:v>2373.9354840000001</c:v>
                </c:pt>
                <c:pt idx="19">
                  <c:v>2230.4333329999999</c:v>
                </c:pt>
                <c:pt idx="20">
                  <c:v>2275.4482760000001</c:v>
                </c:pt>
                <c:pt idx="21">
                  <c:v>2453.8965520000002</c:v>
                </c:pt>
                <c:pt idx="22">
                  <c:v>2283.1379310000002</c:v>
                </c:pt>
                <c:pt idx="23">
                  <c:v>2415.0689659999998</c:v>
                </c:pt>
                <c:pt idx="24">
                  <c:v>2375.0689659999998</c:v>
                </c:pt>
                <c:pt idx="25">
                  <c:v>2246.2413790000001</c:v>
                </c:pt>
                <c:pt idx="26">
                  <c:v>2303.4444440000002</c:v>
                </c:pt>
                <c:pt idx="27">
                  <c:v>2335.666667</c:v>
                </c:pt>
                <c:pt idx="28">
                  <c:v>2229.3461539999998</c:v>
                </c:pt>
                <c:pt idx="29">
                  <c:v>2190.083333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F5-45C7-A43B-E58E1A5147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9952608"/>
        <c:axId val="1549955104"/>
      </c:lineChart>
      <c:catAx>
        <c:axId val="1549952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55104"/>
        <c:crosses val="autoZero"/>
        <c:auto val="1"/>
        <c:lblAlgn val="ctr"/>
        <c:lblOffset val="100"/>
        <c:noMultiLvlLbl val="0"/>
      </c:catAx>
      <c:valAx>
        <c:axId val="154995510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calories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52608"/>
        <c:crosses val="autoZero"/>
        <c:crossBetween val="between"/>
        <c:majorUnit val="2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</a:t>
            </a:r>
            <a:r>
              <a:rPr lang="en-US" baseline="0"/>
              <a:t> users logged for each day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fitbit_averages_aggregated_0412!$H$1</c:f>
              <c:strCache>
                <c:ptCount val="1"/>
                <c:pt idx="0">
                  <c:v>number_of_users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fitbit_averages_aggregated_0412!$A$2:$A$31</c:f>
              <c:strCache>
                <c:ptCount val="30"/>
                <c:pt idx="0">
                  <c:v>2016. 4. 12</c:v>
                </c:pt>
                <c:pt idx="1">
                  <c:v>2016. 4. 13</c:v>
                </c:pt>
                <c:pt idx="2">
                  <c:v>2016. 4. 14</c:v>
                </c:pt>
                <c:pt idx="3">
                  <c:v>2016. 4. 15</c:v>
                </c:pt>
                <c:pt idx="4">
                  <c:v>2016. 4. 16</c:v>
                </c:pt>
                <c:pt idx="5">
                  <c:v>2016. 4. 17</c:v>
                </c:pt>
                <c:pt idx="6">
                  <c:v>2016. 4. 18</c:v>
                </c:pt>
                <c:pt idx="7">
                  <c:v>2016. 4. 19</c:v>
                </c:pt>
                <c:pt idx="8">
                  <c:v>2016. 4. 20</c:v>
                </c:pt>
                <c:pt idx="9">
                  <c:v>2016. 4. 21</c:v>
                </c:pt>
                <c:pt idx="10">
                  <c:v>2016. 4. 22</c:v>
                </c:pt>
                <c:pt idx="11">
                  <c:v>2016. 4. 23</c:v>
                </c:pt>
                <c:pt idx="12">
                  <c:v>2016. 4. 24</c:v>
                </c:pt>
                <c:pt idx="13">
                  <c:v>2016. 4. 25</c:v>
                </c:pt>
                <c:pt idx="14">
                  <c:v>2016. 4. 26</c:v>
                </c:pt>
                <c:pt idx="15">
                  <c:v>2016. 4. 27</c:v>
                </c:pt>
                <c:pt idx="16">
                  <c:v>2016. 4. 28</c:v>
                </c:pt>
                <c:pt idx="17">
                  <c:v>2016. 4. 29</c:v>
                </c:pt>
                <c:pt idx="18">
                  <c:v>2016. 4. 30</c:v>
                </c:pt>
                <c:pt idx="19">
                  <c:v>2016. 5. 1</c:v>
                </c:pt>
                <c:pt idx="20">
                  <c:v>2016. 5. 2</c:v>
                </c:pt>
                <c:pt idx="21">
                  <c:v>2016. 5. 3</c:v>
                </c:pt>
                <c:pt idx="22">
                  <c:v>2016. 5. 4</c:v>
                </c:pt>
                <c:pt idx="23">
                  <c:v>2016. 5. 5</c:v>
                </c:pt>
                <c:pt idx="24">
                  <c:v>2016. 5. 6</c:v>
                </c:pt>
                <c:pt idx="25">
                  <c:v>2016. 5. 7</c:v>
                </c:pt>
                <c:pt idx="26">
                  <c:v>2016. 5. 8</c:v>
                </c:pt>
                <c:pt idx="27">
                  <c:v>2016. 5. 9</c:v>
                </c:pt>
                <c:pt idx="28">
                  <c:v>2016. 5. 10</c:v>
                </c:pt>
                <c:pt idx="29">
                  <c:v>2016. 5. 11</c:v>
                </c:pt>
              </c:strCache>
            </c:strRef>
          </c:cat>
          <c:val>
            <c:numRef>
              <c:f>fitbit_averages_aggregated_0412!$H$2:$H$31</c:f>
              <c:numCache>
                <c:formatCode>General</c:formatCode>
                <c:ptCount val="30"/>
                <c:pt idx="0">
                  <c:v>33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32</c:v>
                </c:pt>
                <c:pt idx="8">
                  <c:v>32</c:v>
                </c:pt>
                <c:pt idx="9">
                  <c:v>32</c:v>
                </c:pt>
                <c:pt idx="10">
                  <c:v>32</c:v>
                </c:pt>
                <c:pt idx="11">
                  <c:v>32</c:v>
                </c:pt>
                <c:pt idx="12">
                  <c:v>32</c:v>
                </c:pt>
                <c:pt idx="13">
                  <c:v>32</c:v>
                </c:pt>
                <c:pt idx="14">
                  <c:v>32</c:v>
                </c:pt>
                <c:pt idx="15">
                  <c:v>32</c:v>
                </c:pt>
                <c:pt idx="16">
                  <c:v>32</c:v>
                </c:pt>
                <c:pt idx="17">
                  <c:v>32</c:v>
                </c:pt>
                <c:pt idx="18">
                  <c:v>31</c:v>
                </c:pt>
                <c:pt idx="19">
                  <c:v>30</c:v>
                </c:pt>
                <c:pt idx="20">
                  <c:v>29</c:v>
                </c:pt>
                <c:pt idx="21">
                  <c:v>29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29</c:v>
                </c:pt>
                <c:pt idx="26">
                  <c:v>27</c:v>
                </c:pt>
                <c:pt idx="27">
                  <c:v>27</c:v>
                </c:pt>
                <c:pt idx="28">
                  <c:v>26</c:v>
                </c:pt>
                <c:pt idx="29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02-49B0-B337-2E06A63E7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1090080"/>
        <c:axId val="1261090496"/>
      </c:lineChart>
      <c:catAx>
        <c:axId val="1261090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090496"/>
        <c:crosses val="autoZero"/>
        <c:auto val="1"/>
        <c:lblAlgn val="ctr"/>
        <c:lblOffset val="100"/>
        <c:noMultiLvlLbl val="0"/>
      </c:catAx>
      <c:valAx>
        <c:axId val="126109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09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ashnic/fitbit?resource=download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sz="3000" dirty="0" err="1"/>
              <a:t>fitbit</a:t>
            </a:r>
            <a:r>
              <a:rPr lang="en-US" sz="3000" dirty="0"/>
              <a:t> user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Yeonwoo Jo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Business questions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are some trends in smart device usage?</a:t>
            </a:r>
          </a:p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B536837-A257-351D-B777-21F3289D50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92C6D-BFDD-4C46-FDB1-6809B16A0F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2. How could these trends apply to </a:t>
            </a:r>
            <a:r>
              <a:rPr lang="en-US" dirty="0" err="1"/>
              <a:t>Bellabeat</a:t>
            </a:r>
            <a:r>
              <a:rPr lang="en-US" dirty="0"/>
              <a:t> customers?</a:t>
            </a:r>
          </a:p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0317C4C-F776-FFCB-130F-2CA29F669D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BDDD9-27E6-867C-9261-C7BA04319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3. How could these trends help influence </a:t>
            </a:r>
            <a:r>
              <a:rPr lang="en-US" dirty="0" err="1"/>
              <a:t>Bellabeat</a:t>
            </a:r>
            <a:r>
              <a:rPr lang="en-US" dirty="0"/>
              <a:t> marketing strategy?</a:t>
            </a:r>
          </a:p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92B00DD-5912-5941-2A9D-10A71A55863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</p:spTree>
    <p:extLst>
      <p:ext uri="{BB962C8B-B14F-4D97-AF65-F5344CB8AC3E}">
        <p14:creationId xmlns:p14="http://schemas.microsoft.com/office/powerpoint/2010/main" val="36350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D4901CC-F589-9552-6DB8-6A3D8340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775" y="475488"/>
            <a:ext cx="8165592" cy="768096"/>
          </a:xfrm>
        </p:spPr>
        <p:txBody>
          <a:bodyPr/>
          <a:lstStyle/>
          <a:p>
            <a:r>
              <a:rPr lang="en-US" sz="2000" dirty="0"/>
              <a:t>1. What are some trends in smart device usage?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26" name="Picture 2" descr="Smartwatches: Android, For Men, Women &amp; Kids | Best Buy Canada">
            <a:extLst>
              <a:ext uri="{FF2B5EF4-FFF2-40B4-BE49-F238E27FC236}">
                <a16:creationId xmlns:a16="http://schemas.microsoft.com/office/drawing/2014/main" id="{DCC9997D-133E-7C4F-FAE7-306DF1D2C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94" y="1539877"/>
            <a:ext cx="2601253" cy="188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ortsman Using Smart Watch To Monitor Performance. Man is Setting Up His Smart  Watch before Exercise Stock Photo - Image of jogger, person: 221840800">
            <a:extLst>
              <a:ext uri="{FF2B5EF4-FFF2-40B4-BE49-F238E27FC236}">
                <a16:creationId xmlns:a16="http://schemas.microsoft.com/office/drawing/2014/main" id="{E254182A-FB17-E0D1-9265-C189991C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743" y="4447429"/>
            <a:ext cx="2708103" cy="180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49DAA6F-09BE-4A36-D2A1-267C3C6E19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499264"/>
              </p:ext>
            </p:extLst>
          </p:nvPr>
        </p:nvGraphicFramePr>
        <p:xfrm>
          <a:off x="6718041" y="1288769"/>
          <a:ext cx="4957404" cy="2753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B2BA6EE-A197-C7B5-6E62-BE321D8732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719322"/>
              </p:ext>
            </p:extLst>
          </p:nvPr>
        </p:nvGraphicFramePr>
        <p:xfrm>
          <a:off x="3663631" y="4042767"/>
          <a:ext cx="5340410" cy="2910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9692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6A0C2E-F293-A7EC-5938-D40E6C17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157" y="1243584"/>
            <a:ext cx="6165909" cy="768096"/>
          </a:xfrm>
        </p:spPr>
        <p:txBody>
          <a:bodyPr/>
          <a:lstStyle/>
          <a:p>
            <a:r>
              <a:rPr lang="en-US" sz="2000" dirty="0"/>
              <a:t>2. How could these trends apply to </a:t>
            </a:r>
            <a:r>
              <a:rPr lang="en-US" sz="2000" dirty="0" err="1"/>
              <a:t>Bellabeat</a:t>
            </a:r>
            <a:r>
              <a:rPr lang="en-US" sz="2000" dirty="0"/>
              <a:t> customers?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66ABA6-F3DC-23C2-3BE1-6D1A9AE88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897" y="1939977"/>
            <a:ext cx="8559104" cy="42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6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85F7ED-D8D7-9D75-D162-68AE547D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638" y="127848"/>
            <a:ext cx="8165592" cy="768096"/>
          </a:xfrm>
        </p:spPr>
        <p:txBody>
          <a:bodyPr/>
          <a:lstStyle/>
          <a:p>
            <a:r>
              <a:rPr lang="en-US" sz="2000" dirty="0"/>
              <a:t>3. How could these trends help influence </a:t>
            </a:r>
            <a:r>
              <a:rPr lang="en-US" sz="2000" dirty="0" err="1"/>
              <a:t>Bellabeat</a:t>
            </a:r>
            <a:r>
              <a:rPr lang="en-US" sz="2000" dirty="0"/>
              <a:t> marketing strategy?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E5336F5-8A15-B69A-B685-A5DA3250FE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380310"/>
              </p:ext>
            </p:extLst>
          </p:nvPr>
        </p:nvGraphicFramePr>
        <p:xfrm>
          <a:off x="3494638" y="1298836"/>
          <a:ext cx="6660858" cy="2724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3F53CD0-1BC8-7B1E-1E36-232B221F9253}"/>
              </a:ext>
            </a:extLst>
          </p:cNvPr>
          <p:cNvSpPr txBox="1"/>
          <p:nvPr/>
        </p:nvSpPr>
        <p:spPr>
          <a:xfrm>
            <a:off x="3494638" y="912724"/>
            <a:ext cx="674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Appeal how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Bellabeat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helps to maintain constant daily routines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F40769B-6470-0880-C1BA-D693E4A434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896515"/>
              </p:ext>
            </p:extLst>
          </p:nvPr>
        </p:nvGraphicFramePr>
        <p:xfrm>
          <a:off x="3494638" y="4295162"/>
          <a:ext cx="7028222" cy="2562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8CF10F-63E4-4AA0-5ED1-3BFE786B4E99}"/>
              </a:ext>
            </a:extLst>
          </p:cNvPr>
          <p:cNvSpPr txBox="1"/>
          <p:nvPr/>
        </p:nvSpPr>
        <p:spPr>
          <a:xfrm>
            <a:off x="3494638" y="383847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Bellabeat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may maintain higher users than others for the same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353068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business questions</a:t>
            </a:r>
          </a:p>
          <a:p>
            <a:r>
              <a:rPr lang="en-US" dirty="0"/>
              <a:t>Preparing Data</a:t>
            </a:r>
          </a:p>
          <a:p>
            <a:r>
              <a:rPr lang="en-US" dirty="0"/>
              <a:t>​Processing Data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​Answering business questions​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are some trends in smart device usage?</a:t>
            </a:r>
          </a:p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B536837-A257-351D-B777-21F3289D50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92C6D-BFDD-4C46-FDB1-6809B16A0F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2. How could these trends apply to </a:t>
            </a:r>
            <a:r>
              <a:rPr lang="en-US" dirty="0" err="1"/>
              <a:t>Bellabeat</a:t>
            </a:r>
            <a:r>
              <a:rPr lang="en-US" dirty="0"/>
              <a:t> customers?</a:t>
            </a:r>
          </a:p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0317C4C-F776-FFCB-130F-2CA29F669D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BDDD9-27E6-867C-9261-C7BA04319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3. How could these trends help influence </a:t>
            </a:r>
            <a:r>
              <a:rPr lang="en-US" dirty="0" err="1"/>
              <a:t>Bellabeat</a:t>
            </a:r>
            <a:r>
              <a:rPr lang="en-US" dirty="0"/>
              <a:t> marketing strategy?</a:t>
            </a:r>
          </a:p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92B00DD-5912-5941-2A9D-10A71A55863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7528449" cy="768096"/>
          </a:xfrm>
        </p:spPr>
        <p:txBody>
          <a:bodyPr/>
          <a:lstStyle/>
          <a:p>
            <a:r>
              <a:rPr lang="en-US" dirty="0"/>
              <a:t>Preparing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Downloaded the data regarding 30 Fitbit users for two months period from March 2016 to May 2016 from Kaggle.</a:t>
            </a:r>
          </a:p>
          <a:p>
            <a:r>
              <a:rPr lang="en-US" b="1" i="0" u="none" strike="noStrike" dirty="0">
                <a:effectLst/>
                <a:latin typeface="-apple-system"/>
                <a:hlinkClick r:id="rId2"/>
              </a:rPr>
              <a:t>https://www.kaggle.com/datasets/arashnic/fitbit?resource=download</a:t>
            </a:r>
            <a:endParaRPr lang="en-US" b="1" i="0" u="none" strike="noStrike" dirty="0">
              <a:effectLst/>
              <a:latin typeface="-apple-system"/>
            </a:endParaRPr>
          </a:p>
          <a:p>
            <a:r>
              <a:rPr lang="en-US" dirty="0">
                <a:latin typeface="-apple-system"/>
              </a:rPr>
              <a:t>All customers agreed to log their performances and share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7343-613C-64F4-55E1-A9CA23DE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A801-B7E3-F1A5-E25E-064D5650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Data description says it logged from March 12, 2016 to May 12, 2016, yet it started from April 12, 2016.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Renamed column names into proper format such as </a:t>
            </a:r>
            <a:r>
              <a:rPr lang="en-US" dirty="0" err="1"/>
              <a:t>SampleName</a:t>
            </a:r>
            <a:r>
              <a:rPr lang="en-US" dirty="0"/>
              <a:t> to </a:t>
            </a:r>
            <a:r>
              <a:rPr lang="en-US" dirty="0" err="1"/>
              <a:t>sample_name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customers logged were 33, not 30.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May 12, 2016, the last day seemed to be an outlier so it was removed from the analysis.</a:t>
            </a:r>
          </a:p>
        </p:txBody>
      </p:sp>
    </p:spTree>
    <p:extLst>
      <p:ext uri="{BB962C8B-B14F-4D97-AF65-F5344CB8AC3E}">
        <p14:creationId xmlns:p14="http://schemas.microsoft.com/office/powerpoint/2010/main" val="77135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AFD53F23-3DAB-9106-AE3E-2EFB877C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B597E-596A-0D17-AD86-F5A170A81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0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9997A8-83DE-1741-FED9-DD7E68370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799688"/>
              </p:ext>
            </p:extLst>
          </p:nvPr>
        </p:nvGraphicFramePr>
        <p:xfrm>
          <a:off x="0" y="3258000"/>
          <a:ext cx="61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4A602B-B35B-0047-C68C-78F45C7660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521109"/>
              </p:ext>
            </p:extLst>
          </p:nvPr>
        </p:nvGraphicFramePr>
        <p:xfrm>
          <a:off x="6072000" y="3258000"/>
          <a:ext cx="61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2A8C507-5B76-7163-F6ED-709FC67D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>
            <a:normAutofit/>
          </a:bodyPr>
          <a:lstStyle/>
          <a:p>
            <a:r>
              <a:rPr lang="en-US" sz="3000" dirty="0"/>
              <a:t>Average daily calories and footsteps</a:t>
            </a:r>
          </a:p>
        </p:txBody>
      </p:sp>
    </p:spTree>
    <p:extLst>
      <p:ext uri="{BB962C8B-B14F-4D97-AF65-F5344CB8AC3E}">
        <p14:creationId xmlns:p14="http://schemas.microsoft.com/office/powerpoint/2010/main" val="366491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AADB-F263-21C2-1F9F-B5F80FE7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Average daily exercise minutes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E77F81-5B69-88E0-63DF-804ACA310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818015"/>
              </p:ext>
            </p:extLst>
          </p:nvPr>
        </p:nvGraphicFramePr>
        <p:xfrm>
          <a:off x="0" y="3258000"/>
          <a:ext cx="61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1046F7D-B820-8EE5-0748-CE3E835E1A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91451"/>
              </p:ext>
            </p:extLst>
          </p:nvPr>
        </p:nvGraphicFramePr>
        <p:xfrm>
          <a:off x="6072000" y="3258000"/>
          <a:ext cx="61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175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22C5-BCCB-DFE0-67C2-34ABF359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number of users logged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F1E2B2-3C22-47C2-C476-91A54425B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708439"/>
              </p:ext>
            </p:extLst>
          </p:nvPr>
        </p:nvGraphicFramePr>
        <p:xfrm>
          <a:off x="68864" y="1862266"/>
          <a:ext cx="11874319" cy="4995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959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{749C56CB-E5F9-4D10-918D-22D2608BE6DD}tf78438558_win32</Template>
  <TotalTime>62</TotalTime>
  <Words>357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Arial Black</vt:lpstr>
      <vt:lpstr>Sabon Next LT</vt:lpstr>
      <vt:lpstr>Office Theme</vt:lpstr>
      <vt:lpstr>Data Analysis fitbit user data</vt:lpstr>
      <vt:lpstr>AGENDA</vt:lpstr>
      <vt:lpstr>Business questions</vt:lpstr>
      <vt:lpstr>Preparing data</vt:lpstr>
      <vt:lpstr>Processing </vt:lpstr>
      <vt:lpstr>Analysis</vt:lpstr>
      <vt:lpstr>Average daily calories and footsteps</vt:lpstr>
      <vt:lpstr>Average daily exercise minutes</vt:lpstr>
      <vt:lpstr>number of users logged</vt:lpstr>
      <vt:lpstr>Business questions reminder</vt:lpstr>
      <vt:lpstr>1. What are some trends in smart device usage? </vt:lpstr>
      <vt:lpstr>2. How could these trends apply to Bellabeat customers? </vt:lpstr>
      <vt:lpstr>3. How could these trends help influence Bellabeat marketing strategy?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fitbit user data</dc:title>
  <dc:subject/>
  <dc:creator>Yeonwoo Jo</dc:creator>
  <cp:lastModifiedBy>Yeonwoo Jo</cp:lastModifiedBy>
  <cp:revision>2</cp:revision>
  <dcterms:created xsi:type="dcterms:W3CDTF">2023-01-31T20:41:29Z</dcterms:created>
  <dcterms:modified xsi:type="dcterms:W3CDTF">2023-02-13T05:04:25Z</dcterms:modified>
</cp:coreProperties>
</file>