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3" r:id="rId4"/>
    <p:sldId id="280" r:id="rId5"/>
    <p:sldId id="282" r:id="rId6"/>
    <p:sldId id="284" r:id="rId7"/>
    <p:sldId id="281" r:id="rId8"/>
    <p:sldId id="289" r:id="rId9"/>
    <p:sldId id="274" r:id="rId10"/>
    <p:sldId id="279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8B8D1-82C9-4008-B231-3EFF50591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9FBDB8-0441-48CF-83BB-FF3F36D4B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0E8DA-1232-4245-93F6-4266FE53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4B00-F871-4D19-81EC-24FB5593A0F4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5AD55-B2E7-4F12-B7F8-7053FC1F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15F82-89D7-4185-B310-EA3B29E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6EC2-582A-4EA2-858C-12AEF20D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757D5-427C-4F6D-B8CC-B4A6E88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791083-487D-4CAD-8CCC-A1D992AE1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1632D-0BDD-4B35-8D34-F352FC6D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4B00-F871-4D19-81EC-24FB5593A0F4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74461-DFDC-49DB-B27A-967A5E71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3047A-1D63-4213-ABA3-4BB0D9C8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6EC2-582A-4EA2-858C-12AEF20D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29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2BFC3B-9211-4250-8EEC-0D976DD14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3CAD5-6D97-43CF-89BF-AD29E971D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C2A13-3610-4F91-ABCF-5D4399CA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4B00-F871-4D19-81EC-24FB5593A0F4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D2527-8BF0-44A7-BC79-DAA517CE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6E6A9-EEA0-47B8-A703-DBE350FD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6EC2-582A-4EA2-858C-12AEF20D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4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07A7-D642-4981-AF9D-05C51DBE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0DEFD-C8C9-4209-A6DD-93E4B613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71B21-A8DF-43D8-B3C9-ECDEBAB9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4B00-F871-4D19-81EC-24FB5593A0F4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7741F-E5CC-4DD1-A997-390D79FE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10153-3CD4-4A1B-B72D-61974BCA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6EC2-582A-4EA2-858C-12AEF20D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F681D-99AA-40AA-9A46-15A61D80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77739-5AF1-476C-A110-B0D7459AE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D139D-CA96-46D0-94E9-D64528F5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4B00-F871-4D19-81EC-24FB5593A0F4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B79CC-F473-4D80-B846-9810A218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925A1-A5A1-4DBC-B23F-00D9F130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6EC2-582A-4EA2-858C-12AEF20D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3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4F7BE-684F-4AC0-B748-7917DBA1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643F6-C961-470E-BCE0-9B2C5BBAC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54D3BF-95B4-4212-BEBF-96616DEDF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ED7AC-6CC6-4530-B81D-2E2DDAF0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4B00-F871-4D19-81EC-24FB5593A0F4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37F4E-737D-4FCA-88CC-8B0E8EE2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7B591-48D3-46B3-A461-1FE8B3C8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6EC2-582A-4EA2-858C-12AEF20D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F3B70-20FC-4F73-9FF8-1F3C8825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E77D0-7ABB-400B-97B3-ADEFBC39F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7A1CF-157B-4A0F-B8E6-9B1241FF9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68017E-AE34-46EF-B0F9-B3810275F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E853F0-E23A-4278-8D68-E44FAA9E7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0E11ED-244C-41C3-9A93-77EF8868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4B00-F871-4D19-81EC-24FB5593A0F4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F185ED-B184-4E74-BB7C-C9A6EEFB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FE94E4-7C7F-4477-ACD9-E0DD46E7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6EC2-582A-4EA2-858C-12AEF20D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0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D3A7F-E9C8-4A9D-8552-BC390C4B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3C9EE3-9980-4A4C-B7A2-F49B1F88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4B00-F871-4D19-81EC-24FB5593A0F4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43D212-C706-46B0-B976-E56656DA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4224C0-93B3-4BFE-B63D-22ADD01A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6EC2-582A-4EA2-858C-12AEF20D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8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5F250C-445B-4190-B13A-112B1446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4B00-F871-4D19-81EC-24FB5593A0F4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00503-231C-4186-84D5-58206B67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C26A22-561A-48A6-83A2-6EF1B325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6EC2-582A-4EA2-858C-12AEF20D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2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40369-4B8C-4996-BF6B-FCB35D0F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6CC7D-178B-4350-9426-1E89B068D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5469D-EA6A-46EB-B385-D96EFB93D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192F3-5EE3-459F-98C5-2AAC2F63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4B00-F871-4D19-81EC-24FB5593A0F4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F123B-AFFF-44FC-8B50-0FDD3490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9C87AA-43F7-4356-AEFF-71A81B0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6EC2-582A-4EA2-858C-12AEF20D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3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DFF95-F715-4452-AA6B-834EBAD3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529DC5-6CBD-406F-93EC-9ACE5B2E6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94AFB9-C846-49A1-883A-8EAAE71A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F5086-D8C5-4DEF-A700-11C6557C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4B00-F871-4D19-81EC-24FB5593A0F4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4B1B6-6A8F-44B5-815E-8506200D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93D50A-9070-48AC-A7F1-B00D4047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6EC2-582A-4EA2-858C-12AEF20D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3C6DCE-2C49-479A-A785-D0BD96F4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EA733-A3D8-45E8-B3C5-AD94EAFE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192C9-B74D-4E9E-928C-2AD885E6C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A4B00-F871-4D19-81EC-24FB5593A0F4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BE103-5B57-439D-9669-8D8E8E621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CEB32-7D65-434E-8CBF-EC7955687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6EC2-582A-4EA2-858C-12AEF20D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i.co.kr/arti/economy/economy_general/552604.html" TargetMode="External"/><Relationship Id="rId2" Type="http://schemas.openxmlformats.org/officeDocument/2006/relationships/hyperlink" Target="https://www.hankyung.com/economy/article/201107081967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na.co.kr/view/AKR20180126041500002" TargetMode="External"/><Relationship Id="rId4" Type="http://schemas.openxmlformats.org/officeDocument/2006/relationships/hyperlink" Target="http://www.ecotiger.co.kr/news/articleView.html?idxno=343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lnews.co.kr/news/articleView.html?idxno=64447" TargetMode="External"/><Relationship Id="rId2" Type="http://schemas.openxmlformats.org/officeDocument/2006/relationships/hyperlink" Target="https://www.yna.co.kr/view/AKR2019060710380003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chosun.com/site/data/html_dir/2020/10/14/2020101401956.html" TargetMode="External"/><Relationship Id="rId2" Type="http://schemas.openxmlformats.org/officeDocument/2006/relationships/hyperlink" Target="https://www.yna.co.kr/view/AKR2020062416340003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iec.kdi.re.kr/material/clickView.do?click_yymm=201512&amp;cidx=1326" TargetMode="External"/><Relationship Id="rId2" Type="http://schemas.openxmlformats.org/officeDocument/2006/relationships/hyperlink" Target="https://www.ajunews.com/view/202010030940429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gsg.hankyung.com/apps.frm/news.view?nkey=378&amp;c1=99&amp;c2=1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f.go.kr/article/view.do?articleKey=36699&amp;boardKey=10&amp;menuKey=971&amp;currentPageNo=1" TargetMode="External"/><Relationship Id="rId2" Type="http://schemas.openxmlformats.org/officeDocument/2006/relationships/hyperlink" Target="https://news.mt.co.kr/mtview.php?no=202006051407008039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BBBB-2373-429B-82C3-32051B9A6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오징어 수입가격 변수 자료 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EEDF0B-C527-42A0-917E-6B74F43ED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210807</a:t>
            </a:r>
            <a:endParaRPr lang="ko-KR" altLang="en-US" dirty="0"/>
          </a:p>
        </p:txBody>
      </p:sp>
      <p:pic>
        <p:nvPicPr>
          <p:cNvPr id="4" name="Picture 2" descr="아프리카TV OGQ 마켓">
            <a:extLst>
              <a:ext uri="{FF2B5EF4-FFF2-40B4-BE49-F238E27FC236}">
                <a16:creationId xmlns:a16="http://schemas.microsoft.com/office/drawing/2014/main" id="{95D7C0D2-559A-49C2-95D8-228555BA6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161" y="5278437"/>
            <a:ext cx="1691075" cy="14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15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CA919-B89B-488A-B1B3-1282EF85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FTA</a:t>
            </a:r>
            <a:r>
              <a:rPr lang="ko-KR" altLang="en-US" dirty="0"/>
              <a:t> 체결이후 수입수산물 유통소비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2A7D5-3E67-4EFA-98FD-83C55BB2A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수입물량 변화효과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수입량을 설명하는 기본적인 변수로 </a:t>
            </a:r>
            <a:r>
              <a:rPr lang="ko-KR" altLang="en-US" sz="2000" dirty="0">
                <a:solidFill>
                  <a:srgbClr val="FF0000"/>
                </a:solidFill>
              </a:rPr>
              <a:t>국민총소득</a:t>
            </a:r>
            <a:r>
              <a:rPr lang="en-US" altLang="ko-KR" sz="2000" dirty="0"/>
              <a:t>, FTA </a:t>
            </a:r>
            <a:r>
              <a:rPr lang="ko-KR" altLang="en-US" sz="2000" dirty="0"/>
              <a:t>상대국산 수입가격</a:t>
            </a:r>
            <a:r>
              <a:rPr lang="en-US" altLang="ko-KR" sz="2000" dirty="0"/>
              <a:t>, FTA </a:t>
            </a:r>
            <a:r>
              <a:rPr lang="ko-KR" altLang="en-US" sz="2000" dirty="0"/>
              <a:t>상대국 이외의 수입가격을 포함하였다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품목별 분석 대상 국가 선정 방법</a:t>
            </a:r>
            <a:endParaRPr lang="en-US" altLang="ko-KR" sz="2000" dirty="0"/>
          </a:p>
          <a:p>
            <a:r>
              <a:rPr lang="ko-KR" altLang="en-US" sz="2000" dirty="0"/>
              <a:t>수입물량과 가격의 인과성 분석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수입량</a:t>
            </a:r>
            <a:r>
              <a:rPr lang="en-US" altLang="ko-KR" sz="2000" dirty="0"/>
              <a:t>, </a:t>
            </a:r>
            <a:r>
              <a:rPr lang="ko-KR" altLang="en-US" sz="2000" dirty="0"/>
              <a:t>수입가격 등 무역과 관련된 변수는 한 </a:t>
            </a:r>
            <a:r>
              <a:rPr lang="ko-KR" altLang="en-US" sz="2000" dirty="0" err="1"/>
              <a:t>국무역통계진흥원</a:t>
            </a:r>
            <a:r>
              <a:rPr lang="en-US" altLang="ko-KR" sz="2000" dirty="0"/>
              <a:t>, </a:t>
            </a:r>
            <a:r>
              <a:rPr lang="ko-KR" altLang="en-US" sz="2000" dirty="0"/>
              <a:t>국산 가격은 통계청</a:t>
            </a:r>
            <a:r>
              <a:rPr lang="en-US" altLang="ko-KR" sz="2000" dirty="0"/>
              <a:t>(</a:t>
            </a:r>
            <a:r>
              <a:rPr lang="ko-KR" altLang="en-US" sz="2000" dirty="0"/>
              <a:t>어업생산동향조사</a:t>
            </a:r>
            <a:r>
              <a:rPr lang="en-US" altLang="ko-KR" sz="2000" dirty="0"/>
              <a:t>)</a:t>
            </a:r>
            <a:r>
              <a:rPr lang="ko-KR" altLang="en-US" sz="2000" dirty="0"/>
              <a:t>의 분기별 자료를</a:t>
            </a:r>
            <a:r>
              <a:rPr lang="en-US" altLang="ko-KR" sz="2000" dirty="0"/>
              <a:t>, </a:t>
            </a:r>
            <a:r>
              <a:rPr lang="ko-KR" altLang="en-US" sz="2000" dirty="0"/>
              <a:t>국 민총소득은 한국은행의 분기별 자료를 이용하였다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국산 가격 상승에 따라 수입물량이 증가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국민총소득 </a:t>
            </a:r>
            <a:r>
              <a:rPr lang="en-US" altLang="ko-KR" sz="2000" dirty="0"/>
              <a:t>: 1</a:t>
            </a:r>
            <a:r>
              <a:rPr lang="ko-KR" altLang="en-US" sz="2000" dirty="0"/>
              <a:t>인당 환산</a:t>
            </a:r>
            <a:r>
              <a:rPr lang="en-US" altLang="ko-KR" sz="2000" dirty="0"/>
              <a:t>? </a:t>
            </a:r>
            <a:r>
              <a:rPr lang="ko-KR" altLang="en-US" sz="2000" dirty="0" err="1"/>
              <a:t>할때</a:t>
            </a:r>
            <a:r>
              <a:rPr lang="ko-KR" altLang="en-US" sz="2000" dirty="0"/>
              <a:t> 쓰는건지</a:t>
            </a:r>
            <a:r>
              <a:rPr lang="en-US" altLang="ko-KR" sz="2000" dirty="0"/>
              <a:t>..? </a:t>
            </a:r>
            <a:r>
              <a:rPr lang="ko-KR" altLang="en-US" sz="2000" dirty="0" err="1"/>
              <a:t>논문이해못함</a:t>
            </a:r>
            <a:r>
              <a:rPr lang="ko-KR" altLang="en-US" sz="2000" dirty="0"/>
              <a:t> </a:t>
            </a:r>
            <a:r>
              <a:rPr lang="ko-KR" altLang="en-US" sz="2000" dirty="0" err="1"/>
              <a:t>ㅎ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4868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42B9-B4F5-4EB1-A749-C1A3B1D2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국제원자재 가격변동 원인에 대한 연구</a:t>
            </a:r>
            <a:r>
              <a:rPr lang="en-US" altLang="ko-KR" sz="4000" dirty="0"/>
              <a:t>(2003)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C6717E-BA45-4851-BBC9-41B148D9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4463"/>
            <a:ext cx="7345681" cy="4313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BE8844-4EF8-4C5A-B820-A15D969976C3}"/>
              </a:ext>
            </a:extLst>
          </p:cNvPr>
          <p:cNvSpPr/>
          <p:nvPr/>
        </p:nvSpPr>
        <p:spPr>
          <a:xfrm>
            <a:off x="2903975" y="3342618"/>
            <a:ext cx="1537397" cy="69333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165B35-CDEE-4812-9723-B1FB27E29BEA}"/>
              </a:ext>
            </a:extLst>
          </p:cNvPr>
          <p:cNvSpPr/>
          <p:nvPr/>
        </p:nvSpPr>
        <p:spPr>
          <a:xfrm>
            <a:off x="1927966" y="5528099"/>
            <a:ext cx="2513406" cy="4371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052949B-E0EE-42CE-A1E2-4769FA2ADBDB}"/>
              </a:ext>
            </a:extLst>
          </p:cNvPr>
          <p:cNvCxnSpPr>
            <a:cxnSpLocks/>
          </p:cNvCxnSpPr>
          <p:nvPr/>
        </p:nvCxnSpPr>
        <p:spPr>
          <a:xfrm flipH="1">
            <a:off x="4511041" y="2073829"/>
            <a:ext cx="1661190" cy="107038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C2A2D6-8D5E-4E7F-88B1-DD2EDCBA610D}"/>
              </a:ext>
            </a:extLst>
          </p:cNvPr>
          <p:cNvSpPr txBox="1"/>
          <p:nvPr/>
        </p:nvSpPr>
        <p:spPr>
          <a:xfrm>
            <a:off x="6300869" y="1580908"/>
            <a:ext cx="3118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코로나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코로나</a:t>
            </a:r>
            <a:r>
              <a:rPr lang="en-US" altLang="ko-KR" dirty="0"/>
              <a:t>2</a:t>
            </a:r>
            <a:r>
              <a:rPr lang="ko-KR" altLang="en-US" dirty="0" err="1"/>
              <a:t>년넘엇고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없어지는건</a:t>
            </a:r>
            <a:r>
              <a:rPr lang="ko-KR" altLang="en-US" dirty="0"/>
              <a:t> 너무 </a:t>
            </a:r>
            <a:r>
              <a:rPr lang="ko-KR" altLang="en-US" dirty="0" err="1"/>
              <a:t>이후이긴함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8B62210-4987-4D03-867D-53B73B3E38B9}"/>
              </a:ext>
            </a:extLst>
          </p:cNvPr>
          <p:cNvCxnSpPr>
            <a:cxnSpLocks/>
          </p:cNvCxnSpPr>
          <p:nvPr/>
        </p:nvCxnSpPr>
        <p:spPr>
          <a:xfrm flipH="1">
            <a:off x="4511040" y="3903636"/>
            <a:ext cx="1079886" cy="34146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C7FB44-8020-4763-AB51-C3C9E859E61A}"/>
              </a:ext>
            </a:extLst>
          </p:cNvPr>
          <p:cNvSpPr txBox="1"/>
          <p:nvPr/>
        </p:nvSpPr>
        <p:spPr>
          <a:xfrm>
            <a:off x="5603133" y="3356099"/>
            <a:ext cx="6357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달러화 강세</a:t>
            </a:r>
            <a:r>
              <a:rPr lang="en-US" altLang="ko-KR" dirty="0"/>
              <a:t>, </a:t>
            </a:r>
            <a:r>
              <a:rPr lang="ko-KR" altLang="en-US" dirty="0"/>
              <a:t>표시가격하락</a:t>
            </a:r>
            <a:endParaRPr lang="en-US" altLang="ko-KR" dirty="0"/>
          </a:p>
          <a:p>
            <a:r>
              <a:rPr lang="ko-KR" altLang="en-US" dirty="0"/>
              <a:t>달러화 약세</a:t>
            </a:r>
            <a:r>
              <a:rPr lang="en-US" altLang="ko-KR" dirty="0"/>
              <a:t>, </a:t>
            </a:r>
            <a:r>
              <a:rPr lang="ko-KR" altLang="en-US" dirty="0"/>
              <a:t>표시가격 상승 </a:t>
            </a:r>
            <a:r>
              <a:rPr lang="en-US" altLang="ko-KR" dirty="0"/>
              <a:t>: </a:t>
            </a:r>
            <a:r>
              <a:rPr lang="ko-KR" altLang="en-US" dirty="0"/>
              <a:t>수출국 수입 감소 </a:t>
            </a:r>
            <a:r>
              <a:rPr lang="en-US" altLang="ko-KR" dirty="0"/>
              <a:t>-&gt; </a:t>
            </a:r>
            <a:r>
              <a:rPr lang="ko-KR" altLang="en-US" dirty="0"/>
              <a:t>가격올림</a:t>
            </a:r>
            <a:endParaRPr lang="en-US" altLang="ko-KR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472F975-71E7-43EF-ABE6-B463BA83E469}"/>
              </a:ext>
            </a:extLst>
          </p:cNvPr>
          <p:cNvCxnSpPr>
            <a:cxnSpLocks/>
          </p:cNvCxnSpPr>
          <p:nvPr/>
        </p:nvCxnSpPr>
        <p:spPr>
          <a:xfrm flipH="1">
            <a:off x="4511040" y="4282233"/>
            <a:ext cx="1092093" cy="38115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2DD469-F8CB-48D1-942E-24337815F4E7}"/>
              </a:ext>
            </a:extLst>
          </p:cNvPr>
          <p:cNvSpPr txBox="1"/>
          <p:nvPr/>
        </p:nvSpPr>
        <p:spPr>
          <a:xfrm>
            <a:off x="5590926" y="4023737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귀금속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곡물시장 투기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F02EFF-D388-4654-99F6-C5070EFD335F}"/>
              </a:ext>
            </a:extLst>
          </p:cNvPr>
          <p:cNvCxnSpPr>
            <a:cxnSpLocks/>
          </p:cNvCxnSpPr>
          <p:nvPr/>
        </p:nvCxnSpPr>
        <p:spPr>
          <a:xfrm flipH="1">
            <a:off x="4511040" y="5301176"/>
            <a:ext cx="1173479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72C41F-4A5A-4DA4-936E-917E4DF862FF}"/>
              </a:ext>
            </a:extLst>
          </p:cNvPr>
          <p:cNvSpPr txBox="1"/>
          <p:nvPr/>
        </p:nvSpPr>
        <p:spPr>
          <a:xfrm>
            <a:off x="5711046" y="5158767"/>
            <a:ext cx="560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원유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원유가격 상승하면 수입비용상승은 에바인가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?)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D20C66-A237-4F07-81A0-B6DBB4C78C0F}"/>
              </a:ext>
            </a:extLst>
          </p:cNvPr>
          <p:cNvCxnSpPr>
            <a:cxnSpLocks/>
          </p:cNvCxnSpPr>
          <p:nvPr/>
        </p:nvCxnSpPr>
        <p:spPr>
          <a:xfrm flipH="1" flipV="1">
            <a:off x="4511040" y="6223968"/>
            <a:ext cx="1200006" cy="4145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6F9F85-6687-4C07-B8DC-4258247F94EF}"/>
              </a:ext>
            </a:extLst>
          </p:cNvPr>
          <p:cNvSpPr txBox="1"/>
          <p:nvPr/>
        </p:nvSpPr>
        <p:spPr>
          <a:xfrm>
            <a:off x="5711046" y="6189763"/>
            <a:ext cx="526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광우병 등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오징어병이 생기지 않는 이상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,,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F0B3963-88FD-4952-9274-A8B480F2B699}"/>
              </a:ext>
            </a:extLst>
          </p:cNvPr>
          <p:cNvCxnSpPr>
            <a:cxnSpLocks/>
          </p:cNvCxnSpPr>
          <p:nvPr/>
        </p:nvCxnSpPr>
        <p:spPr>
          <a:xfrm flipH="1" flipV="1">
            <a:off x="4484513" y="5700397"/>
            <a:ext cx="3375437" cy="4145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FFF76D9-A577-495A-BDDB-848CFBA2C5D1}"/>
              </a:ext>
            </a:extLst>
          </p:cNvPr>
          <p:cNvSpPr txBox="1"/>
          <p:nvPr/>
        </p:nvSpPr>
        <p:spPr>
          <a:xfrm>
            <a:off x="7935561" y="5574067"/>
            <a:ext cx="365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환경파괴 </a:t>
            </a:r>
            <a:r>
              <a:rPr lang="en-US" altLang="ko-KR" dirty="0"/>
              <a:t>: </a:t>
            </a:r>
            <a:r>
              <a:rPr lang="ko-KR" altLang="en-US" dirty="0"/>
              <a:t>엘니뇨 등 바다환경변화로 인한 어획량변화 등</a:t>
            </a:r>
            <a:endParaRPr lang="en-US" altLang="ko-KR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B6F73C1-8471-4209-9684-D130C5A3C0FA}"/>
              </a:ext>
            </a:extLst>
          </p:cNvPr>
          <p:cNvCxnSpPr>
            <a:cxnSpLocks/>
          </p:cNvCxnSpPr>
          <p:nvPr/>
        </p:nvCxnSpPr>
        <p:spPr>
          <a:xfrm flipH="1">
            <a:off x="4546268" y="2945035"/>
            <a:ext cx="1754601" cy="72246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8F66A1-964A-49F1-BEA7-2CDB4680D8EB}"/>
              </a:ext>
            </a:extLst>
          </p:cNvPr>
          <p:cNvSpPr txBox="1"/>
          <p:nvPr/>
        </p:nvSpPr>
        <p:spPr>
          <a:xfrm>
            <a:off x="6336096" y="2550812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세계적인 수요에 비해 공급이 미치지 </a:t>
            </a:r>
            <a:r>
              <a:rPr lang="ko-KR" altLang="en-US" dirty="0" err="1"/>
              <a:t>못할때</a:t>
            </a:r>
            <a:endParaRPr lang="en-US" altLang="ko-KR" dirty="0"/>
          </a:p>
          <a:p>
            <a:r>
              <a:rPr lang="ko-KR" altLang="en-US" dirty="0"/>
              <a:t>중국 효과 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750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4892B-6165-498F-9C91-9EEA3607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생각해보기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F9A22-D052-45C6-9485-EF753A43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수온</a:t>
            </a:r>
            <a:r>
              <a:rPr lang="en-US" altLang="ko-KR" dirty="0"/>
              <a:t> – 17~23 </a:t>
            </a:r>
            <a:r>
              <a:rPr lang="ko-KR" altLang="en-US" dirty="0"/>
              <a:t>수온에서 </a:t>
            </a:r>
            <a:r>
              <a:rPr lang="ko-KR" altLang="en-US" dirty="0" err="1"/>
              <a:t>잘자람</a:t>
            </a:r>
            <a:r>
              <a:rPr lang="ko-KR" altLang="en-US" dirty="0"/>
              <a:t> </a:t>
            </a:r>
            <a:r>
              <a:rPr lang="ko-KR" altLang="en-US" dirty="0" err="1"/>
              <a:t>그이상온도</a:t>
            </a:r>
            <a:r>
              <a:rPr lang="ko-KR" altLang="en-US" dirty="0"/>
              <a:t> </a:t>
            </a:r>
            <a:r>
              <a:rPr lang="ko-KR" altLang="en-US" dirty="0" err="1"/>
              <a:t>안됌</a:t>
            </a:r>
            <a:endParaRPr lang="en-US" altLang="ko-KR" dirty="0"/>
          </a:p>
          <a:p>
            <a:r>
              <a:rPr lang="ko-KR" altLang="en-US" dirty="0"/>
              <a:t>국내생산량</a:t>
            </a:r>
            <a:r>
              <a:rPr lang="en-US" altLang="ko-KR" dirty="0"/>
              <a:t> – </a:t>
            </a:r>
            <a:r>
              <a:rPr lang="ko-KR" altLang="en-US" dirty="0"/>
              <a:t>감소</a:t>
            </a:r>
            <a:r>
              <a:rPr lang="en-US" altLang="ko-KR" dirty="0"/>
              <a:t>,</a:t>
            </a:r>
            <a:r>
              <a:rPr lang="ko-KR" altLang="en-US" dirty="0"/>
              <a:t>가격상승 </a:t>
            </a:r>
            <a:r>
              <a:rPr lang="en-US" altLang="ko-KR" dirty="0"/>
              <a:t>– </a:t>
            </a:r>
            <a:r>
              <a:rPr lang="ko-KR" altLang="en-US" dirty="0"/>
              <a:t>수입량증가</a:t>
            </a:r>
            <a:endParaRPr lang="en-US" altLang="ko-KR" dirty="0"/>
          </a:p>
          <a:p>
            <a:r>
              <a:rPr lang="ko-KR" altLang="en-US" dirty="0"/>
              <a:t>국내수요 </a:t>
            </a:r>
            <a:r>
              <a:rPr lang="en-US" altLang="ko-KR" dirty="0"/>
              <a:t>(</a:t>
            </a:r>
            <a:r>
              <a:rPr lang="ko-KR" altLang="en-US" dirty="0"/>
              <a:t>국내수요가 증가하면 </a:t>
            </a:r>
            <a:r>
              <a:rPr lang="ko-KR" altLang="en-US" dirty="0" err="1"/>
              <a:t>수입량이증가</a:t>
            </a:r>
            <a:r>
              <a:rPr lang="en-US" altLang="ko-KR" dirty="0"/>
              <a:t>, </a:t>
            </a:r>
            <a:r>
              <a:rPr lang="ko-KR" altLang="en-US" dirty="0"/>
              <a:t>수입가격 변화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국외수요 </a:t>
            </a:r>
            <a:r>
              <a:rPr lang="en-US" altLang="ko-KR" dirty="0"/>
              <a:t>(</a:t>
            </a:r>
            <a:r>
              <a:rPr lang="ko-KR" altLang="en-US" dirty="0"/>
              <a:t>국외수요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</a:t>
            </a:r>
            <a:r>
              <a:rPr lang="ko-KR" altLang="en-US" dirty="0"/>
              <a:t>중국</a:t>
            </a:r>
            <a:r>
              <a:rPr lang="en-US" altLang="ko-KR" dirty="0"/>
              <a:t>)</a:t>
            </a:r>
            <a:r>
              <a:rPr lang="ko-KR" altLang="en-US" dirty="0"/>
              <a:t>가 증가하면 수입가격이 올라갈까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국외수출 </a:t>
            </a:r>
            <a:r>
              <a:rPr lang="en-US" altLang="ko-KR" dirty="0"/>
              <a:t>(</a:t>
            </a:r>
            <a:r>
              <a:rPr lang="ko-KR" altLang="en-US" dirty="0"/>
              <a:t>수출가격 분석으로 수입가격상승원인 예측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환율 </a:t>
            </a:r>
            <a:r>
              <a:rPr lang="en-US" altLang="ko-KR" dirty="0"/>
              <a:t>– </a:t>
            </a:r>
            <a:r>
              <a:rPr lang="ko-KR" altLang="en-US" dirty="0"/>
              <a:t>증가</a:t>
            </a:r>
            <a:r>
              <a:rPr lang="en-US" altLang="ko-KR" dirty="0"/>
              <a:t>, </a:t>
            </a:r>
            <a:r>
              <a:rPr lang="ko-KR" altLang="en-US" dirty="0"/>
              <a:t>수입가격 상승</a:t>
            </a:r>
            <a:endParaRPr lang="en-US" altLang="ko-KR" dirty="0"/>
          </a:p>
          <a:p>
            <a:r>
              <a:rPr lang="ko-KR" altLang="en-US" dirty="0"/>
              <a:t>관세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030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47BE304-F5D8-406A-AED7-5478071110B0}"/>
              </a:ext>
            </a:extLst>
          </p:cNvPr>
          <p:cNvSpPr/>
          <p:nvPr/>
        </p:nvSpPr>
        <p:spPr>
          <a:xfrm>
            <a:off x="5580156" y="2800939"/>
            <a:ext cx="1128409" cy="119650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632FAF8-91E3-4362-A109-DD4F576B5153}"/>
              </a:ext>
            </a:extLst>
          </p:cNvPr>
          <p:cNvSpPr/>
          <p:nvPr/>
        </p:nvSpPr>
        <p:spPr>
          <a:xfrm>
            <a:off x="6831995" y="1941443"/>
            <a:ext cx="1128409" cy="11965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수온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C89372-3C3F-4154-AB14-BBFC21815875}"/>
              </a:ext>
            </a:extLst>
          </p:cNvPr>
          <p:cNvSpPr/>
          <p:nvPr/>
        </p:nvSpPr>
        <p:spPr>
          <a:xfrm>
            <a:off x="6831995" y="3694014"/>
            <a:ext cx="1128409" cy="11965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수요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36D61F-F461-442C-A01B-46B9FCE8B07C}"/>
              </a:ext>
            </a:extLst>
          </p:cNvPr>
          <p:cNvSpPr/>
          <p:nvPr/>
        </p:nvSpPr>
        <p:spPr>
          <a:xfrm>
            <a:off x="4425184" y="3726930"/>
            <a:ext cx="1128409" cy="11965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811258-8151-47D9-B7CD-7B44079B3020}"/>
              </a:ext>
            </a:extLst>
          </p:cNvPr>
          <p:cNvSpPr/>
          <p:nvPr/>
        </p:nvSpPr>
        <p:spPr>
          <a:xfrm>
            <a:off x="4362158" y="1882482"/>
            <a:ext cx="1128409" cy="119650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환율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E274335-58DC-486F-A60E-E341ECF4C3C6}"/>
              </a:ext>
            </a:extLst>
          </p:cNvPr>
          <p:cNvSpPr/>
          <p:nvPr/>
        </p:nvSpPr>
        <p:spPr>
          <a:xfrm>
            <a:off x="8553795" y="2232247"/>
            <a:ext cx="1128409" cy="119650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생산량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E7B647C-9BA4-4D5C-A862-FFC280A0E20A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7960404" y="2539694"/>
            <a:ext cx="593391" cy="290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935A214-4D15-41A0-800D-CB0083825F19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 flipV="1">
            <a:off x="5553593" y="4292265"/>
            <a:ext cx="1278402" cy="3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4EB756-15E9-4244-89D2-9E10C5B6B1E8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26363" y="3078984"/>
            <a:ext cx="63026" cy="647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525F5E-CA11-4F8D-8D5C-9C43A96D3E32}"/>
              </a:ext>
            </a:extLst>
          </p:cNvPr>
          <p:cNvSpPr/>
          <p:nvPr/>
        </p:nvSpPr>
        <p:spPr>
          <a:xfrm>
            <a:off x="5875329" y="186819"/>
            <a:ext cx="3456679" cy="156940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고등어</a:t>
            </a:r>
            <a:r>
              <a:rPr lang="en-US" altLang="ko-KR" dirty="0"/>
              <a:t>, </a:t>
            </a:r>
            <a:r>
              <a:rPr lang="ko-KR" altLang="en-US" dirty="0"/>
              <a:t>갈치</a:t>
            </a:r>
            <a:r>
              <a:rPr lang="en-US" altLang="ko-KR" dirty="0"/>
              <a:t>, </a:t>
            </a:r>
            <a:r>
              <a:rPr lang="ko-KR" altLang="en-US" dirty="0" err="1"/>
              <a:t>멸치등</a:t>
            </a:r>
            <a:endParaRPr lang="en-US" altLang="ko-KR" dirty="0"/>
          </a:p>
          <a:p>
            <a:pPr algn="ctr"/>
            <a:r>
              <a:rPr lang="ko-KR" altLang="en-US" dirty="0"/>
              <a:t>겨울</a:t>
            </a:r>
            <a:r>
              <a:rPr lang="en-US" altLang="ko-KR" dirty="0"/>
              <a:t>, </a:t>
            </a:r>
            <a:r>
              <a:rPr lang="ko-KR" altLang="en-US" dirty="0"/>
              <a:t>봄 한파로 인한 어장형성에 문제가 생겨 생산량 감소</a:t>
            </a:r>
            <a:endParaRPr lang="en-US" altLang="ko-KR" dirty="0"/>
          </a:p>
          <a:p>
            <a:pPr algn="ctr"/>
            <a:r>
              <a:rPr lang="ko-KR" altLang="en-US" dirty="0"/>
              <a:t>오징어는 반대로 바다수온 높으면 어장 형성 어려움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CDB4E6-1729-46F4-BB0A-736DAC91F343}"/>
              </a:ext>
            </a:extLst>
          </p:cNvPr>
          <p:cNvSpPr/>
          <p:nvPr/>
        </p:nvSpPr>
        <p:spPr>
          <a:xfrm>
            <a:off x="200370" y="4079480"/>
            <a:ext cx="3712468" cy="5205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0" i="0" kern="120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현지가격상승 </a:t>
            </a:r>
            <a:r>
              <a:rPr lang="en-US" altLang="ko-KR" sz="1800" b="0" i="0" kern="120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-&gt; </a:t>
            </a:r>
            <a:r>
              <a:rPr lang="ko-KR" altLang="en-US" sz="1800" b="0" i="0" kern="120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수입가격상승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819D31-9D4E-421A-956E-825A632A2440}"/>
              </a:ext>
            </a:extLst>
          </p:cNvPr>
          <p:cNvSpPr/>
          <p:nvPr/>
        </p:nvSpPr>
        <p:spPr>
          <a:xfrm>
            <a:off x="239570" y="2121068"/>
            <a:ext cx="3678909" cy="119650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0" i="0" kern="120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환율 상승 시 수출품의 국제 가격 하락하는 효과</a:t>
            </a:r>
            <a:r>
              <a:rPr lang="en-US" altLang="ko-KR" sz="1800" b="0" i="0" kern="120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, </a:t>
            </a:r>
            <a:r>
              <a:rPr lang="ko-KR" altLang="en-US" sz="1800" b="0" i="0" kern="120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수출이 증가된다</a:t>
            </a:r>
            <a:r>
              <a:rPr lang="en-US" altLang="ko-KR" sz="1800" b="0" i="0" kern="120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. </a:t>
            </a:r>
            <a:r>
              <a:rPr lang="ko-KR" altLang="en-US" sz="1800" b="0" i="0" kern="120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수입원자재 가격은 상승한다</a:t>
            </a:r>
            <a:r>
              <a:rPr lang="en-US" altLang="ko-KR" sz="1800" b="0" i="0" kern="120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4A818E4-32DE-4701-9741-4FE44FE05162}"/>
              </a:ext>
            </a:extLst>
          </p:cNvPr>
          <p:cNvSpPr/>
          <p:nvPr/>
        </p:nvSpPr>
        <p:spPr>
          <a:xfrm>
            <a:off x="8676836" y="1408646"/>
            <a:ext cx="3456678" cy="119650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2018</a:t>
            </a:r>
            <a:r>
              <a:rPr lang="ko-KR" altLang="en-US" dirty="0"/>
              <a:t>년 국내 어획량 감소</a:t>
            </a:r>
            <a:r>
              <a:rPr lang="en-US" altLang="ko-KR" dirty="0"/>
              <a:t>,</a:t>
            </a:r>
            <a:r>
              <a:rPr lang="ko-KR" altLang="en-US" dirty="0"/>
              <a:t> 오징어 가격 급등 </a:t>
            </a:r>
            <a:r>
              <a:rPr lang="en-US" altLang="ko-KR" dirty="0"/>
              <a:t>/ 2020</a:t>
            </a:r>
            <a:r>
              <a:rPr lang="ko-KR" altLang="en-US" dirty="0"/>
              <a:t>년 어획량 증가</a:t>
            </a:r>
            <a:r>
              <a:rPr lang="en-US" altLang="ko-KR" dirty="0"/>
              <a:t>, </a:t>
            </a:r>
            <a:r>
              <a:rPr lang="ko-KR" altLang="en-US" dirty="0"/>
              <a:t>오징어 가격 하락 </a:t>
            </a:r>
            <a:r>
              <a:rPr lang="en-US" altLang="ko-KR" dirty="0"/>
              <a:t>: </a:t>
            </a:r>
            <a:r>
              <a:rPr lang="ko-KR" altLang="en-US" dirty="0" err="1"/>
              <a:t>동한난류로</a:t>
            </a:r>
            <a:r>
              <a:rPr lang="ko-KR" altLang="en-US" dirty="0"/>
              <a:t> 수온 </a:t>
            </a:r>
            <a:r>
              <a:rPr lang="en-US" altLang="ko-KR" dirty="0"/>
              <a:t>17~18</a:t>
            </a:r>
            <a:r>
              <a:rPr lang="ko-KR" altLang="en-US" dirty="0"/>
              <a:t>도 유지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8E7B7E4-4B60-4C17-A08E-F6D1045213F0}"/>
              </a:ext>
            </a:extLst>
          </p:cNvPr>
          <p:cNvSpPr/>
          <p:nvPr/>
        </p:nvSpPr>
        <p:spPr>
          <a:xfrm>
            <a:off x="6638406" y="5014292"/>
            <a:ext cx="2620219" cy="5514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국내 오징어 수요 증가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C69CE97-32F5-43DB-9804-2B7CAE2C421F}"/>
              </a:ext>
            </a:extLst>
          </p:cNvPr>
          <p:cNvSpPr/>
          <p:nvPr/>
        </p:nvSpPr>
        <p:spPr>
          <a:xfrm>
            <a:off x="3679278" y="5014291"/>
            <a:ext cx="2620219" cy="5514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국내 오징어 가격 상승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04AD874-3A22-494D-9BB0-E4C78C514232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5388341" y="3253525"/>
            <a:ext cx="3330706" cy="64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59047682-C38C-4CC7-AB46-B9A43B8D5484}"/>
              </a:ext>
            </a:extLst>
          </p:cNvPr>
          <p:cNvSpPr/>
          <p:nvPr/>
        </p:nvSpPr>
        <p:spPr>
          <a:xfrm>
            <a:off x="3934691" y="559719"/>
            <a:ext cx="1128409" cy="119650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중국효과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1872F6A-67C2-43D0-9FCA-5E6630D87C02}"/>
              </a:ext>
            </a:extLst>
          </p:cNvPr>
          <p:cNvSpPr/>
          <p:nvPr/>
        </p:nvSpPr>
        <p:spPr>
          <a:xfrm>
            <a:off x="2587626" y="639303"/>
            <a:ext cx="1128409" cy="119650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환경오염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EFD30AA-CD5A-4381-B3D5-6553FFE8DD93}"/>
              </a:ext>
            </a:extLst>
          </p:cNvPr>
          <p:cNvSpPr/>
          <p:nvPr/>
        </p:nvSpPr>
        <p:spPr>
          <a:xfrm>
            <a:off x="6638405" y="5689545"/>
            <a:ext cx="2620219" cy="7535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중국 오징어 수요 증가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영향미치는지는</a:t>
            </a:r>
            <a:r>
              <a:rPr lang="ko-KR" altLang="en-US" sz="1400" dirty="0">
                <a:solidFill>
                  <a:schemeClr val="tx1"/>
                </a:solidFill>
              </a:rPr>
              <a:t> 확인필요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3E4BA6-4963-4A10-8947-4122CD7AF8E9}"/>
              </a:ext>
            </a:extLst>
          </p:cNvPr>
          <p:cNvSpPr/>
          <p:nvPr/>
        </p:nvSpPr>
        <p:spPr>
          <a:xfrm>
            <a:off x="193185" y="3437502"/>
            <a:ext cx="3712468" cy="5205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0" i="0" kern="120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현지 어획량 감소 </a:t>
            </a:r>
            <a:r>
              <a:rPr lang="en-US" altLang="ko-KR" sz="1800" b="0" i="0" kern="120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-&gt; </a:t>
            </a:r>
            <a:r>
              <a:rPr lang="ko-KR" altLang="en-US" sz="1800" b="0" i="0" kern="120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가격변동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F02C47-218A-44F2-89EB-9C99922513BF}"/>
              </a:ext>
            </a:extLst>
          </p:cNvPr>
          <p:cNvSpPr/>
          <p:nvPr/>
        </p:nvSpPr>
        <p:spPr>
          <a:xfrm>
            <a:off x="8808636" y="3019871"/>
            <a:ext cx="3291037" cy="111593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국내 오징어 어획량감소 원인으로 </a:t>
            </a:r>
            <a:r>
              <a:rPr lang="en-US" altLang="ko-KR" dirty="0"/>
              <a:t> </a:t>
            </a:r>
            <a:r>
              <a:rPr lang="ko-KR" altLang="en-US" dirty="0" err="1"/>
              <a:t>북한해</a:t>
            </a:r>
            <a:r>
              <a:rPr lang="ko-KR" altLang="en-US" dirty="0"/>
              <a:t> 쪽에서 남획하는 중국 불법어선으로 추정</a:t>
            </a:r>
          </a:p>
        </p:txBody>
      </p:sp>
    </p:spTree>
    <p:extLst>
      <p:ext uri="{BB962C8B-B14F-4D97-AF65-F5344CB8AC3E}">
        <p14:creationId xmlns:p14="http://schemas.microsoft.com/office/powerpoint/2010/main" val="190486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2A18E-5A59-4EEC-B7F1-978E6119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수입가격 관련 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7141-7A66-4912-910E-63F0DE07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어획량의 감소와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현지 가격 상승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중국 고추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지난달 멸치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조기 등 일부 수산물과 축산물 수입 가격이 오른 것으로 나타났다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20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2"/>
              </a:rPr>
              <a:t>https://www.hankyung.com/economy/article/2011070819678</a:t>
            </a:r>
            <a:endParaRPr lang="en-US" altLang="ko-KR" sz="2000" b="0" i="0" dirty="0">
              <a:solidFill>
                <a:srgbClr val="22222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2000" b="0" i="0" dirty="0">
              <a:solidFill>
                <a:srgbClr val="22222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000" dirty="0"/>
              <a:t>오징어 </a:t>
            </a:r>
            <a:r>
              <a:rPr lang="en-US" altLang="ko-KR" sz="2000" dirty="0"/>
              <a:t>10</a:t>
            </a:r>
            <a:r>
              <a:rPr lang="ko-KR" altLang="en-US" sz="2000" dirty="0"/>
              <a:t>년 수입량 증가율이 </a:t>
            </a:r>
            <a:r>
              <a:rPr lang="en-US" altLang="ko-KR" sz="2000" dirty="0"/>
              <a:t>599.2% </a:t>
            </a:r>
            <a:r>
              <a:rPr lang="ko-KR" altLang="en-US" sz="2000" dirty="0"/>
              <a:t>압도적 수입증가율 </a:t>
            </a:r>
            <a:r>
              <a:rPr lang="en-US" altLang="ko-KR" sz="2000" dirty="0"/>
              <a:t>1</a:t>
            </a:r>
            <a:r>
              <a:rPr lang="ko-KR" altLang="en-US" sz="2000" dirty="0"/>
              <a:t>위</a:t>
            </a:r>
            <a:r>
              <a:rPr lang="en-US" altLang="ko-KR" sz="2000" dirty="0"/>
              <a:t>.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쭈꾸미와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 꽁치가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배 가량 수입 늘어났다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수입이 늘면서 수입 단가도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배 가량 뛰었다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쭈꾸미는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년전과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 견줘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2.9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배 상승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2000" dirty="0"/>
              <a:t>오징어 </a:t>
            </a:r>
            <a:r>
              <a:rPr lang="en-US" altLang="ko-KR" sz="2000" dirty="0"/>
              <a:t>1.7</a:t>
            </a:r>
            <a:r>
              <a:rPr lang="ko-KR" altLang="en-US" sz="2000" dirty="0"/>
              <a:t>배 밖에 </a:t>
            </a:r>
            <a:r>
              <a:rPr lang="ko-KR" altLang="en-US" sz="2000" dirty="0" err="1"/>
              <a:t>오르지않음</a:t>
            </a:r>
            <a:br>
              <a:rPr lang="en-US" altLang="ko-KR" sz="2000" dirty="0"/>
            </a:br>
            <a:r>
              <a:rPr lang="en-US" altLang="ko-KR" sz="2000" dirty="0">
                <a:hlinkClick r:id="rId3"/>
              </a:rPr>
              <a:t>https://www.hani.co.kr/arti/economy/economy_general/552604.html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0" i="0" dirty="0">
                <a:solidFill>
                  <a:srgbClr val="202020"/>
                </a:solidFill>
                <a:effectLst/>
                <a:latin typeface="+mn-ea"/>
              </a:rPr>
              <a:t>주요 수입 수산물 </a:t>
            </a:r>
            <a:r>
              <a:rPr lang="en-US" altLang="ko-KR" sz="2000" b="0" i="0" dirty="0">
                <a:solidFill>
                  <a:srgbClr val="202020"/>
                </a:solidFill>
                <a:effectLst/>
                <a:latin typeface="+mn-ea"/>
              </a:rPr>
              <a:t>10</a:t>
            </a:r>
            <a:r>
              <a:rPr lang="ko-KR" altLang="en-US" sz="2000" b="0" i="0" dirty="0">
                <a:solidFill>
                  <a:srgbClr val="202020"/>
                </a:solidFill>
                <a:effectLst/>
                <a:latin typeface="+mn-ea"/>
              </a:rPr>
              <a:t>개 품목의 </a:t>
            </a:r>
            <a:r>
              <a:rPr lang="en-US" altLang="ko-KR" sz="2000" b="0" i="0" dirty="0">
                <a:solidFill>
                  <a:srgbClr val="202020"/>
                </a:solidFill>
                <a:effectLst/>
                <a:latin typeface="+mn-ea"/>
              </a:rPr>
              <a:t>10</a:t>
            </a:r>
            <a:r>
              <a:rPr lang="ko-KR" altLang="en-US" sz="2000" b="0" i="0" dirty="0">
                <a:solidFill>
                  <a:srgbClr val="202020"/>
                </a:solidFill>
                <a:effectLst/>
                <a:latin typeface="+mn-ea"/>
              </a:rPr>
              <a:t>년간 수입량은 </a:t>
            </a:r>
            <a:r>
              <a:rPr lang="en-US" altLang="ko-KR" sz="2000" b="0" i="0" dirty="0">
                <a:solidFill>
                  <a:srgbClr val="202020"/>
                </a:solidFill>
                <a:effectLst/>
                <a:latin typeface="+mn-ea"/>
              </a:rPr>
              <a:t>1.9</a:t>
            </a:r>
            <a:r>
              <a:rPr lang="ko-KR" altLang="en-US" sz="2000" b="0" i="0" dirty="0">
                <a:solidFill>
                  <a:srgbClr val="202020"/>
                </a:solidFill>
                <a:effectLst/>
                <a:latin typeface="+mn-ea"/>
              </a:rPr>
              <a:t>배 증가했고</a:t>
            </a:r>
            <a:r>
              <a:rPr lang="en-US" altLang="ko-KR" sz="2000" b="0" i="0" dirty="0">
                <a:solidFill>
                  <a:srgbClr val="202020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202020"/>
                </a:solidFill>
                <a:effectLst/>
                <a:latin typeface="+mn-ea"/>
              </a:rPr>
              <a:t>수입단가는 </a:t>
            </a:r>
            <a:r>
              <a:rPr lang="en-US" altLang="ko-KR" sz="2000" b="0" i="0" dirty="0">
                <a:solidFill>
                  <a:srgbClr val="202020"/>
                </a:solidFill>
                <a:effectLst/>
                <a:latin typeface="+mn-ea"/>
              </a:rPr>
              <a:t>2.1</a:t>
            </a:r>
            <a:r>
              <a:rPr lang="ko-KR" altLang="en-US" sz="2000" b="0" i="0" dirty="0">
                <a:solidFill>
                  <a:srgbClr val="202020"/>
                </a:solidFill>
                <a:effectLst/>
                <a:latin typeface="+mn-ea"/>
              </a:rPr>
              <a:t>배 증가했다</a:t>
            </a:r>
            <a:r>
              <a:rPr lang="en-US" altLang="ko-KR" sz="2000" b="0" i="0" dirty="0">
                <a:solidFill>
                  <a:srgbClr val="202020"/>
                </a:solidFill>
                <a:effectLst/>
                <a:latin typeface="+mn-ea"/>
              </a:rPr>
              <a:t>. (</a:t>
            </a:r>
            <a:r>
              <a:rPr lang="ko-KR" altLang="en-US" sz="2000" b="0" i="0" dirty="0" err="1">
                <a:solidFill>
                  <a:srgbClr val="202020"/>
                </a:solidFill>
                <a:effectLst/>
                <a:latin typeface="+mn-ea"/>
              </a:rPr>
              <a:t>위에꺼랑</a:t>
            </a:r>
            <a:r>
              <a:rPr lang="ko-KR" altLang="en-US" sz="2000" b="0" i="0" dirty="0">
                <a:solidFill>
                  <a:srgbClr val="202020"/>
                </a:solidFill>
                <a:effectLst/>
                <a:latin typeface="+mn-ea"/>
              </a:rPr>
              <a:t> </a:t>
            </a:r>
            <a:r>
              <a:rPr lang="ko-KR" altLang="en-US" sz="2000" b="0" i="0" dirty="0" err="1">
                <a:solidFill>
                  <a:srgbClr val="202020"/>
                </a:solidFill>
                <a:effectLst/>
                <a:latin typeface="+mn-ea"/>
              </a:rPr>
              <a:t>같은내용</a:t>
            </a:r>
            <a:r>
              <a:rPr lang="en-US" altLang="ko-KR" sz="2000" b="0" i="0" dirty="0">
                <a:solidFill>
                  <a:srgbClr val="202020"/>
                </a:solidFill>
                <a:effectLst/>
                <a:latin typeface="+mn-ea"/>
              </a:rPr>
              <a:t>)</a:t>
            </a:r>
            <a:br>
              <a:rPr lang="en-US" altLang="ko-KR" sz="2000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000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hlinkClick r:id="rId4"/>
              </a:rPr>
              <a:t>http://www.ecotiger.co.kr/news/articleView.html?idxno=3436</a:t>
            </a:r>
            <a:endParaRPr lang="en-US" altLang="ko-KR" sz="2000" b="0" i="0" dirty="0">
              <a:solidFill>
                <a:srgbClr val="20202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b="0" i="0" dirty="0">
              <a:solidFill>
                <a:srgbClr val="20202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/>
              <a:t>오징어 수입가격 작년 설보다 </a:t>
            </a:r>
            <a:r>
              <a:rPr lang="en-US" altLang="ko-KR" sz="2000" dirty="0"/>
              <a:t>76% </a:t>
            </a:r>
            <a:r>
              <a:rPr lang="ko-KR" altLang="en-US" sz="2000" dirty="0"/>
              <a:t>비싸 </a:t>
            </a:r>
            <a:r>
              <a:rPr lang="en-US" altLang="ko-KR" sz="2000" dirty="0"/>
              <a:t>(2018) : </a:t>
            </a:r>
            <a:r>
              <a:rPr lang="ko-KR" altLang="en-US" sz="2000" dirty="0"/>
              <a:t>비싸진 이유를 </a:t>
            </a:r>
            <a:r>
              <a:rPr lang="ko-KR" altLang="en-US" sz="2000" dirty="0" err="1"/>
              <a:t>찾아보려했는데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못찾음</a:t>
            </a:r>
            <a:br>
              <a:rPr lang="en-US" altLang="ko-KR" sz="2000" dirty="0"/>
            </a:br>
            <a:r>
              <a:rPr lang="en-US" altLang="ko-KR" sz="2000" dirty="0">
                <a:hlinkClick r:id="rId5"/>
              </a:rPr>
              <a:t>https://www.yna.co.kr/view/AKR20180126041500002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b="0" i="0" dirty="0">
              <a:solidFill>
                <a:srgbClr val="22222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067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C25C1-3CCC-4C06-A086-B3F79E35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수입량 관련 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0353B-5369-4B48-BBF9-A951E8BC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오징어 어획량이 급감하면서 오징어 수입량이 큰 폭으로 증가했기 때문에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수입 오징어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매출비중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50%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넘으며 국산 추월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/>
              <a:t>2018</a:t>
            </a:r>
            <a:r>
              <a:rPr lang="ko-KR" altLang="en-US" sz="2400" dirty="0"/>
              <a:t>년 어업생산동향조사에 따르면 어획량 급감 수산물 오징어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https://www.yna.co.kr/view/AKR20190607103800030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4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환율 상승에 따른 수입 감소로 </a:t>
            </a:r>
            <a:r>
              <a:rPr lang="ko-KR" altLang="en-US" sz="24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수산물 가격이 지속적으로 상승하고 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있다”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(2009)</a:t>
            </a:r>
            <a:br>
              <a:rPr lang="en-US" altLang="ko-KR" sz="24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4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3"/>
              </a:rPr>
              <a:t>http://www.aflnews.co.kr/news/articleView.html?idxno=64447</a:t>
            </a:r>
            <a:endParaRPr lang="en-US" altLang="ko-KR" sz="2400" b="0" i="0" dirty="0">
              <a:solidFill>
                <a:srgbClr val="22222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0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531C3-B703-47CC-90E1-1D0F3BDD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소비자 가격 관련 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B6B2F-EAB8-444E-8359-7918CECBF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2018</a:t>
            </a:r>
            <a:r>
              <a:rPr lang="ko-KR" altLang="en-US" sz="2400" dirty="0"/>
              <a:t>년 어획량 감소</a:t>
            </a:r>
            <a:r>
              <a:rPr lang="en-US" altLang="ko-KR" sz="2400" dirty="0"/>
              <a:t>,</a:t>
            </a:r>
            <a:r>
              <a:rPr lang="ko-KR" altLang="en-US" sz="2400" dirty="0"/>
              <a:t> 오징어 가격 급등 </a:t>
            </a:r>
            <a:r>
              <a:rPr lang="en-US" altLang="ko-KR" sz="2400" dirty="0"/>
              <a:t>/ 2020</a:t>
            </a:r>
            <a:r>
              <a:rPr lang="ko-KR" altLang="en-US" sz="2400" dirty="0"/>
              <a:t>년 어획량 증가</a:t>
            </a:r>
            <a:r>
              <a:rPr lang="en-US" altLang="ko-KR" sz="2400" dirty="0"/>
              <a:t>, </a:t>
            </a:r>
            <a:r>
              <a:rPr lang="ko-KR" altLang="en-US" sz="2400" dirty="0"/>
              <a:t>오징어 가격 하락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동한난류로</a:t>
            </a:r>
            <a:r>
              <a:rPr lang="ko-KR" altLang="en-US" sz="2400" dirty="0"/>
              <a:t> 수온 </a:t>
            </a:r>
            <a:r>
              <a:rPr lang="en-US" altLang="ko-KR" sz="2400" dirty="0"/>
              <a:t>17~18</a:t>
            </a:r>
            <a:r>
              <a:rPr lang="ko-KR" altLang="en-US" sz="2400" dirty="0"/>
              <a:t>도 유지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https://www.yna.co.kr/view/AKR20200624163400030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오징어 어획량 감소에서 벗어났지만 소비자 수요가 커서 가격은 </a:t>
            </a:r>
            <a:r>
              <a:rPr lang="ko-KR" altLang="en-US" sz="2400" dirty="0" err="1"/>
              <a:t>떨어지지않음</a:t>
            </a:r>
            <a:r>
              <a:rPr lang="en-US" altLang="ko-KR" sz="2400" dirty="0"/>
              <a:t>, </a:t>
            </a:r>
            <a:r>
              <a:rPr lang="ko-KR" altLang="en-US" sz="2400" dirty="0"/>
              <a:t>오징어 </a:t>
            </a:r>
            <a:r>
              <a:rPr lang="ko-KR" altLang="en-US" sz="2400" dirty="0" err="1"/>
              <a:t>살기좋은온도</a:t>
            </a:r>
            <a:r>
              <a:rPr lang="ko-KR" altLang="en-US" sz="2400" dirty="0"/>
              <a:t> </a:t>
            </a:r>
            <a:r>
              <a:rPr lang="en-US" altLang="ko-KR" sz="2400" dirty="0"/>
              <a:t>20~23</a:t>
            </a:r>
            <a:r>
              <a:rPr lang="ko-KR" altLang="en-US" sz="2400" dirty="0"/>
              <a:t>도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https://biz.chosun.com/site/data/html_dir/2020/10/14/2020101401956.html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2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BF4CC-8A3B-4902-80C8-717F8458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5175F-2BD4-4943-916C-15C201BD4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86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/>
              <a:t>변수 수온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저수온</a:t>
            </a:r>
            <a:r>
              <a:rPr lang="ko-KR" altLang="en-US" sz="2400" dirty="0"/>
              <a:t> 현상에 의한 어획량 감소</a:t>
            </a:r>
            <a:br>
              <a:rPr lang="en-US" altLang="ko-KR" sz="2400" dirty="0"/>
            </a:br>
            <a:r>
              <a:rPr lang="ko-KR" altLang="en-US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남서 대서양은 최근 </a:t>
            </a:r>
            <a:r>
              <a:rPr lang="ko-KR" altLang="en-US" sz="2400" b="0" i="0" dirty="0" err="1">
                <a:solidFill>
                  <a:schemeClr val="accent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저수온</a:t>
            </a:r>
            <a:r>
              <a:rPr lang="ko-KR" altLang="en-US" sz="2400" b="0" i="0" dirty="0">
                <a:solidFill>
                  <a:schemeClr val="accent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현상</a:t>
            </a:r>
            <a:r>
              <a:rPr lang="ko-KR" altLang="en-US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여파로 어장이 제대로 형성되지 않았으며</a:t>
            </a:r>
            <a:r>
              <a:rPr lang="en-US" altLang="ko-KR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이마저도</a:t>
            </a:r>
            <a:r>
              <a:rPr lang="ko-KR" altLang="en-US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중국 어선들의 싹쓸이 조업으로 한국 등의 어황은 좋지 못한 상황이라고 설명했다</a:t>
            </a:r>
            <a:r>
              <a:rPr lang="en-US" altLang="ko-KR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(2020)</a:t>
            </a:r>
            <a:br>
              <a:rPr lang="en-US" altLang="ko-KR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2"/>
              </a:rPr>
              <a:t>https://www.ajunews.com/view/20201003094042929</a:t>
            </a:r>
            <a:endParaRPr lang="en-US" altLang="ko-KR" sz="24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24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환율 상승의 결과는 어떻게 나타나나요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? </a:t>
            </a:r>
            <a:r>
              <a:rPr lang="ko-KR" altLang="en-US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질문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: </a:t>
            </a:r>
            <a:r>
              <a:rPr lang="ko-KR" altLang="en-US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수출 증가</a:t>
            </a:r>
            <a:b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hlinkClick r:id="rId3"/>
              </a:rPr>
              <a:t>https://eiec.kdi.re.kr/material/clickView.do?click_yymm=201512&amp;cidx=1326</a:t>
            </a:r>
            <a:endParaRPr lang="en-US" altLang="ko-KR" sz="2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패러독스 경제학 수입가격 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어려워</a:t>
            </a:r>
            <a:b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Y</a:t>
            </a:r>
            <a:r>
              <a:rPr lang="ko-KR" altLang="en-US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의 국내 가격은 수입 확대로 인해 국제 시세까지 떨어지게 될 것이다</a:t>
            </a:r>
            <a:r>
              <a:rPr lang="en-US" altLang="ko-KR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 </a:t>
            </a:r>
            <a:r>
              <a:rPr lang="ko-KR" altLang="en-US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가격이 하락하면 국내 생산업자들이 생산과 공급을 줄이는 반면 수요는 늘어나게 된다</a:t>
            </a:r>
            <a:r>
              <a:rPr lang="en-US" altLang="ko-KR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 </a:t>
            </a:r>
            <a:r>
              <a:rPr lang="ko-KR" altLang="en-US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이렇게 늘어난 수요와 줄어든 공급의 </a:t>
            </a:r>
            <a:r>
              <a:rPr lang="ko-KR" altLang="en-US" sz="24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차이만큼이</a:t>
            </a:r>
            <a:r>
              <a:rPr lang="ko-KR" altLang="en-US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 수입되는 것이다</a:t>
            </a:r>
            <a:r>
              <a:rPr lang="en-US" altLang="ko-KR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  <a:b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hlinkClick r:id="rId4"/>
              </a:rPr>
              <a:t>http://sgsg.hankyung.com/apps.frm/news.view?nkey=378&amp;c1=99&amp;c2=12</a:t>
            </a:r>
            <a:endParaRPr lang="en-US" altLang="ko-KR" sz="2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80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CD6B6-0F5E-4589-97E9-7A8E9393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기타 오징어 관련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59366-F6DE-4EA0-AAD2-D0F7E7C6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‘</a:t>
            </a:r>
            <a:r>
              <a:rPr lang="ko-KR" altLang="en-US" sz="2000" dirty="0"/>
              <a:t>고등어</a:t>
            </a:r>
            <a:r>
              <a:rPr lang="en-US" altLang="ko-KR" sz="2000" dirty="0"/>
              <a:t>-&gt;</a:t>
            </a:r>
            <a:r>
              <a:rPr lang="ko-KR" altLang="en-US" sz="2000" dirty="0"/>
              <a:t>오징어</a:t>
            </a:r>
            <a:r>
              <a:rPr lang="en-US" altLang="ko-KR" sz="2000" dirty="0"/>
              <a:t>‘ </a:t>
            </a:r>
            <a:r>
              <a:rPr lang="ko-KR" altLang="en-US" sz="2000" dirty="0"/>
              <a:t>한국인 가장 좋아하는 반찬 왜 바뀌었나 </a:t>
            </a:r>
            <a:r>
              <a:rPr lang="en-US" altLang="ko-KR" sz="2000" dirty="0"/>
              <a:t>: </a:t>
            </a:r>
            <a:r>
              <a:rPr lang="ko-KR" altLang="en-US" sz="2000" dirty="0"/>
              <a:t>오징어 수요 증가</a:t>
            </a:r>
            <a:br>
              <a:rPr lang="en-US" altLang="ko-KR" sz="2000" dirty="0"/>
            </a:br>
            <a:r>
              <a:rPr lang="en-US" altLang="ko-KR" sz="2000" dirty="0">
                <a:hlinkClick r:id="rId2"/>
              </a:rPr>
              <a:t>https://news.mt.co.kr/mtview.php?no=2020060514070080398</a:t>
            </a:r>
            <a:endParaRPr lang="en-US" altLang="ko-KR" sz="2000" dirty="0"/>
          </a:p>
          <a:p>
            <a:r>
              <a:rPr lang="ko-KR" altLang="en-US" sz="2000" dirty="0"/>
              <a:t>오징어 금어기 </a:t>
            </a:r>
            <a:r>
              <a:rPr lang="en-US" altLang="ko-KR" sz="2000" dirty="0"/>
              <a:t>4.1 ~ 5.31 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금어기때는 수입량이 증가할거 같음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해양수산부</a:t>
            </a:r>
            <a:br>
              <a:rPr lang="en-US" altLang="ko-KR" sz="2000" dirty="0"/>
            </a:br>
            <a:r>
              <a:rPr lang="en-US" altLang="ko-KR" sz="2000" dirty="0">
                <a:hlinkClick r:id="rId3"/>
              </a:rPr>
              <a:t>https://www.mof.go.kr/article/view.do?articleKey=36699&amp;boardKey=10&amp;menuKey=971&amp;currentPageNo=1</a:t>
            </a:r>
            <a:br>
              <a:rPr lang="en-US" altLang="ko-KR" sz="2000" dirty="0"/>
            </a:br>
            <a:r>
              <a:rPr lang="ko-KR" altLang="en-US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NotoSansKR"/>
              </a:rPr>
              <a:t>특히</a:t>
            </a:r>
            <a:r>
              <a:rPr lang="en-US" altLang="ko-KR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NotoSansKR"/>
              </a:rPr>
              <a:t>, </a:t>
            </a:r>
            <a:r>
              <a:rPr lang="ko-KR" altLang="en-US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NotoSansKR"/>
              </a:rPr>
              <a:t>전복</a:t>
            </a:r>
            <a:r>
              <a:rPr lang="en-US" altLang="ko-KR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NotoSansKR"/>
              </a:rPr>
              <a:t>,</a:t>
            </a:r>
            <a:r>
              <a:rPr lang="ko-KR" altLang="en-US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NotoSansKR"/>
              </a:rPr>
              <a:t>오징어</a:t>
            </a:r>
            <a:r>
              <a:rPr lang="en-US" altLang="ko-KR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NotoSansKR"/>
              </a:rPr>
              <a:t>,</a:t>
            </a:r>
            <a:r>
              <a:rPr lang="ko-KR" altLang="en-US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NotoSansKR"/>
              </a:rPr>
              <a:t>갈치 등의 경우 전년 대비 생산량이 증가함에 따라 산지 가격이 급락할 수 있는 여건이었으나</a:t>
            </a:r>
            <a:r>
              <a:rPr lang="en-US" altLang="ko-KR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NotoSansKR"/>
              </a:rPr>
              <a:t>, </a:t>
            </a:r>
            <a:r>
              <a:rPr lang="ko-KR" altLang="en-US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NotoSansKR"/>
              </a:rPr>
              <a:t>소비량 증가를 유도하여 가격 하락을 일정 수준 방지하는 등 수요를 창출하는 수산물 소비촉진사업이 산지가격 안정화에 효과가 있었던 것으로 확인되었다</a:t>
            </a:r>
            <a:br>
              <a:rPr lang="en-US" altLang="ko-KR" sz="1600" b="0" i="0" dirty="0">
                <a:solidFill>
                  <a:srgbClr val="000000"/>
                </a:solidFill>
                <a:effectLst/>
                <a:latin typeface="NotoSansKR"/>
              </a:rPr>
            </a:br>
            <a:r>
              <a:rPr lang="en-US" altLang="ko-KR" sz="2000" b="0" i="0" dirty="0">
                <a:solidFill>
                  <a:srgbClr val="000000"/>
                </a:solidFill>
                <a:effectLst/>
                <a:latin typeface="NotoSansKR"/>
              </a:rPr>
              <a:t>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SansKR"/>
              </a:rPr>
              <a:t>소비자 가격 조절 노력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927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34CA1D-4F80-4CC9-940B-613FF035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4" y="500488"/>
            <a:ext cx="5958060" cy="3291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A51FDB-A90E-449E-9536-9075B6FC0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74" y="3791607"/>
            <a:ext cx="5958059" cy="2666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E8321-476C-48F1-9EF4-18F030FC9D7A}"/>
              </a:ext>
            </a:extLst>
          </p:cNvPr>
          <p:cNvSpPr txBox="1"/>
          <p:nvPr/>
        </p:nvSpPr>
        <p:spPr>
          <a:xfrm>
            <a:off x="300574" y="215153"/>
            <a:ext cx="717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농림수산식품부</a:t>
            </a:r>
            <a:r>
              <a:rPr lang="en-US" altLang="ko-KR" dirty="0"/>
              <a:t>_</a:t>
            </a:r>
            <a:r>
              <a:rPr lang="ko-KR" altLang="en-US" dirty="0"/>
              <a:t>핵심전략품목 해외시장정보</a:t>
            </a:r>
            <a:r>
              <a:rPr lang="en-US" altLang="ko-KR" dirty="0"/>
              <a:t>_</a:t>
            </a:r>
            <a:r>
              <a:rPr lang="ko-KR" altLang="en-US" dirty="0"/>
              <a:t>오징어 </a:t>
            </a:r>
            <a:r>
              <a:rPr lang="en-US" altLang="ko-KR" dirty="0"/>
              <a:t>(2008</a:t>
            </a:r>
            <a:r>
              <a:rPr lang="ko-KR" altLang="en-US" dirty="0" err="1"/>
              <a:t>년기준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A4698F-3E9E-4FF0-92A5-926F72667A95}"/>
              </a:ext>
            </a:extLst>
          </p:cNvPr>
          <p:cNvSpPr/>
          <p:nvPr/>
        </p:nvSpPr>
        <p:spPr>
          <a:xfrm>
            <a:off x="2043953" y="2070847"/>
            <a:ext cx="493059" cy="149710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111075-860B-4AAF-A12E-A73264B79B24}"/>
              </a:ext>
            </a:extLst>
          </p:cNvPr>
          <p:cNvSpPr/>
          <p:nvPr/>
        </p:nvSpPr>
        <p:spPr>
          <a:xfrm>
            <a:off x="2895600" y="4984375"/>
            <a:ext cx="421341" cy="107576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6374E-1115-44DE-86FB-C1E045214BE8}"/>
              </a:ext>
            </a:extLst>
          </p:cNvPr>
          <p:cNvSpPr txBox="1"/>
          <p:nvPr/>
        </p:nvSpPr>
        <p:spPr>
          <a:xfrm>
            <a:off x="6385858" y="930716"/>
            <a:ext cx="499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최근자료와 비교해서 중국의 수요가 얼마나 늘었는지 확인하고 싶은데 자료를 찾지 못함</a:t>
            </a:r>
          </a:p>
        </p:txBody>
      </p:sp>
    </p:spTree>
    <p:extLst>
      <p:ext uri="{BB962C8B-B14F-4D97-AF65-F5344CB8AC3E}">
        <p14:creationId xmlns:p14="http://schemas.microsoft.com/office/powerpoint/2010/main" val="369830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935</Words>
  <Application>Microsoft Office PowerPoint</Application>
  <PresentationFormat>와이드스크린</PresentationFormat>
  <Paragraphs>83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NotoSansKR</vt:lpstr>
      <vt:lpstr>굴림</vt:lpstr>
      <vt:lpstr>굴림</vt:lpstr>
      <vt:lpstr>맑은 고딕</vt:lpstr>
      <vt:lpstr>맑은 고딕</vt:lpstr>
      <vt:lpstr>Arial</vt:lpstr>
      <vt:lpstr>Office 테마</vt:lpstr>
      <vt:lpstr>오징어 수입가격 변수 자료 조사</vt:lpstr>
      <vt:lpstr>변수 생각해보기</vt:lpstr>
      <vt:lpstr>PowerPoint 프레젠테이션</vt:lpstr>
      <vt:lpstr>수입가격 관련 뉴스</vt:lpstr>
      <vt:lpstr>수입량 관련 뉴스</vt:lpstr>
      <vt:lpstr>소비자 가격 관련 뉴스</vt:lpstr>
      <vt:lpstr>기타</vt:lpstr>
      <vt:lpstr>기타 오징어 관련 정보</vt:lpstr>
      <vt:lpstr>PowerPoint 프레젠테이션</vt:lpstr>
      <vt:lpstr>FTA 체결이후 수입수산물 유통소비 현황</vt:lpstr>
      <vt:lpstr>국제원자재 가격변동 원인에 대한 연구(2003)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오징어 자료 조사</dc:title>
  <dc:creator>bigdata00057</dc:creator>
  <cp:lastModifiedBy>bigdata00057</cp:lastModifiedBy>
  <cp:revision>4</cp:revision>
  <dcterms:created xsi:type="dcterms:W3CDTF">2021-08-07T14:49:44Z</dcterms:created>
  <dcterms:modified xsi:type="dcterms:W3CDTF">2021-08-07T15:02:00Z</dcterms:modified>
</cp:coreProperties>
</file>